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Default Extension="ti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55.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5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118"/>
  </p:notesMasterIdLst>
  <p:handoutMasterIdLst>
    <p:handoutMasterId r:id="rId119"/>
  </p:handoutMasterIdLst>
  <p:sldIdLst>
    <p:sldId id="632" r:id="rId2"/>
    <p:sldId id="633" r:id="rId3"/>
    <p:sldId id="768" r:id="rId4"/>
    <p:sldId id="770" r:id="rId5"/>
    <p:sldId id="776" r:id="rId6"/>
    <p:sldId id="777" r:id="rId7"/>
    <p:sldId id="778" r:id="rId8"/>
    <p:sldId id="779" r:id="rId9"/>
    <p:sldId id="781" r:id="rId10"/>
    <p:sldId id="782" r:id="rId11"/>
    <p:sldId id="783" r:id="rId12"/>
    <p:sldId id="784" r:id="rId13"/>
    <p:sldId id="785" r:id="rId14"/>
    <p:sldId id="786" r:id="rId15"/>
    <p:sldId id="787" r:id="rId16"/>
    <p:sldId id="788" r:id="rId17"/>
    <p:sldId id="789" r:id="rId18"/>
    <p:sldId id="888" r:id="rId19"/>
    <p:sldId id="898" r:id="rId20"/>
    <p:sldId id="792" r:id="rId21"/>
    <p:sldId id="793" r:id="rId22"/>
    <p:sldId id="794" r:id="rId23"/>
    <p:sldId id="795" r:id="rId24"/>
    <p:sldId id="796" r:id="rId25"/>
    <p:sldId id="889" r:id="rId26"/>
    <p:sldId id="797" r:id="rId27"/>
    <p:sldId id="899" r:id="rId28"/>
    <p:sldId id="798" r:id="rId29"/>
    <p:sldId id="799" r:id="rId30"/>
    <p:sldId id="800" r:id="rId31"/>
    <p:sldId id="801" r:id="rId32"/>
    <p:sldId id="802" r:id="rId33"/>
    <p:sldId id="806" r:id="rId34"/>
    <p:sldId id="887" r:id="rId35"/>
    <p:sldId id="808" r:id="rId36"/>
    <p:sldId id="890" r:id="rId37"/>
    <p:sldId id="809" r:id="rId38"/>
    <p:sldId id="810" r:id="rId39"/>
    <p:sldId id="811" r:id="rId40"/>
    <p:sldId id="812" r:id="rId41"/>
    <p:sldId id="886" r:id="rId42"/>
    <p:sldId id="814" r:id="rId43"/>
    <p:sldId id="815" r:id="rId44"/>
    <p:sldId id="816" r:id="rId45"/>
    <p:sldId id="817" r:id="rId46"/>
    <p:sldId id="818" r:id="rId47"/>
    <p:sldId id="823" r:id="rId48"/>
    <p:sldId id="825" r:id="rId49"/>
    <p:sldId id="826" r:id="rId50"/>
    <p:sldId id="885" r:id="rId51"/>
    <p:sldId id="827" r:id="rId52"/>
    <p:sldId id="828" r:id="rId53"/>
    <p:sldId id="829" r:id="rId54"/>
    <p:sldId id="830" r:id="rId55"/>
    <p:sldId id="831" r:id="rId56"/>
    <p:sldId id="832" r:id="rId57"/>
    <p:sldId id="833" r:id="rId58"/>
    <p:sldId id="834" r:id="rId59"/>
    <p:sldId id="835" r:id="rId60"/>
    <p:sldId id="836" r:id="rId61"/>
    <p:sldId id="837" r:id="rId62"/>
    <p:sldId id="838" r:id="rId63"/>
    <p:sldId id="839" r:id="rId64"/>
    <p:sldId id="840" r:id="rId65"/>
    <p:sldId id="841" r:id="rId66"/>
    <p:sldId id="901" r:id="rId67"/>
    <p:sldId id="900" r:id="rId68"/>
    <p:sldId id="842" r:id="rId69"/>
    <p:sldId id="843" r:id="rId70"/>
    <p:sldId id="844" r:id="rId71"/>
    <p:sldId id="845" r:id="rId72"/>
    <p:sldId id="846" r:id="rId73"/>
    <p:sldId id="847" r:id="rId74"/>
    <p:sldId id="848" r:id="rId75"/>
    <p:sldId id="849" r:id="rId76"/>
    <p:sldId id="850" r:id="rId77"/>
    <p:sldId id="851" r:id="rId78"/>
    <p:sldId id="852" r:id="rId79"/>
    <p:sldId id="853" r:id="rId80"/>
    <p:sldId id="854" r:id="rId81"/>
    <p:sldId id="855" r:id="rId82"/>
    <p:sldId id="856" r:id="rId83"/>
    <p:sldId id="857" r:id="rId84"/>
    <p:sldId id="858" r:id="rId85"/>
    <p:sldId id="859" r:id="rId86"/>
    <p:sldId id="860" r:id="rId87"/>
    <p:sldId id="861" r:id="rId88"/>
    <p:sldId id="862" r:id="rId89"/>
    <p:sldId id="863" r:id="rId90"/>
    <p:sldId id="864" r:id="rId91"/>
    <p:sldId id="865" r:id="rId92"/>
    <p:sldId id="866" r:id="rId93"/>
    <p:sldId id="867" r:id="rId94"/>
    <p:sldId id="868" r:id="rId95"/>
    <p:sldId id="869" r:id="rId96"/>
    <p:sldId id="870" r:id="rId97"/>
    <p:sldId id="871" r:id="rId98"/>
    <p:sldId id="872" r:id="rId99"/>
    <p:sldId id="873" r:id="rId100"/>
    <p:sldId id="874" r:id="rId101"/>
    <p:sldId id="891" r:id="rId102"/>
    <p:sldId id="893" r:id="rId103"/>
    <p:sldId id="892" r:id="rId104"/>
    <p:sldId id="876" r:id="rId105"/>
    <p:sldId id="895" r:id="rId106"/>
    <p:sldId id="896" r:id="rId107"/>
    <p:sldId id="894" r:id="rId108"/>
    <p:sldId id="877" r:id="rId109"/>
    <p:sldId id="878" r:id="rId110"/>
    <p:sldId id="879" r:id="rId111"/>
    <p:sldId id="880" r:id="rId112"/>
    <p:sldId id="897" r:id="rId113"/>
    <p:sldId id="881" r:id="rId114"/>
    <p:sldId id="882" r:id="rId115"/>
    <p:sldId id="883" r:id="rId116"/>
    <p:sldId id="884" r:id="rId117"/>
  </p:sldIdLst>
  <p:sldSz cx="9144000" cy="6858000" type="screen4x3"/>
  <p:notesSz cx="7099300"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6"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70" autoAdjust="0"/>
    <p:restoredTop sz="84474" autoAdjust="0"/>
  </p:normalViewPr>
  <p:slideViewPr>
    <p:cSldViewPr>
      <p:cViewPr>
        <p:scale>
          <a:sx n="57" d="100"/>
          <a:sy n="57" d="100"/>
        </p:scale>
        <p:origin x="520" y="792"/>
      </p:cViewPr>
      <p:guideLst>
        <p:guide orient="horz" pos="2160"/>
        <p:guide pos="2880"/>
      </p:guideLst>
    </p:cSldViewPr>
  </p:slideViewPr>
  <p:outlineViewPr>
    <p:cViewPr>
      <p:scale>
        <a:sx n="33" d="100"/>
        <a:sy n="33" d="100"/>
      </p:scale>
      <p:origin x="168" y="0"/>
    </p:cViewPr>
  </p:outlineViewPr>
  <p:notesTextViewPr>
    <p:cViewPr>
      <p:scale>
        <a:sx n="3" d="2"/>
        <a:sy n="3" d="2"/>
      </p:scale>
      <p:origin x="0" y="0"/>
    </p:cViewPr>
  </p:notesTextViewPr>
  <p:sorterViewPr>
    <p:cViewPr>
      <p:scale>
        <a:sx n="20" d="100"/>
        <a:sy n="20" d="100"/>
      </p:scale>
      <p:origin x="0" y="0"/>
    </p:cViewPr>
  </p:sorterViewPr>
  <p:notesViewPr>
    <p:cSldViewPr>
      <p:cViewPr varScale="1">
        <p:scale>
          <a:sx n="83" d="100"/>
          <a:sy n="83" d="100"/>
        </p:scale>
        <p:origin x="-3240" y="-90"/>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handoutMaster" Target="handoutMasters/handout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963705708661416E-2"/>
          <c:y val="0.10092236317635291"/>
          <c:w val="0.93816129429133854"/>
          <c:h val="0.81891451711997465"/>
        </c:manualLayout>
      </c:layout>
      <c:barChart>
        <c:barDir val="col"/>
        <c:grouping val="clustered"/>
        <c:varyColors val="0"/>
        <c:ser>
          <c:idx val="0"/>
          <c:order val="0"/>
          <c:tx>
            <c:strRef>
              <c:f>Sheet1!$B$1</c:f>
              <c:strCache>
                <c:ptCount val="1"/>
                <c:pt idx="0">
                  <c:v>系列 1</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Pt>
            <c:idx val="5"/>
            <c:invertIfNegative val="0"/>
            <c:bubble3D val="0"/>
            <c:spPr>
              <a:solidFill>
                <a:schemeClr val="accent1"/>
              </a:solidFill>
              <a:ln>
                <a:noFill/>
              </a:ln>
              <a:effectLst/>
            </c:spPr>
            <c:extLst>
              <c:ext xmlns:c16="http://schemas.microsoft.com/office/drawing/2014/chart" uri="{C3380CC4-5D6E-409C-BE32-E72D297353CC}">
                <c16:uniqueId val="{00000001-7038-4754-B153-232FF6CD75E9}"/>
              </c:ext>
            </c:extLst>
          </c:dPt>
          <c:dPt>
            <c:idx val="7"/>
            <c:invertIfNegative val="0"/>
            <c:bubble3D val="0"/>
            <c:spPr>
              <a:solidFill>
                <a:schemeClr val="accent2"/>
              </a:solidFill>
              <a:ln>
                <a:noFill/>
              </a:ln>
              <a:effectLst/>
            </c:spPr>
            <c:extLst>
              <c:ext xmlns:c16="http://schemas.microsoft.com/office/drawing/2014/chart" uri="{C3380CC4-5D6E-409C-BE32-E72D297353CC}">
                <c16:uniqueId val="{00000004-CB3B-4BF2-BD8F-A3F4B55CCE29}"/>
              </c:ext>
            </c:extLst>
          </c:dPt>
          <c:dPt>
            <c:idx val="8"/>
            <c:invertIfNegative val="0"/>
            <c:bubble3D val="0"/>
            <c:spPr>
              <a:solidFill>
                <a:schemeClr val="accent6"/>
              </a:solidFill>
              <a:ln>
                <a:noFill/>
              </a:ln>
              <a:effectLst/>
            </c:spPr>
            <c:extLst>
              <c:ext xmlns:c16="http://schemas.microsoft.com/office/drawing/2014/chart" uri="{C3380CC4-5D6E-409C-BE32-E72D297353CC}">
                <c16:uniqueId val="{00000005-5AC5-4CF6-96E2-EC56BCE4FAE0}"/>
              </c:ext>
            </c:extLst>
          </c:dPt>
          <c:dLbls>
            <c:spPr>
              <a:noFill/>
              <a:ln>
                <a:noFill/>
              </a:ln>
              <a:effectLst/>
            </c:spPr>
            <c:txPr>
              <a:bodyPr rot="0" spcFirstLastPara="1" vertOverflow="ellipsis" vert="horz" wrap="square" anchor="ctr" anchorCtr="1"/>
              <a:lstStyle/>
              <a:p>
                <a:pPr>
                  <a:defRPr sz="1197" b="1" i="0" u="none" strike="noStrike" kern="1200" spc="100" baseline="0">
                    <a:solidFill>
                      <a:schemeClr val="tx2"/>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Sheet1!$A$2:$A$10</c:f>
              <c:strCache>
                <c:ptCount val="9"/>
                <c:pt idx="0">
                  <c:v>2010</c:v>
                </c:pt>
                <c:pt idx="1">
                  <c:v>2011</c:v>
                </c:pt>
                <c:pt idx="2">
                  <c:v>2012</c:v>
                </c:pt>
                <c:pt idx="3">
                  <c:v>2013</c:v>
                </c:pt>
                <c:pt idx="4">
                  <c:v>2014</c:v>
                </c:pt>
                <c:pt idx="5">
                  <c:v>2015</c:v>
                </c:pt>
                <c:pt idx="6">
                  <c:v>2016</c:v>
                </c:pt>
                <c:pt idx="7">
                  <c:v>2017</c:v>
                </c:pt>
                <c:pt idx="8">
                  <c:v>Human</c:v>
                </c:pt>
              </c:strCache>
            </c:strRef>
          </c:cat>
          <c:val>
            <c:numRef>
              <c:f>Sheet1!$B$2:$B$10</c:f>
              <c:numCache>
                <c:formatCode>General</c:formatCode>
                <c:ptCount val="9"/>
                <c:pt idx="0">
                  <c:v>28.2</c:v>
                </c:pt>
                <c:pt idx="1">
                  <c:v>25.8</c:v>
                </c:pt>
                <c:pt idx="2">
                  <c:v>16.399999999999999</c:v>
                </c:pt>
                <c:pt idx="3">
                  <c:v>11.7</c:v>
                </c:pt>
                <c:pt idx="4">
                  <c:v>7.3</c:v>
                </c:pt>
                <c:pt idx="5">
                  <c:v>3.57</c:v>
                </c:pt>
                <c:pt idx="6">
                  <c:v>2.99</c:v>
                </c:pt>
                <c:pt idx="7">
                  <c:v>2.25</c:v>
                </c:pt>
                <c:pt idx="8">
                  <c:v>5.0999999999999996</c:v>
                </c:pt>
              </c:numCache>
            </c:numRef>
          </c:val>
          <c:extLst>
            <c:ext xmlns:c16="http://schemas.microsoft.com/office/drawing/2014/chart" uri="{C3380CC4-5D6E-409C-BE32-E72D297353CC}">
              <c16:uniqueId val="{00000000-C4C5-449D-A30B-609802164344}"/>
            </c:ext>
          </c:extLst>
        </c:ser>
        <c:dLbls>
          <c:dLblPos val="outEnd"/>
          <c:showLegendKey val="0"/>
          <c:showVal val="1"/>
          <c:showCatName val="0"/>
          <c:showSerName val="0"/>
          <c:showPercent val="0"/>
          <c:showBubbleSize val="0"/>
        </c:dLbls>
        <c:gapWidth val="100"/>
        <c:overlap val="-24"/>
        <c:axId val="463187432"/>
        <c:axId val="463183512"/>
      </c:barChart>
      <c:catAx>
        <c:axId val="463187432"/>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1" i="0" u="none" strike="noStrike" kern="1200" spc="100" baseline="0">
                <a:solidFill>
                  <a:schemeClr val="tx2"/>
                </a:solidFill>
                <a:latin typeface="+mn-lt"/>
                <a:ea typeface="+mn-ea"/>
                <a:cs typeface="+mn-cs"/>
              </a:defRPr>
            </a:pPr>
            <a:endParaRPr lang="zh-CN"/>
          </a:p>
        </c:txPr>
        <c:crossAx val="463183512"/>
        <c:crosses val="autoZero"/>
        <c:auto val="1"/>
        <c:lblAlgn val="ctr"/>
        <c:lblOffset val="100"/>
        <c:noMultiLvlLbl val="0"/>
      </c:catAx>
      <c:valAx>
        <c:axId val="463183512"/>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spc="100" baseline="0">
                <a:solidFill>
                  <a:schemeClr val="tx2"/>
                </a:solidFill>
                <a:latin typeface="+mn-lt"/>
                <a:ea typeface="+mn-ea"/>
                <a:cs typeface="+mn-cs"/>
              </a:defRPr>
            </a:pPr>
            <a:endParaRPr lang="zh-CN"/>
          </a:p>
        </c:txPr>
        <c:crossAx val="463187432"/>
        <c:crosses val="autoZero"/>
        <c:crossBetween val="between"/>
      </c:valAx>
      <c:spPr>
        <a:noFill/>
        <a:ln>
          <a:noFill/>
        </a:ln>
        <a:effectLst/>
      </c:spPr>
    </c:plotArea>
    <c:plotVisOnly val="1"/>
    <c:dispBlanksAs val="gap"/>
    <c:showDLblsOverMax val="0"/>
  </c:chart>
  <c:spPr>
    <a:noFill/>
    <a:ln>
      <a:noFill/>
    </a:ln>
    <a:effectLst/>
  </c:spPr>
  <c:txPr>
    <a:bodyPr/>
    <a:lstStyle/>
    <a:p>
      <a:pPr>
        <a:defRPr b="1" i="0" spc="100" baseline="0"/>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963705708661416E-2"/>
          <c:y val="0.10092236317635291"/>
          <c:w val="0.93816129429133854"/>
          <c:h val="0.81891451711997465"/>
        </c:manualLayout>
      </c:layout>
      <c:barChart>
        <c:barDir val="col"/>
        <c:grouping val="clustered"/>
        <c:varyColors val="0"/>
        <c:ser>
          <c:idx val="0"/>
          <c:order val="0"/>
          <c:tx>
            <c:strRef>
              <c:f>Sheet1!$B$1</c:f>
              <c:strCache>
                <c:ptCount val="1"/>
                <c:pt idx="0">
                  <c:v>系列 1</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Pt>
            <c:idx val="5"/>
            <c:invertIfNegative val="0"/>
            <c:bubble3D val="0"/>
            <c:spPr>
              <a:solidFill>
                <a:schemeClr val="accent1"/>
              </a:solidFill>
              <a:ln>
                <a:noFill/>
              </a:ln>
              <a:effectLst/>
            </c:spPr>
            <c:extLst>
              <c:ext xmlns:c16="http://schemas.microsoft.com/office/drawing/2014/chart" uri="{C3380CC4-5D6E-409C-BE32-E72D297353CC}">
                <c16:uniqueId val="{00000001-7038-4754-B153-232FF6CD75E9}"/>
              </c:ext>
            </c:extLst>
          </c:dPt>
          <c:dPt>
            <c:idx val="7"/>
            <c:invertIfNegative val="0"/>
            <c:bubble3D val="0"/>
            <c:spPr>
              <a:solidFill>
                <a:schemeClr val="accent2"/>
              </a:solidFill>
              <a:ln>
                <a:noFill/>
              </a:ln>
              <a:effectLst/>
            </c:spPr>
            <c:extLst>
              <c:ext xmlns:c16="http://schemas.microsoft.com/office/drawing/2014/chart" uri="{C3380CC4-5D6E-409C-BE32-E72D297353CC}">
                <c16:uniqueId val="{00000004-CB3B-4BF2-BD8F-A3F4B55CCE29}"/>
              </c:ext>
            </c:extLst>
          </c:dPt>
          <c:dPt>
            <c:idx val="8"/>
            <c:invertIfNegative val="0"/>
            <c:bubble3D val="0"/>
            <c:spPr>
              <a:solidFill>
                <a:schemeClr val="accent6"/>
              </a:solidFill>
              <a:ln>
                <a:noFill/>
              </a:ln>
              <a:effectLst/>
            </c:spPr>
            <c:extLst>
              <c:ext xmlns:c16="http://schemas.microsoft.com/office/drawing/2014/chart" uri="{C3380CC4-5D6E-409C-BE32-E72D297353CC}">
                <c16:uniqueId val="{00000005-6ACB-4CA7-A869-76C855ECD335}"/>
              </c:ext>
            </c:extLst>
          </c:dPt>
          <c:dLbls>
            <c:spPr>
              <a:noFill/>
              <a:ln>
                <a:noFill/>
              </a:ln>
              <a:effectLst/>
            </c:spPr>
            <c:txPr>
              <a:bodyPr rot="0" spcFirstLastPara="1" vertOverflow="ellipsis" vert="horz" wrap="square" anchor="ctr" anchorCtr="1"/>
              <a:lstStyle/>
              <a:p>
                <a:pPr>
                  <a:defRPr sz="1197" b="1" i="0" u="none" strike="noStrike" kern="1200" spc="100" baseline="0">
                    <a:solidFill>
                      <a:schemeClr val="tx2"/>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Sheet1!$A$2:$A$10</c:f>
              <c:strCache>
                <c:ptCount val="9"/>
                <c:pt idx="0">
                  <c:v>2010</c:v>
                </c:pt>
                <c:pt idx="1">
                  <c:v>2011</c:v>
                </c:pt>
                <c:pt idx="2">
                  <c:v>2012</c:v>
                </c:pt>
                <c:pt idx="3">
                  <c:v>2013</c:v>
                </c:pt>
                <c:pt idx="4">
                  <c:v>2014</c:v>
                </c:pt>
                <c:pt idx="5">
                  <c:v>2015</c:v>
                </c:pt>
                <c:pt idx="6">
                  <c:v>2016</c:v>
                </c:pt>
                <c:pt idx="7">
                  <c:v>2017</c:v>
                </c:pt>
                <c:pt idx="8">
                  <c:v>Human</c:v>
                </c:pt>
              </c:strCache>
            </c:strRef>
          </c:cat>
          <c:val>
            <c:numRef>
              <c:f>Sheet1!$B$2:$B$10</c:f>
              <c:numCache>
                <c:formatCode>General</c:formatCode>
                <c:ptCount val="9"/>
                <c:pt idx="0">
                  <c:v>28.2</c:v>
                </c:pt>
                <c:pt idx="1">
                  <c:v>25.8</c:v>
                </c:pt>
                <c:pt idx="2">
                  <c:v>16.399999999999999</c:v>
                </c:pt>
                <c:pt idx="3">
                  <c:v>11.7</c:v>
                </c:pt>
                <c:pt idx="4">
                  <c:v>7.3</c:v>
                </c:pt>
                <c:pt idx="5">
                  <c:v>3.57</c:v>
                </c:pt>
                <c:pt idx="6">
                  <c:v>2.99</c:v>
                </c:pt>
                <c:pt idx="7">
                  <c:v>2.25</c:v>
                </c:pt>
                <c:pt idx="8">
                  <c:v>5.0999999999999996</c:v>
                </c:pt>
              </c:numCache>
            </c:numRef>
          </c:val>
          <c:extLst>
            <c:ext xmlns:c16="http://schemas.microsoft.com/office/drawing/2014/chart" uri="{C3380CC4-5D6E-409C-BE32-E72D297353CC}">
              <c16:uniqueId val="{00000000-C4C5-449D-A30B-609802164344}"/>
            </c:ext>
          </c:extLst>
        </c:ser>
        <c:dLbls>
          <c:dLblPos val="outEnd"/>
          <c:showLegendKey val="0"/>
          <c:showVal val="1"/>
          <c:showCatName val="0"/>
          <c:showSerName val="0"/>
          <c:showPercent val="0"/>
          <c:showBubbleSize val="0"/>
        </c:dLbls>
        <c:gapWidth val="100"/>
        <c:overlap val="-24"/>
        <c:axId val="463181944"/>
        <c:axId val="463188608"/>
      </c:barChart>
      <c:catAx>
        <c:axId val="463181944"/>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1" i="0" u="none" strike="noStrike" kern="1200" spc="100" baseline="0">
                <a:solidFill>
                  <a:schemeClr val="tx2"/>
                </a:solidFill>
                <a:latin typeface="+mn-lt"/>
                <a:ea typeface="+mn-ea"/>
                <a:cs typeface="+mn-cs"/>
              </a:defRPr>
            </a:pPr>
            <a:endParaRPr lang="zh-CN"/>
          </a:p>
        </c:txPr>
        <c:crossAx val="463188608"/>
        <c:crosses val="autoZero"/>
        <c:auto val="1"/>
        <c:lblAlgn val="ctr"/>
        <c:lblOffset val="100"/>
        <c:noMultiLvlLbl val="0"/>
      </c:catAx>
      <c:valAx>
        <c:axId val="463188608"/>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spc="100" baseline="0">
                <a:solidFill>
                  <a:schemeClr val="tx2"/>
                </a:solidFill>
                <a:latin typeface="+mn-lt"/>
                <a:ea typeface="+mn-ea"/>
                <a:cs typeface="+mn-cs"/>
              </a:defRPr>
            </a:pPr>
            <a:endParaRPr lang="zh-CN"/>
          </a:p>
        </c:txPr>
        <c:crossAx val="463181944"/>
        <c:crosses val="autoZero"/>
        <c:crossBetween val="between"/>
      </c:valAx>
      <c:spPr>
        <a:noFill/>
        <a:ln>
          <a:noFill/>
        </a:ln>
        <a:effectLst/>
      </c:spPr>
    </c:plotArea>
    <c:plotVisOnly val="1"/>
    <c:dispBlanksAs val="gap"/>
    <c:showDLblsOverMax val="0"/>
  </c:chart>
  <c:spPr>
    <a:noFill/>
    <a:ln>
      <a:noFill/>
    </a:ln>
    <a:effectLst/>
  </c:spPr>
  <c:txPr>
    <a:bodyPr/>
    <a:lstStyle/>
    <a:p>
      <a:pPr>
        <a:defRPr b="1" i="0" spc="100" baseline="0"/>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image" Target="../media/image96.png"/><Relationship Id="rId5" Type="http://schemas.openxmlformats.org/officeDocument/2006/relationships/image" Target="../media/image107.png"/><Relationship Id="rId4" Type="http://schemas.openxmlformats.org/officeDocument/2006/relationships/image" Target="../media/image10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zh-CN" altLang="en-US"/>
          </a:p>
        </p:txBody>
      </p:sp>
      <p:sp>
        <p:nvSpPr>
          <p:cNvPr id="3" name="日期占位符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AEDC8869-E538-4A6A-AE48-4A11DEEF98B0}" type="datetimeFigureOut">
              <a:rPr lang="zh-CN" altLang="en-US" smtClean="0"/>
              <a:t>2020/10/6</a:t>
            </a:fld>
            <a:endParaRPr lang="zh-CN" altLang="en-US"/>
          </a:p>
        </p:txBody>
      </p:sp>
      <p:sp>
        <p:nvSpPr>
          <p:cNvPr id="4" name="页脚占位符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zh-CN" altLang="en-US"/>
          </a:p>
        </p:txBody>
      </p:sp>
      <p:sp>
        <p:nvSpPr>
          <p:cNvPr id="5" name="灯片编号占位符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EB579EBC-0DC3-4C60-8806-5F179861AEC7}" type="slidenum">
              <a:rPr lang="zh-CN" altLang="en-US" smtClean="0"/>
              <a:t>‹#›</a:t>
            </a:fld>
            <a:endParaRPr lang="zh-CN" altLang="en-US"/>
          </a:p>
        </p:txBody>
      </p:sp>
    </p:spTree>
    <p:extLst>
      <p:ext uri="{BB962C8B-B14F-4D97-AF65-F5344CB8AC3E}">
        <p14:creationId xmlns:p14="http://schemas.microsoft.com/office/powerpoint/2010/main" val="268054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zh-CN" altLang="en-US"/>
          </a:p>
        </p:txBody>
      </p:sp>
      <p:sp>
        <p:nvSpPr>
          <p:cNvPr id="3" name="日期占位符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6CCB6A4A-702A-463B-BAA2-A5F347748923}" type="datetimeFigureOut">
              <a:rPr lang="zh-CN" altLang="en-US" smtClean="0"/>
              <a:t>2020/10/6</a:t>
            </a:fld>
            <a:endParaRPr lang="zh-CN" altLang="en-US"/>
          </a:p>
        </p:txBody>
      </p:sp>
      <p:sp>
        <p:nvSpPr>
          <p:cNvPr id="4" name="幻灯片图像占位符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zh-CN" altLang="en-US"/>
          </a:p>
        </p:txBody>
      </p:sp>
      <p:sp>
        <p:nvSpPr>
          <p:cNvPr id="5" name="备注占位符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0999FBE3-14BC-4DD6-93F8-FFF72D1AFD50}" type="slidenum">
              <a:rPr lang="zh-CN" altLang="en-US" smtClean="0"/>
              <a:t>‹#›</a:t>
            </a:fld>
            <a:endParaRPr lang="zh-CN" altLang="en-US"/>
          </a:p>
        </p:txBody>
      </p:sp>
    </p:spTree>
    <p:extLst>
      <p:ext uri="{BB962C8B-B14F-4D97-AF65-F5344CB8AC3E}">
        <p14:creationId xmlns:p14="http://schemas.microsoft.com/office/powerpoint/2010/main" val="4265928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300" dirty="0">
                <a:latin typeface="Times New Roman" pitchFamily="18" charset="0"/>
              </a:rPr>
              <a:t>In typical supervised pattern classification problems, the estimation</a:t>
            </a:r>
          </a:p>
          <a:p>
            <a:r>
              <a:rPr kumimoji="1" lang="en-US" altLang="zh-CN" sz="1300" dirty="0">
                <a:latin typeface="Times New Roman" pitchFamily="18" charset="0"/>
              </a:rPr>
              <a:t>of the prior probabilities presents no serious difficulties (Problem 3). However, estimation</a:t>
            </a:r>
          </a:p>
          <a:p>
            <a:r>
              <a:rPr kumimoji="1" lang="en-US" altLang="zh-CN" sz="1300" dirty="0">
                <a:latin typeface="Times New Roman" pitchFamily="18" charset="0"/>
              </a:rPr>
              <a:t>of the class-conditional densities is quite another matter. The number of</a:t>
            </a:r>
          </a:p>
          <a:p>
            <a:r>
              <a:rPr kumimoji="1" lang="en-US" altLang="zh-CN" sz="1300" dirty="0">
                <a:latin typeface="Times New Roman" pitchFamily="18" charset="0"/>
              </a:rPr>
              <a:t>available samples always seems too small, and serious problems arise when the dimensionality</a:t>
            </a:r>
          </a:p>
          <a:p>
            <a:r>
              <a:rPr kumimoji="1" lang="en-US" altLang="zh-CN" sz="1300" dirty="0">
                <a:latin typeface="Times New Roman" pitchFamily="18" charset="0"/>
              </a:rPr>
              <a:t>of the feature vector </a:t>
            </a:r>
            <a:r>
              <a:rPr kumimoji="1" lang="en-US" altLang="zh-CN" sz="1300" b="1" dirty="0">
                <a:latin typeface="Times New Roman" pitchFamily="18" charset="0"/>
              </a:rPr>
              <a:t>x </a:t>
            </a:r>
            <a:r>
              <a:rPr kumimoji="1" lang="en-US" altLang="zh-CN" sz="1300" dirty="0">
                <a:latin typeface="Times New Roman" pitchFamily="18" charset="0"/>
              </a:rPr>
              <a:t>is large.</a:t>
            </a:r>
          </a:p>
          <a:p>
            <a:endParaRPr kumimoji="1" lang="en-US" altLang="zh-CN" sz="1300" dirty="0">
              <a:latin typeface="Times New Roman" pitchFamily="18" charset="0"/>
            </a:endParaRPr>
          </a:p>
          <a:p>
            <a:endParaRPr lang="zh-CN" altLang="en-US" dirty="0"/>
          </a:p>
        </p:txBody>
      </p:sp>
      <p:sp>
        <p:nvSpPr>
          <p:cNvPr id="4" name="灯片编号占位符 3"/>
          <p:cNvSpPr>
            <a:spLocks noGrp="1"/>
          </p:cNvSpPr>
          <p:nvPr>
            <p:ph type="sldNum" sz="quarter" idx="10"/>
          </p:nvPr>
        </p:nvSpPr>
        <p:spPr/>
        <p:txBody>
          <a:bodyPr/>
          <a:lstStyle/>
          <a:p>
            <a:fld id="{1BEACB64-EB29-4F29-8B46-BDB0BFBD9008}" type="slidenum">
              <a:rPr lang="en-US" altLang="en-US" smtClean="0"/>
              <a:pPr/>
              <a:t>1</a:t>
            </a:fld>
            <a:endParaRPr lang="en-US" altLang="en-US"/>
          </a:p>
        </p:txBody>
      </p:sp>
    </p:spTree>
    <p:extLst>
      <p:ext uri="{BB962C8B-B14F-4D97-AF65-F5344CB8AC3E}">
        <p14:creationId xmlns:p14="http://schemas.microsoft.com/office/powerpoint/2010/main" val="1534786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1072886">
              <a:defRPr/>
            </a:pPr>
            <a:endParaRPr lang="zh-CN" altLang="en-US" dirty="0"/>
          </a:p>
        </p:txBody>
      </p:sp>
      <p:sp>
        <p:nvSpPr>
          <p:cNvPr id="4" name="灯片编号占位符 3"/>
          <p:cNvSpPr>
            <a:spLocks noGrp="1"/>
          </p:cNvSpPr>
          <p:nvPr>
            <p:ph type="sldNum" sz="quarter" idx="10"/>
          </p:nvPr>
        </p:nvSpPr>
        <p:spPr/>
        <p:txBody>
          <a:bodyPr/>
          <a:lstStyle/>
          <a:p>
            <a:fld id="{4165F9C3-05B9-4A7D-9F62-01BEC0D7B231}" type="slidenum">
              <a:rPr lang="zh-CN" altLang="en-US" smtClean="0"/>
              <a:t>25</a:t>
            </a:fld>
            <a:endParaRPr lang="zh-CN" altLang="en-US"/>
          </a:p>
        </p:txBody>
      </p:sp>
    </p:spTree>
    <p:extLst>
      <p:ext uri="{BB962C8B-B14F-4D97-AF65-F5344CB8AC3E}">
        <p14:creationId xmlns:p14="http://schemas.microsoft.com/office/powerpoint/2010/main" val="2933286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1072886">
              <a:defRPr/>
            </a:pPr>
            <a:endParaRPr lang="zh-CN" altLang="en-US" dirty="0"/>
          </a:p>
        </p:txBody>
      </p:sp>
      <p:sp>
        <p:nvSpPr>
          <p:cNvPr id="4" name="灯片编号占位符 3"/>
          <p:cNvSpPr>
            <a:spLocks noGrp="1"/>
          </p:cNvSpPr>
          <p:nvPr>
            <p:ph type="sldNum" sz="quarter" idx="10"/>
          </p:nvPr>
        </p:nvSpPr>
        <p:spPr/>
        <p:txBody>
          <a:bodyPr/>
          <a:lstStyle/>
          <a:p>
            <a:fld id="{4165F9C3-05B9-4A7D-9F62-01BEC0D7B231}" type="slidenum">
              <a:rPr lang="zh-CN" altLang="en-US" smtClean="0"/>
              <a:t>29</a:t>
            </a:fld>
            <a:endParaRPr lang="zh-CN" altLang="en-US"/>
          </a:p>
        </p:txBody>
      </p:sp>
    </p:spTree>
    <p:extLst>
      <p:ext uri="{BB962C8B-B14F-4D97-AF65-F5344CB8AC3E}">
        <p14:creationId xmlns:p14="http://schemas.microsoft.com/office/powerpoint/2010/main" val="36399023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99FBE3-14BC-4DD6-93F8-FFF72D1AFD50}" type="slidenum">
              <a:rPr lang="zh-CN" altLang="en-US" smtClean="0"/>
              <a:t>31</a:t>
            </a:fld>
            <a:endParaRPr lang="zh-CN" altLang="en-US"/>
          </a:p>
        </p:txBody>
      </p:sp>
    </p:spTree>
    <p:extLst>
      <p:ext uri="{BB962C8B-B14F-4D97-AF65-F5344CB8AC3E}">
        <p14:creationId xmlns:p14="http://schemas.microsoft.com/office/powerpoint/2010/main" val="34189956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p>
            <a:endParaRPr lang="zh-CN" altLang="zh-CN">
              <a:latin typeface="Times New Roman" pitchFamily="18" charset="0"/>
            </a:endParaRPr>
          </a:p>
        </p:txBody>
      </p:sp>
      <p:sp>
        <p:nvSpPr>
          <p:cNvPr id="53252" name="Slide Number Placehold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1200">
                <a:solidFill>
                  <a:schemeClr val="tx1"/>
                </a:solidFill>
                <a:latin typeface="Times New Roman" pitchFamily="18" charset="0"/>
              </a:defRPr>
            </a:lvl1pPr>
            <a:lvl2pPr marL="871719" indent="-335276" eaLnBrk="0" hangingPunct="0">
              <a:defRPr sz="1200">
                <a:solidFill>
                  <a:schemeClr val="tx1"/>
                </a:solidFill>
                <a:latin typeface="Times New Roman" pitchFamily="18" charset="0"/>
              </a:defRPr>
            </a:lvl2pPr>
            <a:lvl3pPr marL="1341108" indent="-268222" eaLnBrk="0" hangingPunct="0">
              <a:defRPr sz="1200">
                <a:solidFill>
                  <a:schemeClr val="tx1"/>
                </a:solidFill>
                <a:latin typeface="Times New Roman" pitchFamily="18" charset="0"/>
              </a:defRPr>
            </a:lvl3pPr>
            <a:lvl4pPr marL="1877551" indent="-268222" eaLnBrk="0" hangingPunct="0">
              <a:defRPr sz="1200">
                <a:solidFill>
                  <a:schemeClr val="tx1"/>
                </a:solidFill>
                <a:latin typeface="Times New Roman" pitchFamily="18" charset="0"/>
              </a:defRPr>
            </a:lvl4pPr>
            <a:lvl5pPr marL="2413994" indent="-268222" eaLnBrk="0" hangingPunct="0">
              <a:defRPr sz="1200">
                <a:solidFill>
                  <a:schemeClr val="tx1"/>
                </a:solidFill>
                <a:latin typeface="Times New Roman" pitchFamily="18" charset="0"/>
              </a:defRPr>
            </a:lvl5pPr>
            <a:lvl6pPr marL="2950436" indent="-268222" eaLnBrk="0" fontAlgn="base" hangingPunct="0">
              <a:spcBef>
                <a:spcPct val="0"/>
              </a:spcBef>
              <a:spcAft>
                <a:spcPct val="0"/>
              </a:spcAft>
              <a:defRPr sz="1200">
                <a:solidFill>
                  <a:schemeClr val="tx1"/>
                </a:solidFill>
                <a:latin typeface="Times New Roman" pitchFamily="18" charset="0"/>
              </a:defRPr>
            </a:lvl6pPr>
            <a:lvl7pPr marL="3486879" indent="-268222" eaLnBrk="0" fontAlgn="base" hangingPunct="0">
              <a:spcBef>
                <a:spcPct val="0"/>
              </a:spcBef>
              <a:spcAft>
                <a:spcPct val="0"/>
              </a:spcAft>
              <a:defRPr sz="1200">
                <a:solidFill>
                  <a:schemeClr val="tx1"/>
                </a:solidFill>
                <a:latin typeface="Times New Roman" pitchFamily="18" charset="0"/>
              </a:defRPr>
            </a:lvl7pPr>
            <a:lvl8pPr marL="4023322" indent="-268222" eaLnBrk="0" fontAlgn="base" hangingPunct="0">
              <a:spcBef>
                <a:spcPct val="0"/>
              </a:spcBef>
              <a:spcAft>
                <a:spcPct val="0"/>
              </a:spcAft>
              <a:defRPr sz="1200">
                <a:solidFill>
                  <a:schemeClr val="tx1"/>
                </a:solidFill>
                <a:latin typeface="Times New Roman" pitchFamily="18" charset="0"/>
              </a:defRPr>
            </a:lvl8pPr>
            <a:lvl9pPr marL="4559765" indent="-268222" eaLnBrk="0" fontAlgn="base" hangingPunct="0">
              <a:spcBef>
                <a:spcPct val="0"/>
              </a:spcBef>
              <a:spcAft>
                <a:spcPct val="0"/>
              </a:spcAft>
              <a:defRPr sz="1200">
                <a:solidFill>
                  <a:schemeClr val="tx1"/>
                </a:solidFill>
                <a:latin typeface="Times New Roman" pitchFamily="18" charset="0"/>
              </a:defRPr>
            </a:lvl9pPr>
          </a:lstStyle>
          <a:p>
            <a:fld id="{FF9137C5-2D95-4EC9-A705-D10321D59663}" type="slidenum">
              <a:rPr lang="en-US" altLang="zh-CN" sz="1400"/>
              <a:pPr/>
              <a:t>33</a:t>
            </a:fld>
            <a:endParaRPr lang="en-US" altLang="zh-CN" sz="1400"/>
          </a:p>
        </p:txBody>
      </p:sp>
    </p:spTree>
    <p:extLst>
      <p:ext uri="{BB962C8B-B14F-4D97-AF65-F5344CB8AC3E}">
        <p14:creationId xmlns:p14="http://schemas.microsoft.com/office/powerpoint/2010/main" val="4024485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99FBE3-14BC-4DD6-93F8-FFF72D1AFD50}" type="slidenum">
              <a:rPr lang="zh-CN" altLang="en-US" smtClean="0"/>
              <a:t>34</a:t>
            </a:fld>
            <a:endParaRPr lang="zh-CN" altLang="en-US"/>
          </a:p>
        </p:txBody>
      </p:sp>
    </p:spTree>
    <p:extLst>
      <p:ext uri="{BB962C8B-B14F-4D97-AF65-F5344CB8AC3E}">
        <p14:creationId xmlns:p14="http://schemas.microsoft.com/office/powerpoint/2010/main" val="269702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3684DF-B661-44C6-9E8B-AB18D8CBB22A}" type="slidenum">
              <a:rPr lang="en-US" altLang="zh-CN"/>
              <a:pPr/>
              <a:t>35</a:t>
            </a:fld>
            <a:endParaRPr lang="en-US" altLang="zh-CN"/>
          </a:p>
        </p:txBody>
      </p:sp>
      <p:sp>
        <p:nvSpPr>
          <p:cNvPr id="771074" name="Rectangle 2"/>
          <p:cNvSpPr>
            <a:spLocks noGrp="1" noRot="1" noChangeAspect="1" noChangeArrowheads="1" noTextEdit="1"/>
          </p:cNvSpPr>
          <p:nvPr>
            <p:ph type="sldImg"/>
          </p:nvPr>
        </p:nvSpPr>
        <p:spPr>
          <a:xfrm>
            <a:off x="809625" y="860425"/>
            <a:ext cx="5727700" cy="4295775"/>
          </a:xfrm>
          <a:ln/>
        </p:spPr>
      </p:sp>
      <mc:AlternateContent xmlns:mc="http://schemas.openxmlformats.org/markup-compatibility/2006" xmlns:a14="http://schemas.microsoft.com/office/drawing/2010/main">
        <mc:Choice Requires="a14">
          <p:sp>
            <p:nvSpPr>
              <p:cNvPr id="771075" name="Rectangle 3"/>
              <p:cNvSpPr>
                <a:spLocks noGrp="1" noChangeArrowheads="1"/>
              </p:cNvSpPr>
              <p:nvPr>
                <p:ph type="body" idx="1"/>
              </p:nvPr>
            </p:nvSpPr>
            <p:spPr>
              <a:xfrm>
                <a:off x="980641" y="5442812"/>
                <a:ext cx="5387810" cy="5154116"/>
              </a:xfrm>
            </p:spPr>
            <p:txBody>
              <a:bodyPr lIns="110407" tIns="55203" rIns="110407" bIns="55203"/>
              <a:lstStyle/>
              <a:p>
                <a:endParaRPr lang="en-US" altLang="zh-CN" dirty="0"/>
              </a:p>
            </p:txBody>
          </p:sp>
        </mc:Choice>
        <mc:Fallback xmlns="">
          <p:sp>
            <p:nvSpPr>
              <p:cNvPr id="771075" name="Rectangle 3"/>
              <p:cNvSpPr>
                <a:spLocks noGrp="1" noChangeArrowheads="1"/>
              </p:cNvSpPr>
              <p:nvPr>
                <p:ph type="body" idx="1"/>
              </p:nvPr>
            </p:nvSpPr>
            <p:spPr>
              <a:xfrm>
                <a:off x="915111" y="4344630"/>
                <a:ext cx="5027779" cy="4114185"/>
              </a:xfrm>
            </p:spPr>
            <p:txBody>
              <a:bodyPr lIns="94098" tIns="47049" rIns="94098" bIns="47049"/>
              <a:lstStyle/>
              <a:p>
                <a:r>
                  <a:rPr lang="en-US" altLang="zh-CN" sz="1200" b="0" i="0" u="none" strike="noStrike" kern="1200" baseline="0" dirty="0" smtClean="0">
                    <a:solidFill>
                      <a:schemeClr val="tx1"/>
                    </a:solidFill>
                    <a:latin typeface="+mn-lt"/>
                    <a:ea typeface="+mn-ea"/>
                    <a:cs typeface="+mn-cs"/>
                  </a:rPr>
                  <a:t>The denominator in Eq. 26 shows that the difficulty of the problem is essentially</a:t>
                </a:r>
              </a:p>
              <a:p>
                <a:r>
                  <a:rPr lang="en-US" altLang="zh-CN" sz="1200" b="0" i="0" u="none" strike="noStrike" kern="1200" baseline="0" dirty="0" smtClean="0">
                    <a:solidFill>
                      <a:schemeClr val="tx1"/>
                    </a:solidFill>
                    <a:latin typeface="+mn-lt"/>
                    <a:ea typeface="+mn-ea"/>
                    <a:cs typeface="+mn-cs"/>
                  </a:rPr>
                  <a:t>determined by the samples most nearly orthogonal to the solution vector. </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Unfortunately, it provides no help when we face an unsolved problem, since the bound is</a:t>
                </a:r>
              </a:p>
              <a:p>
                <a:r>
                  <a:rPr lang="en-US" altLang="zh-CN" sz="1200" b="0" i="0" u="none" strike="noStrike" kern="1200" baseline="0" dirty="0" smtClean="0">
                    <a:solidFill>
                      <a:schemeClr val="tx1"/>
                    </a:solidFill>
                    <a:latin typeface="+mn-lt"/>
                    <a:ea typeface="+mn-ea"/>
                    <a:cs typeface="+mn-cs"/>
                  </a:rPr>
                  <a:t>expressed in terms of a solution vector which is unknown.</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In general, it is clear that</a:t>
                </a:r>
              </a:p>
              <a:p>
                <a:r>
                  <a:rPr lang="en-US" altLang="zh-CN" sz="1200" b="0" i="0" u="none" strike="noStrike" kern="1200" baseline="0" dirty="0" smtClean="0">
                    <a:solidFill>
                      <a:schemeClr val="tx1"/>
                    </a:solidFill>
                    <a:latin typeface="+mn-lt"/>
                    <a:ea typeface="+mn-ea"/>
                    <a:cs typeface="+mn-cs"/>
                  </a:rPr>
                  <a:t>linearly-separable problems can be made arbitrarily difficult to solve by making the</a:t>
                </a:r>
              </a:p>
              <a:p>
                <a:r>
                  <a:rPr lang="en-US" altLang="zh-CN" sz="1200" b="0" i="0" u="none" strike="noStrike" kern="1200" baseline="0" dirty="0" smtClean="0">
                    <a:solidFill>
                      <a:schemeClr val="tx1"/>
                    </a:solidFill>
                    <a:latin typeface="+mn-lt"/>
                    <a:ea typeface="+mn-ea"/>
                    <a:cs typeface="+mn-cs"/>
                  </a:rPr>
                  <a:t>samples almost coplanar. Nevertheless, if the training samples</a:t>
                </a:r>
              </a:p>
              <a:p>
                <a:r>
                  <a:rPr lang="en-US" altLang="zh-CN" sz="1200" b="0" i="0" u="none" strike="noStrike" kern="1200" baseline="0" dirty="0" smtClean="0">
                    <a:solidFill>
                      <a:schemeClr val="tx1"/>
                    </a:solidFill>
                    <a:latin typeface="+mn-lt"/>
                    <a:ea typeface="+mn-ea"/>
                    <a:cs typeface="+mn-cs"/>
                  </a:rPr>
                  <a:t>are linearly separable, the rule will yield a solution after a finite</a:t>
                </a:r>
              </a:p>
              <a:p>
                <a:r>
                  <a:rPr lang="en-US" altLang="zh-CN" sz="1200" b="0" i="0" u="none" strike="noStrike" kern="1200" baseline="0" dirty="0" smtClean="0">
                    <a:solidFill>
                      <a:schemeClr val="tx1"/>
                    </a:solidFill>
                    <a:latin typeface="+mn-lt"/>
                    <a:ea typeface="+mn-ea"/>
                    <a:cs typeface="+mn-cs"/>
                  </a:rPr>
                  <a:t>number of corrections.</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In seeking a proof, it is natural to try to show that each correction brings the weight</a:t>
                </a:r>
              </a:p>
              <a:p>
                <a:r>
                  <a:rPr lang="en-US" altLang="zh-CN" sz="1200" b="0" i="0" u="none" strike="noStrike" kern="1200" baseline="0" dirty="0" smtClean="0">
                    <a:solidFill>
                      <a:schemeClr val="tx1"/>
                    </a:solidFill>
                    <a:latin typeface="+mn-lt"/>
                    <a:ea typeface="+mn-ea"/>
                    <a:cs typeface="+mn-cs"/>
                  </a:rPr>
                  <a:t>vector closer to the solution region.</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That is, one might try to show that if </a:t>
                </a:r>
                <a:r>
                  <a:rPr lang="en-US" altLang="zh-CN" b="1" i="0" smtClean="0">
                    <a:latin typeface="Cambria Math"/>
                  </a:rPr>
                  <a:t>𝒖</a:t>
                </a:r>
                <a:r>
                  <a:rPr lang="en-US" altLang="zh-CN" sz="1200" b="1" i="0" u="none" strike="noStrike" kern="1200" baseline="0" dirty="0" smtClean="0">
                    <a:solidFill>
                      <a:schemeClr val="tx1"/>
                    </a:solidFill>
                    <a:latin typeface="+mn-lt"/>
                    <a:ea typeface="+mn-ea"/>
                    <a:cs typeface="+mn-cs"/>
                  </a:rPr>
                  <a:t> </a:t>
                </a:r>
                <a:r>
                  <a:rPr lang="en-US" altLang="zh-CN" sz="1200" b="0" i="0" u="none" strike="noStrike" kern="1200" baseline="0" dirty="0" smtClean="0">
                    <a:solidFill>
                      <a:schemeClr val="tx1"/>
                    </a:solidFill>
                    <a:latin typeface="+mn-lt"/>
                    <a:ea typeface="+mn-ea"/>
                    <a:cs typeface="+mn-cs"/>
                  </a:rPr>
                  <a:t>is any</a:t>
                </a:r>
              </a:p>
              <a:p>
                <a:r>
                  <a:rPr lang="en-US" altLang="zh-CN" sz="1200" b="0" i="0" u="none" strike="noStrike" kern="1200" baseline="0" dirty="0" smtClean="0">
                    <a:solidFill>
                      <a:schemeClr val="tx1"/>
                    </a:solidFill>
                    <a:latin typeface="+mn-lt"/>
                    <a:ea typeface="+mn-ea"/>
                    <a:cs typeface="+mn-cs"/>
                  </a:rPr>
                  <a:t>solution vector, then </a:t>
                </a:r>
                <a:r>
                  <a:rPr lang="en-US" altLang="zh-CN" b="1" i="0" smtClean="0">
                    <a:latin typeface="Cambria Math"/>
                  </a:rPr>
                  <a:t>‖𝒘_(</a:t>
                </a:r>
                <a:r>
                  <a:rPr lang="en-US" altLang="zh-CN" b="0" i="0" smtClean="0">
                    <a:latin typeface="Cambria Math"/>
                  </a:rPr>
                  <a:t>𝑘+1</a:t>
                </a:r>
                <a:r>
                  <a:rPr lang="en-US" altLang="zh-CN" b="1" i="0" smtClean="0">
                    <a:latin typeface="Cambria Math"/>
                  </a:rPr>
                  <a:t>)−𝒖‖</a:t>
                </a:r>
                <a:r>
                  <a:rPr lang="en-US" altLang="zh-CN" sz="1200" b="0" i="1" u="none" strike="noStrike" kern="1200" baseline="0" dirty="0" smtClean="0">
                    <a:solidFill>
                      <a:schemeClr val="tx1"/>
                    </a:solidFill>
                    <a:latin typeface="+mn-lt"/>
                    <a:ea typeface="+mn-ea"/>
                    <a:cs typeface="+mn-cs"/>
                  </a:rPr>
                  <a:t> </a:t>
                </a:r>
                <a:r>
                  <a:rPr lang="en-US" altLang="zh-CN" sz="1200" b="0" i="0" u="none" strike="noStrike" kern="1200" baseline="0" dirty="0" smtClean="0">
                    <a:solidFill>
                      <a:schemeClr val="tx1"/>
                    </a:solidFill>
                    <a:latin typeface="+mn-lt"/>
                    <a:ea typeface="+mn-ea"/>
                    <a:cs typeface="+mn-cs"/>
                  </a:rPr>
                  <a:t>is</a:t>
                </a:r>
                <a:r>
                  <a:rPr lang="en-US" altLang="zh-CN" sz="1200" b="0" i="1" u="none" strike="noStrike" kern="1200" baseline="0" dirty="0" smtClean="0">
                    <a:solidFill>
                      <a:schemeClr val="tx1"/>
                    </a:solidFill>
                    <a:latin typeface="+mn-lt"/>
                    <a:ea typeface="+mn-ea"/>
                    <a:cs typeface="+mn-cs"/>
                  </a:rPr>
                  <a:t> </a:t>
                </a:r>
                <a:r>
                  <a:rPr lang="en-US" altLang="zh-CN" sz="1200" b="0" i="0" u="none" strike="noStrike" kern="1200" baseline="0" dirty="0" smtClean="0">
                    <a:solidFill>
                      <a:schemeClr val="tx1"/>
                    </a:solidFill>
                    <a:latin typeface="+mn-lt"/>
                    <a:ea typeface="+mn-ea"/>
                    <a:cs typeface="+mn-cs"/>
                  </a:rPr>
                  <a:t>is smaller than </a:t>
                </a:r>
                <a:r>
                  <a:rPr lang="en-US" altLang="zh-CN" b="1" i="0" smtClean="0">
                    <a:latin typeface="Cambria Math"/>
                  </a:rPr>
                  <a:t>‖𝒘_</a:t>
                </a:r>
                <a:r>
                  <a:rPr lang="en-US" altLang="zh-CN" b="0" i="0" smtClean="0">
                    <a:latin typeface="Cambria Math"/>
                  </a:rPr>
                  <a:t>𝑘</a:t>
                </a:r>
                <a:r>
                  <a:rPr lang="en-US" altLang="zh-CN" b="1" i="0" smtClean="0">
                    <a:latin typeface="Cambria Math"/>
                  </a:rPr>
                  <a:t>−𝒖‖</a:t>
                </a:r>
                <a:r>
                  <a:rPr lang="en-US" altLang="zh-CN" sz="1200" b="0" i="0" u="none" strike="noStrike" kern="1200" baseline="0" dirty="0" smtClean="0">
                    <a:solidFill>
                      <a:schemeClr val="tx1"/>
                    </a:solidFill>
                    <a:latin typeface="+mn-lt"/>
                    <a:ea typeface="+mn-ea"/>
                    <a:cs typeface="+mn-cs"/>
                  </a:rPr>
                  <a:t>.</a:t>
                </a:r>
              </a:p>
              <a:p>
                <a:r>
                  <a:rPr lang="en-US" altLang="zh-CN" sz="1200" b="0" i="0" u="none" strike="noStrike" kern="1200" baseline="0" dirty="0" smtClean="0">
                    <a:solidFill>
                      <a:schemeClr val="tx1"/>
                    </a:solidFill>
                    <a:latin typeface="+mn-lt"/>
                    <a:ea typeface="+mn-ea"/>
                    <a:cs typeface="+mn-cs"/>
                  </a:rPr>
                  <a:t>While this turns out not to be true in general we shall see that it is true for</a:t>
                </a:r>
              </a:p>
              <a:p>
                <a:r>
                  <a:rPr lang="en-US" altLang="zh-CN" sz="1200" b="0" i="0" u="none" strike="noStrike" kern="1200" baseline="0" dirty="0" smtClean="0">
                    <a:solidFill>
                      <a:schemeClr val="tx1"/>
                    </a:solidFill>
                    <a:latin typeface="+mn-lt"/>
                    <a:ea typeface="+mn-ea"/>
                    <a:cs typeface="+mn-cs"/>
                  </a:rPr>
                  <a:t>solution vectors that are sufficiently large k.</a:t>
                </a:r>
                <a:endParaRPr lang="zh-CN" altLang="en-US" dirty="0"/>
              </a:p>
              <a:p>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endParaRPr lang="en-US" altLang="zh-CN" dirty="0"/>
              </a:p>
            </p:txBody>
          </p:sp>
        </mc:Fallback>
      </mc:AlternateContent>
    </p:spTree>
    <p:extLst>
      <p:ext uri="{BB962C8B-B14F-4D97-AF65-F5344CB8AC3E}">
        <p14:creationId xmlns:p14="http://schemas.microsoft.com/office/powerpoint/2010/main" val="1636548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3684DF-B661-44C6-9E8B-AB18D8CBB22A}" type="slidenum">
              <a:rPr lang="en-US" altLang="zh-CN"/>
              <a:pPr/>
              <a:t>36</a:t>
            </a:fld>
            <a:endParaRPr lang="en-US" altLang="zh-CN"/>
          </a:p>
        </p:txBody>
      </p:sp>
      <p:sp>
        <p:nvSpPr>
          <p:cNvPr id="771074" name="Rectangle 2"/>
          <p:cNvSpPr>
            <a:spLocks noGrp="1" noRot="1" noChangeAspect="1" noChangeArrowheads="1" noTextEdit="1"/>
          </p:cNvSpPr>
          <p:nvPr>
            <p:ph type="sldImg"/>
          </p:nvPr>
        </p:nvSpPr>
        <p:spPr>
          <a:xfrm>
            <a:off x="809625" y="860425"/>
            <a:ext cx="5727700" cy="4295775"/>
          </a:xfrm>
          <a:ln/>
        </p:spPr>
      </p:sp>
      <mc:AlternateContent xmlns:mc="http://schemas.openxmlformats.org/markup-compatibility/2006" xmlns:a14="http://schemas.microsoft.com/office/drawing/2010/main">
        <mc:Choice Requires="a14">
          <p:sp>
            <p:nvSpPr>
              <p:cNvPr id="771075" name="Rectangle 3"/>
              <p:cNvSpPr>
                <a:spLocks noGrp="1" noChangeArrowheads="1"/>
              </p:cNvSpPr>
              <p:nvPr>
                <p:ph type="body" idx="1"/>
              </p:nvPr>
            </p:nvSpPr>
            <p:spPr>
              <a:xfrm>
                <a:off x="980641" y="5442812"/>
                <a:ext cx="5387810" cy="5154116"/>
              </a:xfrm>
            </p:spPr>
            <p:txBody>
              <a:bodyPr lIns="110407" tIns="55203" rIns="110407" bIns="55203"/>
              <a:lstStyle/>
              <a:p>
                <a:endParaRPr lang="en-US" altLang="zh-CN" dirty="0"/>
              </a:p>
            </p:txBody>
          </p:sp>
        </mc:Choice>
        <mc:Fallback xmlns="">
          <p:sp>
            <p:nvSpPr>
              <p:cNvPr id="771075" name="Rectangle 3"/>
              <p:cNvSpPr>
                <a:spLocks noGrp="1" noChangeArrowheads="1"/>
              </p:cNvSpPr>
              <p:nvPr>
                <p:ph type="body" idx="1"/>
              </p:nvPr>
            </p:nvSpPr>
            <p:spPr>
              <a:xfrm>
                <a:off x="915111" y="4344630"/>
                <a:ext cx="5027779" cy="4114185"/>
              </a:xfrm>
            </p:spPr>
            <p:txBody>
              <a:bodyPr lIns="94098" tIns="47049" rIns="94098" bIns="47049"/>
              <a:lstStyle/>
              <a:p>
                <a:r>
                  <a:rPr lang="en-US" altLang="zh-CN" sz="1200" b="0" i="0" u="none" strike="noStrike" kern="1200" baseline="0" dirty="0" smtClean="0">
                    <a:solidFill>
                      <a:schemeClr val="tx1"/>
                    </a:solidFill>
                    <a:latin typeface="+mn-lt"/>
                    <a:ea typeface="+mn-ea"/>
                    <a:cs typeface="+mn-cs"/>
                  </a:rPr>
                  <a:t>The denominator in Eq. 26 shows that the difficulty of the problem is essentially</a:t>
                </a:r>
              </a:p>
              <a:p>
                <a:r>
                  <a:rPr lang="en-US" altLang="zh-CN" sz="1200" b="0" i="0" u="none" strike="noStrike" kern="1200" baseline="0" dirty="0" smtClean="0">
                    <a:solidFill>
                      <a:schemeClr val="tx1"/>
                    </a:solidFill>
                    <a:latin typeface="+mn-lt"/>
                    <a:ea typeface="+mn-ea"/>
                    <a:cs typeface="+mn-cs"/>
                  </a:rPr>
                  <a:t>determined by the samples most nearly orthogonal to the solution vector. </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Unfortunately, it provides no help when we face an unsolved problem, since the bound is</a:t>
                </a:r>
              </a:p>
              <a:p>
                <a:r>
                  <a:rPr lang="en-US" altLang="zh-CN" sz="1200" b="0" i="0" u="none" strike="noStrike" kern="1200" baseline="0" dirty="0" smtClean="0">
                    <a:solidFill>
                      <a:schemeClr val="tx1"/>
                    </a:solidFill>
                    <a:latin typeface="+mn-lt"/>
                    <a:ea typeface="+mn-ea"/>
                    <a:cs typeface="+mn-cs"/>
                  </a:rPr>
                  <a:t>expressed in terms of a solution vector which is unknown.</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In general, it is clear that</a:t>
                </a:r>
              </a:p>
              <a:p>
                <a:r>
                  <a:rPr lang="en-US" altLang="zh-CN" sz="1200" b="0" i="0" u="none" strike="noStrike" kern="1200" baseline="0" dirty="0" smtClean="0">
                    <a:solidFill>
                      <a:schemeClr val="tx1"/>
                    </a:solidFill>
                    <a:latin typeface="+mn-lt"/>
                    <a:ea typeface="+mn-ea"/>
                    <a:cs typeface="+mn-cs"/>
                  </a:rPr>
                  <a:t>linearly-separable problems can be made arbitrarily difficult to solve by making the</a:t>
                </a:r>
              </a:p>
              <a:p>
                <a:r>
                  <a:rPr lang="en-US" altLang="zh-CN" sz="1200" b="0" i="0" u="none" strike="noStrike" kern="1200" baseline="0" dirty="0" smtClean="0">
                    <a:solidFill>
                      <a:schemeClr val="tx1"/>
                    </a:solidFill>
                    <a:latin typeface="+mn-lt"/>
                    <a:ea typeface="+mn-ea"/>
                    <a:cs typeface="+mn-cs"/>
                  </a:rPr>
                  <a:t>samples almost coplanar. Nevertheless, if the training samples</a:t>
                </a:r>
              </a:p>
              <a:p>
                <a:r>
                  <a:rPr lang="en-US" altLang="zh-CN" sz="1200" b="0" i="0" u="none" strike="noStrike" kern="1200" baseline="0" dirty="0" smtClean="0">
                    <a:solidFill>
                      <a:schemeClr val="tx1"/>
                    </a:solidFill>
                    <a:latin typeface="+mn-lt"/>
                    <a:ea typeface="+mn-ea"/>
                    <a:cs typeface="+mn-cs"/>
                  </a:rPr>
                  <a:t>are linearly separable, the rule will yield a solution after a finite</a:t>
                </a:r>
              </a:p>
              <a:p>
                <a:r>
                  <a:rPr lang="en-US" altLang="zh-CN" sz="1200" b="0" i="0" u="none" strike="noStrike" kern="1200" baseline="0" dirty="0" smtClean="0">
                    <a:solidFill>
                      <a:schemeClr val="tx1"/>
                    </a:solidFill>
                    <a:latin typeface="+mn-lt"/>
                    <a:ea typeface="+mn-ea"/>
                    <a:cs typeface="+mn-cs"/>
                  </a:rPr>
                  <a:t>number of corrections.</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In seeking a proof, it is natural to try to show that each correction brings the weight</a:t>
                </a:r>
              </a:p>
              <a:p>
                <a:r>
                  <a:rPr lang="en-US" altLang="zh-CN" sz="1200" b="0" i="0" u="none" strike="noStrike" kern="1200" baseline="0" dirty="0" smtClean="0">
                    <a:solidFill>
                      <a:schemeClr val="tx1"/>
                    </a:solidFill>
                    <a:latin typeface="+mn-lt"/>
                    <a:ea typeface="+mn-ea"/>
                    <a:cs typeface="+mn-cs"/>
                  </a:rPr>
                  <a:t>vector closer to the solution region.</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That is, one might try to show that if </a:t>
                </a:r>
                <a:r>
                  <a:rPr lang="en-US" altLang="zh-CN" b="1" i="0" smtClean="0">
                    <a:latin typeface="Cambria Math"/>
                  </a:rPr>
                  <a:t>𝒖</a:t>
                </a:r>
                <a:r>
                  <a:rPr lang="en-US" altLang="zh-CN" sz="1200" b="1" i="0" u="none" strike="noStrike" kern="1200" baseline="0" dirty="0" smtClean="0">
                    <a:solidFill>
                      <a:schemeClr val="tx1"/>
                    </a:solidFill>
                    <a:latin typeface="+mn-lt"/>
                    <a:ea typeface="+mn-ea"/>
                    <a:cs typeface="+mn-cs"/>
                  </a:rPr>
                  <a:t> </a:t>
                </a:r>
                <a:r>
                  <a:rPr lang="en-US" altLang="zh-CN" sz="1200" b="0" i="0" u="none" strike="noStrike" kern="1200" baseline="0" dirty="0" smtClean="0">
                    <a:solidFill>
                      <a:schemeClr val="tx1"/>
                    </a:solidFill>
                    <a:latin typeface="+mn-lt"/>
                    <a:ea typeface="+mn-ea"/>
                    <a:cs typeface="+mn-cs"/>
                  </a:rPr>
                  <a:t>is any</a:t>
                </a:r>
              </a:p>
              <a:p>
                <a:r>
                  <a:rPr lang="en-US" altLang="zh-CN" sz="1200" b="0" i="0" u="none" strike="noStrike" kern="1200" baseline="0" dirty="0" smtClean="0">
                    <a:solidFill>
                      <a:schemeClr val="tx1"/>
                    </a:solidFill>
                    <a:latin typeface="+mn-lt"/>
                    <a:ea typeface="+mn-ea"/>
                    <a:cs typeface="+mn-cs"/>
                  </a:rPr>
                  <a:t>solution vector, then </a:t>
                </a:r>
                <a:r>
                  <a:rPr lang="en-US" altLang="zh-CN" b="1" i="0" smtClean="0">
                    <a:latin typeface="Cambria Math"/>
                  </a:rPr>
                  <a:t>‖𝒘_(</a:t>
                </a:r>
                <a:r>
                  <a:rPr lang="en-US" altLang="zh-CN" b="0" i="0" smtClean="0">
                    <a:latin typeface="Cambria Math"/>
                  </a:rPr>
                  <a:t>𝑘+1</a:t>
                </a:r>
                <a:r>
                  <a:rPr lang="en-US" altLang="zh-CN" b="1" i="0" smtClean="0">
                    <a:latin typeface="Cambria Math"/>
                  </a:rPr>
                  <a:t>)−𝒖‖</a:t>
                </a:r>
                <a:r>
                  <a:rPr lang="en-US" altLang="zh-CN" sz="1200" b="0" i="1" u="none" strike="noStrike" kern="1200" baseline="0" dirty="0" smtClean="0">
                    <a:solidFill>
                      <a:schemeClr val="tx1"/>
                    </a:solidFill>
                    <a:latin typeface="+mn-lt"/>
                    <a:ea typeface="+mn-ea"/>
                    <a:cs typeface="+mn-cs"/>
                  </a:rPr>
                  <a:t> </a:t>
                </a:r>
                <a:r>
                  <a:rPr lang="en-US" altLang="zh-CN" sz="1200" b="0" i="0" u="none" strike="noStrike" kern="1200" baseline="0" dirty="0" smtClean="0">
                    <a:solidFill>
                      <a:schemeClr val="tx1"/>
                    </a:solidFill>
                    <a:latin typeface="+mn-lt"/>
                    <a:ea typeface="+mn-ea"/>
                    <a:cs typeface="+mn-cs"/>
                  </a:rPr>
                  <a:t>is</a:t>
                </a:r>
                <a:r>
                  <a:rPr lang="en-US" altLang="zh-CN" sz="1200" b="0" i="1" u="none" strike="noStrike" kern="1200" baseline="0" dirty="0" smtClean="0">
                    <a:solidFill>
                      <a:schemeClr val="tx1"/>
                    </a:solidFill>
                    <a:latin typeface="+mn-lt"/>
                    <a:ea typeface="+mn-ea"/>
                    <a:cs typeface="+mn-cs"/>
                  </a:rPr>
                  <a:t> </a:t>
                </a:r>
                <a:r>
                  <a:rPr lang="en-US" altLang="zh-CN" sz="1200" b="0" i="0" u="none" strike="noStrike" kern="1200" baseline="0" dirty="0" smtClean="0">
                    <a:solidFill>
                      <a:schemeClr val="tx1"/>
                    </a:solidFill>
                    <a:latin typeface="+mn-lt"/>
                    <a:ea typeface="+mn-ea"/>
                    <a:cs typeface="+mn-cs"/>
                  </a:rPr>
                  <a:t>is smaller than </a:t>
                </a:r>
                <a:r>
                  <a:rPr lang="en-US" altLang="zh-CN" b="1" i="0" smtClean="0">
                    <a:latin typeface="Cambria Math"/>
                  </a:rPr>
                  <a:t>‖𝒘_</a:t>
                </a:r>
                <a:r>
                  <a:rPr lang="en-US" altLang="zh-CN" b="0" i="0" smtClean="0">
                    <a:latin typeface="Cambria Math"/>
                  </a:rPr>
                  <a:t>𝑘</a:t>
                </a:r>
                <a:r>
                  <a:rPr lang="en-US" altLang="zh-CN" b="1" i="0" smtClean="0">
                    <a:latin typeface="Cambria Math"/>
                  </a:rPr>
                  <a:t>−𝒖‖</a:t>
                </a:r>
                <a:r>
                  <a:rPr lang="en-US" altLang="zh-CN" sz="1200" b="0" i="0" u="none" strike="noStrike" kern="1200" baseline="0" dirty="0" smtClean="0">
                    <a:solidFill>
                      <a:schemeClr val="tx1"/>
                    </a:solidFill>
                    <a:latin typeface="+mn-lt"/>
                    <a:ea typeface="+mn-ea"/>
                    <a:cs typeface="+mn-cs"/>
                  </a:rPr>
                  <a:t>.</a:t>
                </a:r>
              </a:p>
              <a:p>
                <a:r>
                  <a:rPr lang="en-US" altLang="zh-CN" sz="1200" b="0" i="0" u="none" strike="noStrike" kern="1200" baseline="0" dirty="0" smtClean="0">
                    <a:solidFill>
                      <a:schemeClr val="tx1"/>
                    </a:solidFill>
                    <a:latin typeface="+mn-lt"/>
                    <a:ea typeface="+mn-ea"/>
                    <a:cs typeface="+mn-cs"/>
                  </a:rPr>
                  <a:t>While this turns out not to be true in general we shall see that it is true for</a:t>
                </a:r>
              </a:p>
              <a:p>
                <a:r>
                  <a:rPr lang="en-US" altLang="zh-CN" sz="1200" b="0" i="0" u="none" strike="noStrike" kern="1200" baseline="0" dirty="0" smtClean="0">
                    <a:solidFill>
                      <a:schemeClr val="tx1"/>
                    </a:solidFill>
                    <a:latin typeface="+mn-lt"/>
                    <a:ea typeface="+mn-ea"/>
                    <a:cs typeface="+mn-cs"/>
                  </a:rPr>
                  <a:t>solution vectors that are sufficiently large k.</a:t>
                </a:r>
                <a:endParaRPr lang="zh-CN" altLang="en-US" dirty="0"/>
              </a:p>
              <a:p>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endParaRPr lang="en-US" altLang="zh-CN" dirty="0"/>
              </a:p>
            </p:txBody>
          </p:sp>
        </mc:Fallback>
      </mc:AlternateContent>
    </p:spTree>
    <p:extLst>
      <p:ext uri="{BB962C8B-B14F-4D97-AF65-F5344CB8AC3E}">
        <p14:creationId xmlns:p14="http://schemas.microsoft.com/office/powerpoint/2010/main" val="240336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In seeking a proof, it is natural to try to show that each correction brings the weight</a:t>
                </a:r>
              </a:p>
              <a:p>
                <a:r>
                  <a:rPr lang="en-US" altLang="zh-CN" sz="1200" b="0" i="0" u="none" strike="noStrike" kern="1200" baseline="0" dirty="0" smtClean="0">
                    <a:solidFill>
                      <a:schemeClr val="tx1"/>
                    </a:solidFill>
                    <a:latin typeface="+mn-lt"/>
                    <a:ea typeface="+mn-ea"/>
                    <a:cs typeface="+mn-cs"/>
                  </a:rPr>
                  <a:t>vector closer to the solution region.</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That is, one might try to show that if </a:t>
                </a:r>
                <a:r>
                  <a:rPr lang="en-US" altLang="zh-CN" b="1" i="0" smtClean="0">
                    <a:latin typeface="Cambria Math"/>
                  </a:rPr>
                  <a:t>𝒖</a:t>
                </a:r>
                <a:r>
                  <a:rPr lang="en-US" altLang="zh-CN" sz="1200" b="1" i="0" u="none" strike="noStrike" kern="1200" baseline="0" dirty="0" smtClean="0">
                    <a:solidFill>
                      <a:schemeClr val="tx1"/>
                    </a:solidFill>
                    <a:latin typeface="+mn-lt"/>
                    <a:ea typeface="+mn-ea"/>
                    <a:cs typeface="+mn-cs"/>
                  </a:rPr>
                  <a:t> </a:t>
                </a:r>
                <a:r>
                  <a:rPr lang="en-US" altLang="zh-CN" sz="1200" b="0" i="0" u="none" strike="noStrike" kern="1200" baseline="0" dirty="0" smtClean="0">
                    <a:solidFill>
                      <a:schemeClr val="tx1"/>
                    </a:solidFill>
                    <a:latin typeface="+mn-lt"/>
                    <a:ea typeface="+mn-ea"/>
                    <a:cs typeface="+mn-cs"/>
                  </a:rPr>
                  <a:t>is any</a:t>
                </a:r>
              </a:p>
              <a:p>
                <a:r>
                  <a:rPr lang="en-US" altLang="zh-CN" sz="1200" b="0" i="0" u="none" strike="noStrike" kern="1200" baseline="0" dirty="0" smtClean="0">
                    <a:solidFill>
                      <a:schemeClr val="tx1"/>
                    </a:solidFill>
                    <a:latin typeface="+mn-lt"/>
                    <a:ea typeface="+mn-ea"/>
                    <a:cs typeface="+mn-cs"/>
                  </a:rPr>
                  <a:t>solution vector, then </a:t>
                </a:r>
                <a:r>
                  <a:rPr lang="en-US" altLang="zh-CN" b="1" i="0" smtClean="0">
                    <a:latin typeface="Cambria Math"/>
                  </a:rPr>
                  <a:t>‖𝒘_(</a:t>
                </a:r>
                <a:r>
                  <a:rPr lang="en-US" altLang="zh-CN" b="0" i="0" smtClean="0">
                    <a:latin typeface="Cambria Math"/>
                  </a:rPr>
                  <a:t>𝑘+1</a:t>
                </a:r>
                <a:r>
                  <a:rPr lang="en-US" altLang="zh-CN" b="1" i="0" smtClean="0">
                    <a:latin typeface="Cambria Math"/>
                  </a:rPr>
                  <a:t>)−𝒖‖</a:t>
                </a:r>
                <a:r>
                  <a:rPr lang="en-US" altLang="zh-CN" sz="1200" b="0" i="1" u="none" strike="noStrike" kern="1200" baseline="0" dirty="0" smtClean="0">
                    <a:solidFill>
                      <a:schemeClr val="tx1"/>
                    </a:solidFill>
                    <a:latin typeface="+mn-lt"/>
                    <a:ea typeface="+mn-ea"/>
                    <a:cs typeface="+mn-cs"/>
                  </a:rPr>
                  <a:t> </a:t>
                </a:r>
                <a:r>
                  <a:rPr lang="en-US" altLang="zh-CN" sz="1200" b="0" i="0" u="none" strike="noStrike" kern="1200" baseline="0" dirty="0" smtClean="0">
                    <a:solidFill>
                      <a:schemeClr val="tx1"/>
                    </a:solidFill>
                    <a:latin typeface="+mn-lt"/>
                    <a:ea typeface="+mn-ea"/>
                    <a:cs typeface="+mn-cs"/>
                  </a:rPr>
                  <a:t>is</a:t>
                </a:r>
                <a:r>
                  <a:rPr lang="en-US" altLang="zh-CN" sz="1200" b="0" i="1" u="none" strike="noStrike" kern="1200" baseline="0" dirty="0" smtClean="0">
                    <a:solidFill>
                      <a:schemeClr val="tx1"/>
                    </a:solidFill>
                    <a:latin typeface="+mn-lt"/>
                    <a:ea typeface="+mn-ea"/>
                    <a:cs typeface="+mn-cs"/>
                  </a:rPr>
                  <a:t> </a:t>
                </a:r>
                <a:r>
                  <a:rPr lang="en-US" altLang="zh-CN" sz="1200" b="0" i="0" u="none" strike="noStrike" kern="1200" baseline="0" dirty="0" smtClean="0">
                    <a:solidFill>
                      <a:schemeClr val="tx1"/>
                    </a:solidFill>
                    <a:latin typeface="+mn-lt"/>
                    <a:ea typeface="+mn-ea"/>
                    <a:cs typeface="+mn-cs"/>
                  </a:rPr>
                  <a:t>is smaller than </a:t>
                </a:r>
                <a:r>
                  <a:rPr lang="en-US" altLang="zh-CN" b="1" i="0" smtClean="0">
                    <a:latin typeface="Cambria Math"/>
                  </a:rPr>
                  <a:t>‖</a:t>
                </a:r>
                <a:r>
                  <a:rPr lang="en-US" altLang="zh-CN" b="1" i="0" smtClean="0">
                    <a:latin typeface="Cambria Math"/>
                  </a:rPr>
                  <a:t>𝒘_</a:t>
                </a:r>
                <a:r>
                  <a:rPr lang="en-US" altLang="zh-CN" b="0" i="0" smtClean="0">
                    <a:latin typeface="Cambria Math"/>
                  </a:rPr>
                  <a:t>𝑘</a:t>
                </a:r>
                <a:r>
                  <a:rPr lang="en-US" altLang="zh-CN" b="1" i="0" smtClean="0">
                    <a:latin typeface="Cambria Math"/>
                  </a:rPr>
                  <a:t>−𝒖‖</a:t>
                </a:r>
                <a:r>
                  <a:rPr lang="en-US" altLang="zh-CN" sz="1200" b="0" i="0" u="none" strike="noStrike" kern="1200" baseline="0" dirty="0" smtClean="0">
                    <a:solidFill>
                      <a:schemeClr val="tx1"/>
                    </a:solidFill>
                    <a:latin typeface="+mn-lt"/>
                    <a:ea typeface="+mn-ea"/>
                    <a:cs typeface="+mn-cs"/>
                  </a:rPr>
                  <a:t>.</a:t>
                </a:r>
              </a:p>
              <a:p>
                <a:r>
                  <a:rPr lang="en-US" altLang="zh-CN" sz="1200" b="0" i="0" u="none" strike="noStrike" kern="1200" baseline="0" dirty="0" smtClean="0">
                    <a:solidFill>
                      <a:schemeClr val="tx1"/>
                    </a:solidFill>
                    <a:latin typeface="+mn-lt"/>
                    <a:ea typeface="+mn-ea"/>
                    <a:cs typeface="+mn-cs"/>
                  </a:rPr>
                  <a:t>While this turns out not to be true in general we shall see that it is true for</a:t>
                </a:r>
              </a:p>
              <a:p>
                <a:r>
                  <a:rPr lang="en-US" altLang="zh-CN" sz="1200" b="0" i="0" u="none" strike="noStrike" kern="1200" baseline="0" dirty="0" smtClean="0">
                    <a:solidFill>
                      <a:schemeClr val="tx1"/>
                    </a:solidFill>
                    <a:latin typeface="+mn-lt"/>
                    <a:ea typeface="+mn-ea"/>
                    <a:cs typeface="+mn-cs"/>
                  </a:rPr>
                  <a:t>solution vectors that are sufficiently large k.</a:t>
                </a:r>
                <a:endParaRPr lang="zh-CN" altLang="en-US" dirty="0"/>
              </a:p>
            </p:txBody>
          </p:sp>
        </mc:Fallback>
      </mc:AlternateContent>
      <p:sp>
        <p:nvSpPr>
          <p:cNvPr id="4" name="灯片编号占位符 3"/>
          <p:cNvSpPr>
            <a:spLocks noGrp="1"/>
          </p:cNvSpPr>
          <p:nvPr>
            <p:ph type="sldNum" sz="quarter" idx="10"/>
          </p:nvPr>
        </p:nvSpPr>
        <p:spPr/>
        <p:txBody>
          <a:bodyPr/>
          <a:lstStyle/>
          <a:p>
            <a:fld id="{0999FBE3-14BC-4DD6-93F8-FFF72D1AFD50}" type="slidenum">
              <a:rPr lang="zh-CN" altLang="en-US" smtClean="0"/>
              <a:t>37</a:t>
            </a:fld>
            <a:endParaRPr lang="zh-CN" altLang="en-US"/>
          </a:p>
        </p:txBody>
      </p:sp>
    </p:spTree>
    <p:extLst>
      <p:ext uri="{BB962C8B-B14F-4D97-AF65-F5344CB8AC3E}">
        <p14:creationId xmlns:p14="http://schemas.microsoft.com/office/powerpoint/2010/main" val="14540173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1072886">
              <a:defRPr/>
            </a:pPr>
            <a:endParaRPr lang="zh-CN" altLang="en-US" dirty="0"/>
          </a:p>
        </p:txBody>
      </p:sp>
      <p:sp>
        <p:nvSpPr>
          <p:cNvPr id="4" name="灯片编号占位符 3"/>
          <p:cNvSpPr>
            <a:spLocks noGrp="1"/>
          </p:cNvSpPr>
          <p:nvPr>
            <p:ph type="sldNum" sz="quarter" idx="10"/>
          </p:nvPr>
        </p:nvSpPr>
        <p:spPr/>
        <p:txBody>
          <a:bodyPr/>
          <a:lstStyle/>
          <a:p>
            <a:fld id="{4165F9C3-05B9-4A7D-9F62-01BEC0D7B231}" type="slidenum">
              <a:rPr lang="zh-CN" altLang="en-US" smtClean="0"/>
              <a:t>39</a:t>
            </a:fld>
            <a:endParaRPr lang="zh-CN" altLang="en-US"/>
          </a:p>
        </p:txBody>
      </p:sp>
    </p:spTree>
    <p:extLst>
      <p:ext uri="{BB962C8B-B14F-4D97-AF65-F5344CB8AC3E}">
        <p14:creationId xmlns:p14="http://schemas.microsoft.com/office/powerpoint/2010/main" val="40076671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B30B2F-D8EA-4739-959F-52917466208C}" type="slidenum">
              <a:rPr lang="zh-CN" altLang="en-US" smtClean="0"/>
              <a:t>40</a:t>
            </a:fld>
            <a:endParaRPr lang="zh-CN" altLang="en-US"/>
          </a:p>
        </p:txBody>
      </p:sp>
    </p:spTree>
    <p:extLst>
      <p:ext uri="{BB962C8B-B14F-4D97-AF65-F5344CB8AC3E}">
        <p14:creationId xmlns:p14="http://schemas.microsoft.com/office/powerpoint/2010/main" val="1239405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5E538B-74E7-4FA1-A0C8-FEE517B6CEEE}" type="slidenum">
              <a:rPr lang="zh-CN" altLang="en-US" smtClean="0"/>
              <a:t>3</a:t>
            </a:fld>
            <a:endParaRPr lang="zh-CN" altLang="en-US"/>
          </a:p>
        </p:txBody>
      </p:sp>
    </p:spTree>
    <p:extLst>
      <p:ext uri="{BB962C8B-B14F-4D97-AF65-F5344CB8AC3E}">
        <p14:creationId xmlns:p14="http://schemas.microsoft.com/office/powerpoint/2010/main" val="9751322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lvl="1" defTabSz="990478">
                  <a:defRPr/>
                </a:pPr>
                <a:endParaRPr lang="zh-CN" altLang="en-US" dirty="0"/>
              </a:p>
            </p:txBody>
          </p:sp>
        </mc:Choice>
        <mc:Fallback xmlns="">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ea typeface="宋体" charset="-122"/>
                  </a:rPr>
                  <a:t>Using the chain rule</a:t>
                </a:r>
              </a:p>
              <a:p>
                <a:endParaRPr lang="en-US" altLang="zh-CN" dirty="0" smtClean="0"/>
              </a:p>
              <a:p>
                <a:r>
                  <a:rPr lang="en-US" altLang="zh-CN" sz="1200" b="0" i="0" u="none" strike="noStrike" kern="1200" baseline="0" dirty="0" smtClean="0">
                    <a:solidFill>
                      <a:schemeClr val="tx1"/>
                    </a:solidFill>
                    <a:latin typeface="+mn-lt"/>
                    <a:ea typeface="+mn-ea"/>
                    <a:cs typeface="+mn-cs"/>
                  </a:rPr>
                  <a:t>These learning rules make intuitive sense. </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The weight update at unit </a:t>
                </a:r>
                <a:r>
                  <a:rPr lang="en-US" altLang="zh-CN" sz="1200" b="0" i="1" u="none" strike="noStrike" kern="1200" baseline="0" dirty="0" smtClean="0">
                    <a:solidFill>
                      <a:schemeClr val="tx1"/>
                    </a:solidFill>
                    <a:latin typeface="+mn-lt"/>
                    <a:ea typeface="+mn-ea"/>
                    <a:cs typeface="+mn-cs"/>
                  </a:rPr>
                  <a:t>k </a:t>
                </a:r>
                <a:r>
                  <a:rPr lang="en-US" altLang="zh-CN" sz="1200" b="0" i="0" u="none" strike="noStrike" kern="1200" baseline="0" dirty="0" smtClean="0">
                    <a:solidFill>
                      <a:schemeClr val="tx1"/>
                    </a:solidFill>
                    <a:latin typeface="+mn-lt"/>
                    <a:ea typeface="+mn-ea"/>
                    <a:cs typeface="+mn-cs"/>
                  </a:rPr>
                  <a:t>should indeed be</a:t>
                </a:r>
              </a:p>
              <a:p>
                <a:r>
                  <a:rPr lang="en-US" altLang="zh-CN" sz="1200" b="0" i="0" u="none" strike="noStrike" kern="1200" baseline="0" dirty="0" smtClean="0">
                    <a:solidFill>
                      <a:schemeClr val="tx1"/>
                    </a:solidFill>
                    <a:latin typeface="+mn-lt"/>
                    <a:ea typeface="+mn-ea"/>
                    <a:cs typeface="+mn-cs"/>
                  </a:rPr>
                  <a:t>proportional to </a:t>
                </a:r>
                <a:r>
                  <a:rPr lang="en-US" altLang="zh-CN" b="1" i="0" smtClean="0">
                    <a:latin typeface="Cambria Math"/>
                    <a:ea typeface="Cambria Math"/>
                  </a:rPr>
                  <a:t>(</a:t>
                </a:r>
                <a:r>
                  <a:rPr lang="en-US" altLang="zh-CN" i="0">
                    <a:latin typeface="Cambria Math"/>
                    <a:ea typeface="Cambria Math"/>
                  </a:rPr>
                  <a:t>𝑡_𝑘−𝑧_𝑘</a:t>
                </a:r>
                <a:r>
                  <a:rPr lang="en-US" altLang="zh-CN" b="1" i="0">
                    <a:latin typeface="Cambria Math"/>
                    <a:ea typeface="Cambria Math"/>
                  </a:rPr>
                  <a:t> )  </a:t>
                </a:r>
                <a:r>
                  <a:rPr lang="en-US" altLang="zh-CN" sz="1200" b="0" i="0" u="none" strike="noStrike" kern="1200" baseline="0" dirty="0" smtClean="0">
                    <a:solidFill>
                      <a:schemeClr val="tx1"/>
                    </a:solidFill>
                    <a:latin typeface="+mn-lt"/>
                    <a:ea typeface="+mn-ea"/>
                    <a:cs typeface="+mn-cs"/>
                  </a:rPr>
                  <a:t>: if we get the desired output (</a:t>
                </a:r>
                <a:r>
                  <a:rPr lang="en-US" altLang="zh-CN" sz="1200" b="0" i="1" u="none" strike="noStrike" kern="1200" baseline="0" dirty="0" err="1" smtClean="0">
                    <a:solidFill>
                      <a:schemeClr val="tx1"/>
                    </a:solidFill>
                    <a:latin typeface="+mn-lt"/>
                    <a:ea typeface="+mn-ea"/>
                    <a:cs typeface="+mn-cs"/>
                  </a:rPr>
                  <a:t>zk</a:t>
                </a:r>
                <a:r>
                  <a:rPr lang="en-US" altLang="zh-CN" sz="1200" b="0" i="1" u="none" strike="noStrike" kern="1200" baseline="0" dirty="0" smtClean="0">
                    <a:solidFill>
                      <a:schemeClr val="tx1"/>
                    </a:solidFill>
                    <a:latin typeface="+mn-lt"/>
                    <a:ea typeface="+mn-ea"/>
                    <a:cs typeface="+mn-cs"/>
                  </a:rPr>
                  <a:t> </a:t>
                </a:r>
                <a:r>
                  <a:rPr lang="en-US" altLang="zh-CN" sz="1200" b="0" i="0" u="none" strike="noStrike" kern="1200" baseline="0" dirty="0" smtClean="0">
                    <a:solidFill>
                      <a:schemeClr val="tx1"/>
                    </a:solidFill>
                    <a:latin typeface="+mn-lt"/>
                    <a:ea typeface="+mn-ea"/>
                    <a:cs typeface="+mn-cs"/>
                  </a:rPr>
                  <a:t>= </a:t>
                </a:r>
                <a:r>
                  <a:rPr lang="en-US" altLang="zh-CN" sz="1200" b="0" i="1" u="none" strike="noStrike" kern="1200" baseline="0" dirty="0" err="1" smtClean="0">
                    <a:solidFill>
                      <a:schemeClr val="tx1"/>
                    </a:solidFill>
                    <a:latin typeface="+mn-lt"/>
                    <a:ea typeface="+mn-ea"/>
                    <a:cs typeface="+mn-cs"/>
                  </a:rPr>
                  <a:t>tk</a:t>
                </a:r>
                <a:r>
                  <a:rPr lang="en-US" altLang="zh-CN" sz="1200" b="0" i="0" u="none" strike="noStrike" kern="1200" baseline="0" dirty="0" smtClean="0">
                    <a:solidFill>
                      <a:schemeClr val="tx1"/>
                    </a:solidFill>
                    <a:latin typeface="+mn-lt"/>
                    <a:ea typeface="+mn-ea"/>
                    <a:cs typeface="+mn-cs"/>
                  </a:rPr>
                  <a:t>), then there should</a:t>
                </a:r>
              </a:p>
              <a:p>
                <a:r>
                  <a:rPr lang="en-US" altLang="zh-CN" sz="1200" b="0" i="0" u="none" strike="noStrike" kern="1200" baseline="0" dirty="0" smtClean="0">
                    <a:solidFill>
                      <a:schemeClr val="tx1"/>
                    </a:solidFill>
                    <a:latin typeface="+mn-lt"/>
                    <a:ea typeface="+mn-ea"/>
                    <a:cs typeface="+mn-cs"/>
                  </a:rPr>
                  <a:t>be no weight change. </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For a typical sigmoidal </a:t>
                </a:r>
                <a:r>
                  <a:rPr lang="en-US" altLang="zh-CN" sz="1200" b="0" i="1" u="none" strike="noStrike" kern="1200" baseline="0" dirty="0" smtClean="0">
                    <a:solidFill>
                      <a:schemeClr val="tx1"/>
                    </a:solidFill>
                    <a:latin typeface="+mn-lt"/>
                    <a:ea typeface="+mn-ea"/>
                    <a:cs typeface="+mn-cs"/>
                  </a:rPr>
                  <a:t>f</a:t>
                </a:r>
                <a:r>
                  <a:rPr lang="en-US" altLang="zh-CN" sz="1200" b="0" i="0" u="none" strike="noStrike" kern="1200" baseline="0" dirty="0" smtClean="0">
                    <a:solidFill>
                      <a:schemeClr val="tx1"/>
                    </a:solidFill>
                    <a:latin typeface="+mn-lt"/>
                    <a:ea typeface="+mn-ea"/>
                    <a:cs typeface="+mn-cs"/>
                  </a:rPr>
                  <a:t>() we shall use most often, </a:t>
                </a:r>
                <a:r>
                  <a:rPr lang="en-US" altLang="zh-CN" sz="1200" b="0" i="1" u="none" strike="noStrike" kern="1200" baseline="0" dirty="0" smtClean="0">
                    <a:solidFill>
                      <a:schemeClr val="tx1"/>
                    </a:solidFill>
                    <a:latin typeface="+mn-lt"/>
                    <a:ea typeface="+mn-ea"/>
                    <a:cs typeface="+mn-cs"/>
                  </a:rPr>
                  <a:t>f’</a:t>
                </a:r>
                <a:r>
                  <a:rPr lang="en-US" altLang="zh-CN" sz="1200" b="0" i="0" u="none" strike="noStrike" kern="1200" baseline="0" dirty="0" smtClean="0">
                    <a:solidFill>
                      <a:schemeClr val="tx1"/>
                    </a:solidFill>
                    <a:latin typeface="+mn-lt"/>
                    <a:ea typeface="+mn-ea"/>
                    <a:cs typeface="+mn-cs"/>
                  </a:rPr>
                  <a:t>(</a:t>
                </a:r>
                <a:r>
                  <a:rPr lang="en-US" altLang="zh-CN" sz="1200" b="0" i="1" u="none" strike="noStrike" kern="1200" baseline="0" dirty="0" err="1" smtClean="0">
                    <a:solidFill>
                      <a:schemeClr val="tx1"/>
                    </a:solidFill>
                    <a:latin typeface="+mn-lt"/>
                    <a:ea typeface="+mn-ea"/>
                    <a:cs typeface="+mn-cs"/>
                  </a:rPr>
                  <a:t>net</a:t>
                </a:r>
                <a:r>
                  <a:rPr lang="en-US" altLang="zh-CN" sz="1200" b="0" i="1" u="none" strike="noStrike" kern="1200" baseline="-25000" dirty="0" err="1" smtClean="0">
                    <a:solidFill>
                      <a:schemeClr val="tx1"/>
                    </a:solidFill>
                    <a:latin typeface="+mn-lt"/>
                    <a:ea typeface="+mn-ea"/>
                    <a:cs typeface="+mn-cs"/>
                  </a:rPr>
                  <a:t>k</a:t>
                </a:r>
                <a:r>
                  <a:rPr lang="en-US" altLang="zh-CN" sz="1200" b="0" i="0" u="none" strike="noStrike" kern="1200" baseline="0" dirty="0" smtClean="0">
                    <a:solidFill>
                      <a:schemeClr val="tx1"/>
                    </a:solidFill>
                    <a:latin typeface="+mn-lt"/>
                    <a:ea typeface="+mn-ea"/>
                    <a:cs typeface="+mn-cs"/>
                  </a:rPr>
                  <a:t>) is</a:t>
                </a:r>
              </a:p>
              <a:p>
                <a:r>
                  <a:rPr lang="en-US" altLang="zh-CN" sz="1200" b="0" i="0" u="none" strike="noStrike" kern="1200" baseline="0" dirty="0" smtClean="0">
                    <a:solidFill>
                      <a:schemeClr val="tx1"/>
                    </a:solidFill>
                    <a:latin typeface="+mn-lt"/>
                    <a:ea typeface="+mn-ea"/>
                    <a:cs typeface="+mn-cs"/>
                  </a:rPr>
                  <a:t>always positive. Thus if </a:t>
                </a:r>
                <a:r>
                  <a:rPr lang="en-US" altLang="zh-CN" sz="1200" b="0" i="1" u="none" strike="noStrike" kern="1200" baseline="0" dirty="0" err="1" smtClean="0">
                    <a:solidFill>
                      <a:schemeClr val="tx1"/>
                    </a:solidFill>
                    <a:latin typeface="+mn-lt"/>
                    <a:ea typeface="+mn-ea"/>
                    <a:cs typeface="+mn-cs"/>
                  </a:rPr>
                  <a:t>y</a:t>
                </a:r>
                <a:r>
                  <a:rPr lang="en-US" altLang="zh-CN" sz="1200" b="0" i="1" u="none" strike="noStrike" kern="1200" baseline="-25000" dirty="0" err="1" smtClean="0">
                    <a:solidFill>
                      <a:schemeClr val="tx1"/>
                    </a:solidFill>
                    <a:latin typeface="+mn-lt"/>
                    <a:ea typeface="+mn-ea"/>
                    <a:cs typeface="+mn-cs"/>
                  </a:rPr>
                  <a:t>j</a:t>
                </a:r>
                <a:r>
                  <a:rPr lang="en-US" altLang="zh-CN" sz="1200" b="0" i="1" u="none" strike="noStrike" kern="1200" baseline="0" dirty="0" smtClean="0">
                    <a:solidFill>
                      <a:schemeClr val="tx1"/>
                    </a:solidFill>
                    <a:latin typeface="+mn-lt"/>
                    <a:ea typeface="+mn-ea"/>
                    <a:cs typeface="+mn-cs"/>
                  </a:rPr>
                  <a:t> </a:t>
                </a:r>
                <a:r>
                  <a:rPr lang="en-US" altLang="zh-CN" sz="1200" b="0" i="0" u="none" strike="noStrike" kern="1200" baseline="0" dirty="0" smtClean="0">
                    <a:solidFill>
                      <a:schemeClr val="tx1"/>
                    </a:solidFill>
                    <a:latin typeface="+mn-lt"/>
                    <a:ea typeface="+mn-ea"/>
                    <a:cs typeface="+mn-cs"/>
                  </a:rPr>
                  <a:t>and </a:t>
                </a:r>
                <a:r>
                  <a:rPr lang="en-US" altLang="zh-CN" b="1" i="0" smtClean="0">
                    <a:latin typeface="Cambria Math"/>
                    <a:ea typeface="Cambria Math"/>
                  </a:rPr>
                  <a:t>(</a:t>
                </a:r>
                <a:r>
                  <a:rPr lang="en-US" altLang="zh-CN" i="0">
                    <a:latin typeface="Cambria Math"/>
                    <a:ea typeface="Cambria Math"/>
                  </a:rPr>
                  <a:t>𝑡_𝑘−𝑧_𝑘</a:t>
                </a:r>
                <a:r>
                  <a:rPr lang="en-US" altLang="zh-CN" b="1" i="0">
                    <a:latin typeface="Cambria Math"/>
                    <a:ea typeface="Cambria Math"/>
                  </a:rPr>
                  <a:t> )  </a:t>
                </a:r>
                <a:r>
                  <a:rPr lang="en-US" altLang="zh-CN" sz="1200" b="0" i="0" u="none" strike="noStrike" kern="1200" baseline="0" dirty="0" smtClean="0">
                    <a:solidFill>
                      <a:schemeClr val="tx1"/>
                    </a:solidFill>
                    <a:latin typeface="+mn-lt"/>
                    <a:ea typeface="+mn-ea"/>
                    <a:cs typeface="+mn-cs"/>
                  </a:rPr>
                  <a:t> are both positive, then the actual output is</a:t>
                </a:r>
              </a:p>
              <a:p>
                <a:r>
                  <a:rPr lang="en-US" altLang="zh-CN" sz="1200" b="0" i="0" u="none" strike="noStrike" kern="1200" baseline="0" dirty="0" smtClean="0">
                    <a:solidFill>
                      <a:schemeClr val="tx1"/>
                    </a:solidFill>
                    <a:latin typeface="+mn-lt"/>
                    <a:ea typeface="+mn-ea"/>
                    <a:cs typeface="+mn-cs"/>
                  </a:rPr>
                  <a:t>too small and the weight must be increased; indeed, the proper sign is given by the</a:t>
                </a:r>
              </a:p>
              <a:p>
                <a:r>
                  <a:rPr lang="en-US" altLang="zh-CN" sz="1200" b="0" i="0" u="none" strike="noStrike" kern="1200" baseline="0" dirty="0" smtClean="0">
                    <a:solidFill>
                      <a:schemeClr val="tx1"/>
                    </a:solidFill>
                    <a:latin typeface="+mn-lt"/>
                    <a:ea typeface="+mn-ea"/>
                    <a:cs typeface="+mn-cs"/>
                  </a:rPr>
                  <a:t>learning rule. </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Finally, the weight update should be proportional to the input value; if</a:t>
                </a:r>
              </a:p>
              <a:p>
                <a:r>
                  <a:rPr lang="en-US" altLang="zh-CN" sz="1200" b="0" i="1" u="none" strike="noStrike" kern="1200" baseline="0" dirty="0" err="1" smtClean="0">
                    <a:solidFill>
                      <a:schemeClr val="tx1"/>
                    </a:solidFill>
                    <a:latin typeface="+mn-lt"/>
                    <a:ea typeface="+mn-ea"/>
                    <a:cs typeface="+mn-cs"/>
                  </a:rPr>
                  <a:t>y</a:t>
                </a:r>
                <a:r>
                  <a:rPr lang="en-US" altLang="zh-CN" sz="1200" b="0" i="1" u="none" strike="noStrike" kern="1200" baseline="-25000" dirty="0" err="1" smtClean="0">
                    <a:solidFill>
                      <a:schemeClr val="tx1"/>
                    </a:solidFill>
                    <a:latin typeface="+mn-lt"/>
                    <a:ea typeface="+mn-ea"/>
                    <a:cs typeface="+mn-cs"/>
                  </a:rPr>
                  <a:t>j</a:t>
                </a:r>
                <a:r>
                  <a:rPr lang="en-US" altLang="zh-CN" sz="1200" b="0" i="1" u="none" strike="noStrike" kern="1200" baseline="0" dirty="0" smtClean="0">
                    <a:solidFill>
                      <a:schemeClr val="tx1"/>
                    </a:solidFill>
                    <a:latin typeface="+mn-lt"/>
                    <a:ea typeface="+mn-ea"/>
                    <a:cs typeface="+mn-cs"/>
                  </a:rPr>
                  <a:t> </a:t>
                </a:r>
                <a:r>
                  <a:rPr lang="en-US" altLang="zh-CN" sz="1200" b="0" i="0" u="none" strike="noStrike" kern="1200" baseline="0" dirty="0" smtClean="0">
                    <a:solidFill>
                      <a:schemeClr val="tx1"/>
                    </a:solidFill>
                    <a:latin typeface="+mn-lt"/>
                    <a:ea typeface="+mn-ea"/>
                    <a:cs typeface="+mn-cs"/>
                  </a:rPr>
                  <a:t>= 0, then hidden unit </a:t>
                </a:r>
                <a:r>
                  <a:rPr lang="en-US" altLang="zh-CN" sz="1200" b="0" i="1" u="none" strike="noStrike" kern="1200" baseline="0" dirty="0" smtClean="0">
                    <a:solidFill>
                      <a:schemeClr val="tx1"/>
                    </a:solidFill>
                    <a:latin typeface="+mn-lt"/>
                    <a:ea typeface="+mn-ea"/>
                    <a:cs typeface="+mn-cs"/>
                  </a:rPr>
                  <a:t>j </a:t>
                </a:r>
                <a:r>
                  <a:rPr lang="en-US" altLang="zh-CN" sz="1200" b="0" i="0" u="none" strike="noStrike" kern="1200" baseline="0" dirty="0" smtClean="0">
                    <a:solidFill>
                      <a:schemeClr val="tx1"/>
                    </a:solidFill>
                    <a:latin typeface="+mn-lt"/>
                    <a:ea typeface="+mn-ea"/>
                    <a:cs typeface="+mn-cs"/>
                  </a:rPr>
                  <a:t>has no effect on the output (and hence the error), and thus</a:t>
                </a:r>
              </a:p>
              <a:p>
                <a:r>
                  <a:rPr lang="en-US" altLang="zh-CN" sz="1200" b="0" i="0" u="none" strike="noStrike" kern="1200" baseline="0" dirty="0" smtClean="0">
                    <a:solidFill>
                      <a:schemeClr val="tx1"/>
                    </a:solidFill>
                    <a:latin typeface="+mn-lt"/>
                    <a:ea typeface="+mn-ea"/>
                    <a:cs typeface="+mn-cs"/>
                  </a:rPr>
                  <a:t>changing </a:t>
                </a:r>
                <a:r>
                  <a:rPr lang="en-US" altLang="zh-CN" sz="1200" b="0" i="1" u="none" strike="noStrike" kern="1200" baseline="0" dirty="0" err="1" smtClean="0">
                    <a:solidFill>
                      <a:schemeClr val="tx1"/>
                    </a:solidFill>
                    <a:latin typeface="+mn-lt"/>
                    <a:ea typeface="+mn-ea"/>
                    <a:cs typeface="+mn-cs"/>
                  </a:rPr>
                  <a:t>w</a:t>
                </a:r>
                <a:r>
                  <a:rPr lang="en-US" altLang="zh-CN" sz="1200" b="0" i="1" u="none" strike="noStrike" kern="1200" baseline="-25000" dirty="0" err="1" smtClean="0">
                    <a:solidFill>
                      <a:schemeClr val="tx1"/>
                    </a:solidFill>
                    <a:latin typeface="+mn-lt"/>
                    <a:ea typeface="+mn-ea"/>
                    <a:cs typeface="+mn-cs"/>
                  </a:rPr>
                  <a:t>ji</a:t>
                </a:r>
                <a:r>
                  <a:rPr lang="en-US" altLang="zh-CN" sz="1200" b="0" i="1" u="none" strike="noStrike" kern="1200" baseline="0" dirty="0" smtClean="0">
                    <a:solidFill>
                      <a:schemeClr val="tx1"/>
                    </a:solidFill>
                    <a:latin typeface="+mn-lt"/>
                    <a:ea typeface="+mn-ea"/>
                    <a:cs typeface="+mn-cs"/>
                  </a:rPr>
                  <a:t> </a:t>
                </a:r>
                <a:r>
                  <a:rPr lang="en-US" altLang="zh-CN" sz="1200" b="0" i="0" u="none" strike="noStrike" kern="1200" baseline="0" dirty="0" smtClean="0">
                    <a:solidFill>
                      <a:schemeClr val="tx1"/>
                    </a:solidFill>
                    <a:latin typeface="+mn-lt"/>
                    <a:ea typeface="+mn-ea"/>
                    <a:cs typeface="+mn-cs"/>
                  </a:rPr>
                  <a:t>will not change the error on the pattern presented.</a:t>
                </a:r>
                <a:endParaRPr lang="zh-CN" altLang="en-US" dirty="0"/>
              </a:p>
            </p:txBody>
          </p:sp>
        </mc:Fallback>
      </mc:AlternateContent>
      <p:sp>
        <p:nvSpPr>
          <p:cNvPr id="4" name="灯片编号占位符 3"/>
          <p:cNvSpPr>
            <a:spLocks noGrp="1"/>
          </p:cNvSpPr>
          <p:nvPr>
            <p:ph type="sldNum" sz="quarter" idx="10"/>
          </p:nvPr>
        </p:nvSpPr>
        <p:spPr/>
        <p:txBody>
          <a:bodyPr/>
          <a:lstStyle/>
          <a:p>
            <a:fld id="{0999FBE3-14BC-4DD6-93F8-FFF72D1AFD50}" type="slidenum">
              <a:rPr lang="zh-CN" altLang="en-US" smtClean="0"/>
              <a:t>41</a:t>
            </a:fld>
            <a:endParaRPr lang="zh-CN" altLang="en-US"/>
          </a:p>
        </p:txBody>
      </p:sp>
    </p:spTree>
    <p:extLst>
      <p:ext uri="{BB962C8B-B14F-4D97-AF65-F5344CB8AC3E}">
        <p14:creationId xmlns:p14="http://schemas.microsoft.com/office/powerpoint/2010/main" val="3459659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lvl="1" defTabSz="990478">
                  <a:defRPr/>
                </a:pPr>
                <a:endParaRPr lang="zh-CN" altLang="en-US" dirty="0"/>
              </a:p>
            </p:txBody>
          </p:sp>
        </mc:Choice>
        <mc:Fallback xmlns="">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ea typeface="宋体" charset="-122"/>
                  </a:rPr>
                  <a:t>Using the chain rule</a:t>
                </a:r>
              </a:p>
              <a:p>
                <a:endParaRPr lang="en-US" altLang="zh-CN" dirty="0" smtClean="0"/>
              </a:p>
              <a:p>
                <a:r>
                  <a:rPr lang="en-US" altLang="zh-CN" sz="1200" b="0" i="0" u="none" strike="noStrike" kern="1200" baseline="0" dirty="0" smtClean="0">
                    <a:solidFill>
                      <a:schemeClr val="tx1"/>
                    </a:solidFill>
                    <a:latin typeface="+mn-lt"/>
                    <a:ea typeface="+mn-ea"/>
                    <a:cs typeface="+mn-cs"/>
                  </a:rPr>
                  <a:t>These learning rules make intuitive sense. </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The weight update at unit </a:t>
                </a:r>
                <a:r>
                  <a:rPr lang="en-US" altLang="zh-CN" sz="1200" b="0" i="1" u="none" strike="noStrike" kern="1200" baseline="0" dirty="0" smtClean="0">
                    <a:solidFill>
                      <a:schemeClr val="tx1"/>
                    </a:solidFill>
                    <a:latin typeface="+mn-lt"/>
                    <a:ea typeface="+mn-ea"/>
                    <a:cs typeface="+mn-cs"/>
                  </a:rPr>
                  <a:t>k </a:t>
                </a:r>
                <a:r>
                  <a:rPr lang="en-US" altLang="zh-CN" sz="1200" b="0" i="0" u="none" strike="noStrike" kern="1200" baseline="0" dirty="0" smtClean="0">
                    <a:solidFill>
                      <a:schemeClr val="tx1"/>
                    </a:solidFill>
                    <a:latin typeface="+mn-lt"/>
                    <a:ea typeface="+mn-ea"/>
                    <a:cs typeface="+mn-cs"/>
                  </a:rPr>
                  <a:t>should indeed be</a:t>
                </a:r>
              </a:p>
              <a:p>
                <a:r>
                  <a:rPr lang="en-US" altLang="zh-CN" sz="1200" b="0" i="0" u="none" strike="noStrike" kern="1200" baseline="0" dirty="0" smtClean="0">
                    <a:solidFill>
                      <a:schemeClr val="tx1"/>
                    </a:solidFill>
                    <a:latin typeface="+mn-lt"/>
                    <a:ea typeface="+mn-ea"/>
                    <a:cs typeface="+mn-cs"/>
                  </a:rPr>
                  <a:t>proportional to </a:t>
                </a:r>
                <a:r>
                  <a:rPr lang="en-US" altLang="zh-CN" b="1" i="0" smtClean="0">
                    <a:latin typeface="Cambria Math"/>
                    <a:ea typeface="Cambria Math"/>
                  </a:rPr>
                  <a:t>(</a:t>
                </a:r>
                <a:r>
                  <a:rPr lang="en-US" altLang="zh-CN" i="0">
                    <a:latin typeface="Cambria Math"/>
                    <a:ea typeface="Cambria Math"/>
                  </a:rPr>
                  <a:t>𝑡_𝑘−𝑧_𝑘</a:t>
                </a:r>
                <a:r>
                  <a:rPr lang="en-US" altLang="zh-CN" b="1" i="0">
                    <a:latin typeface="Cambria Math"/>
                    <a:ea typeface="Cambria Math"/>
                  </a:rPr>
                  <a:t> )  </a:t>
                </a:r>
                <a:r>
                  <a:rPr lang="en-US" altLang="zh-CN" sz="1200" b="0" i="0" u="none" strike="noStrike" kern="1200" baseline="0" dirty="0" smtClean="0">
                    <a:solidFill>
                      <a:schemeClr val="tx1"/>
                    </a:solidFill>
                    <a:latin typeface="+mn-lt"/>
                    <a:ea typeface="+mn-ea"/>
                    <a:cs typeface="+mn-cs"/>
                  </a:rPr>
                  <a:t>: if we get the desired output (</a:t>
                </a:r>
                <a:r>
                  <a:rPr lang="en-US" altLang="zh-CN" sz="1200" b="0" i="1" u="none" strike="noStrike" kern="1200" baseline="0" dirty="0" err="1" smtClean="0">
                    <a:solidFill>
                      <a:schemeClr val="tx1"/>
                    </a:solidFill>
                    <a:latin typeface="+mn-lt"/>
                    <a:ea typeface="+mn-ea"/>
                    <a:cs typeface="+mn-cs"/>
                  </a:rPr>
                  <a:t>zk</a:t>
                </a:r>
                <a:r>
                  <a:rPr lang="en-US" altLang="zh-CN" sz="1200" b="0" i="1" u="none" strike="noStrike" kern="1200" baseline="0" dirty="0" smtClean="0">
                    <a:solidFill>
                      <a:schemeClr val="tx1"/>
                    </a:solidFill>
                    <a:latin typeface="+mn-lt"/>
                    <a:ea typeface="+mn-ea"/>
                    <a:cs typeface="+mn-cs"/>
                  </a:rPr>
                  <a:t> </a:t>
                </a:r>
                <a:r>
                  <a:rPr lang="en-US" altLang="zh-CN" sz="1200" b="0" i="0" u="none" strike="noStrike" kern="1200" baseline="0" dirty="0" smtClean="0">
                    <a:solidFill>
                      <a:schemeClr val="tx1"/>
                    </a:solidFill>
                    <a:latin typeface="+mn-lt"/>
                    <a:ea typeface="+mn-ea"/>
                    <a:cs typeface="+mn-cs"/>
                  </a:rPr>
                  <a:t>= </a:t>
                </a:r>
                <a:r>
                  <a:rPr lang="en-US" altLang="zh-CN" sz="1200" b="0" i="1" u="none" strike="noStrike" kern="1200" baseline="0" dirty="0" err="1" smtClean="0">
                    <a:solidFill>
                      <a:schemeClr val="tx1"/>
                    </a:solidFill>
                    <a:latin typeface="+mn-lt"/>
                    <a:ea typeface="+mn-ea"/>
                    <a:cs typeface="+mn-cs"/>
                  </a:rPr>
                  <a:t>tk</a:t>
                </a:r>
                <a:r>
                  <a:rPr lang="en-US" altLang="zh-CN" sz="1200" b="0" i="0" u="none" strike="noStrike" kern="1200" baseline="0" dirty="0" smtClean="0">
                    <a:solidFill>
                      <a:schemeClr val="tx1"/>
                    </a:solidFill>
                    <a:latin typeface="+mn-lt"/>
                    <a:ea typeface="+mn-ea"/>
                    <a:cs typeface="+mn-cs"/>
                  </a:rPr>
                  <a:t>), then there should</a:t>
                </a:r>
              </a:p>
              <a:p>
                <a:r>
                  <a:rPr lang="en-US" altLang="zh-CN" sz="1200" b="0" i="0" u="none" strike="noStrike" kern="1200" baseline="0" dirty="0" smtClean="0">
                    <a:solidFill>
                      <a:schemeClr val="tx1"/>
                    </a:solidFill>
                    <a:latin typeface="+mn-lt"/>
                    <a:ea typeface="+mn-ea"/>
                    <a:cs typeface="+mn-cs"/>
                  </a:rPr>
                  <a:t>be no weight change. </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For a typical sigmoidal </a:t>
                </a:r>
                <a:r>
                  <a:rPr lang="en-US" altLang="zh-CN" sz="1200" b="0" i="1" u="none" strike="noStrike" kern="1200" baseline="0" dirty="0" smtClean="0">
                    <a:solidFill>
                      <a:schemeClr val="tx1"/>
                    </a:solidFill>
                    <a:latin typeface="+mn-lt"/>
                    <a:ea typeface="+mn-ea"/>
                    <a:cs typeface="+mn-cs"/>
                  </a:rPr>
                  <a:t>f</a:t>
                </a:r>
                <a:r>
                  <a:rPr lang="en-US" altLang="zh-CN" sz="1200" b="0" i="0" u="none" strike="noStrike" kern="1200" baseline="0" dirty="0" smtClean="0">
                    <a:solidFill>
                      <a:schemeClr val="tx1"/>
                    </a:solidFill>
                    <a:latin typeface="+mn-lt"/>
                    <a:ea typeface="+mn-ea"/>
                    <a:cs typeface="+mn-cs"/>
                  </a:rPr>
                  <a:t>() we shall use most often, </a:t>
                </a:r>
                <a:r>
                  <a:rPr lang="en-US" altLang="zh-CN" sz="1200" b="0" i="1" u="none" strike="noStrike" kern="1200" baseline="0" dirty="0" smtClean="0">
                    <a:solidFill>
                      <a:schemeClr val="tx1"/>
                    </a:solidFill>
                    <a:latin typeface="+mn-lt"/>
                    <a:ea typeface="+mn-ea"/>
                    <a:cs typeface="+mn-cs"/>
                  </a:rPr>
                  <a:t>f’</a:t>
                </a:r>
                <a:r>
                  <a:rPr lang="en-US" altLang="zh-CN" sz="1200" b="0" i="0" u="none" strike="noStrike" kern="1200" baseline="0" dirty="0" smtClean="0">
                    <a:solidFill>
                      <a:schemeClr val="tx1"/>
                    </a:solidFill>
                    <a:latin typeface="+mn-lt"/>
                    <a:ea typeface="+mn-ea"/>
                    <a:cs typeface="+mn-cs"/>
                  </a:rPr>
                  <a:t>(</a:t>
                </a:r>
                <a:r>
                  <a:rPr lang="en-US" altLang="zh-CN" sz="1200" b="0" i="1" u="none" strike="noStrike" kern="1200" baseline="0" dirty="0" err="1" smtClean="0">
                    <a:solidFill>
                      <a:schemeClr val="tx1"/>
                    </a:solidFill>
                    <a:latin typeface="+mn-lt"/>
                    <a:ea typeface="+mn-ea"/>
                    <a:cs typeface="+mn-cs"/>
                  </a:rPr>
                  <a:t>net</a:t>
                </a:r>
                <a:r>
                  <a:rPr lang="en-US" altLang="zh-CN" sz="1200" b="0" i="1" u="none" strike="noStrike" kern="1200" baseline="-25000" dirty="0" err="1" smtClean="0">
                    <a:solidFill>
                      <a:schemeClr val="tx1"/>
                    </a:solidFill>
                    <a:latin typeface="+mn-lt"/>
                    <a:ea typeface="+mn-ea"/>
                    <a:cs typeface="+mn-cs"/>
                  </a:rPr>
                  <a:t>k</a:t>
                </a:r>
                <a:r>
                  <a:rPr lang="en-US" altLang="zh-CN" sz="1200" b="0" i="0" u="none" strike="noStrike" kern="1200" baseline="0" dirty="0" smtClean="0">
                    <a:solidFill>
                      <a:schemeClr val="tx1"/>
                    </a:solidFill>
                    <a:latin typeface="+mn-lt"/>
                    <a:ea typeface="+mn-ea"/>
                    <a:cs typeface="+mn-cs"/>
                  </a:rPr>
                  <a:t>) is</a:t>
                </a:r>
              </a:p>
              <a:p>
                <a:r>
                  <a:rPr lang="en-US" altLang="zh-CN" sz="1200" b="0" i="0" u="none" strike="noStrike" kern="1200" baseline="0" dirty="0" smtClean="0">
                    <a:solidFill>
                      <a:schemeClr val="tx1"/>
                    </a:solidFill>
                    <a:latin typeface="+mn-lt"/>
                    <a:ea typeface="+mn-ea"/>
                    <a:cs typeface="+mn-cs"/>
                  </a:rPr>
                  <a:t>always positive. Thus if </a:t>
                </a:r>
                <a:r>
                  <a:rPr lang="en-US" altLang="zh-CN" sz="1200" b="0" i="1" u="none" strike="noStrike" kern="1200" baseline="0" dirty="0" err="1" smtClean="0">
                    <a:solidFill>
                      <a:schemeClr val="tx1"/>
                    </a:solidFill>
                    <a:latin typeface="+mn-lt"/>
                    <a:ea typeface="+mn-ea"/>
                    <a:cs typeface="+mn-cs"/>
                  </a:rPr>
                  <a:t>y</a:t>
                </a:r>
                <a:r>
                  <a:rPr lang="en-US" altLang="zh-CN" sz="1200" b="0" i="1" u="none" strike="noStrike" kern="1200" baseline="-25000" dirty="0" err="1" smtClean="0">
                    <a:solidFill>
                      <a:schemeClr val="tx1"/>
                    </a:solidFill>
                    <a:latin typeface="+mn-lt"/>
                    <a:ea typeface="+mn-ea"/>
                    <a:cs typeface="+mn-cs"/>
                  </a:rPr>
                  <a:t>j</a:t>
                </a:r>
                <a:r>
                  <a:rPr lang="en-US" altLang="zh-CN" sz="1200" b="0" i="1" u="none" strike="noStrike" kern="1200" baseline="0" dirty="0" smtClean="0">
                    <a:solidFill>
                      <a:schemeClr val="tx1"/>
                    </a:solidFill>
                    <a:latin typeface="+mn-lt"/>
                    <a:ea typeface="+mn-ea"/>
                    <a:cs typeface="+mn-cs"/>
                  </a:rPr>
                  <a:t> </a:t>
                </a:r>
                <a:r>
                  <a:rPr lang="en-US" altLang="zh-CN" sz="1200" b="0" i="0" u="none" strike="noStrike" kern="1200" baseline="0" dirty="0" smtClean="0">
                    <a:solidFill>
                      <a:schemeClr val="tx1"/>
                    </a:solidFill>
                    <a:latin typeface="+mn-lt"/>
                    <a:ea typeface="+mn-ea"/>
                    <a:cs typeface="+mn-cs"/>
                  </a:rPr>
                  <a:t>and </a:t>
                </a:r>
                <a:r>
                  <a:rPr lang="en-US" altLang="zh-CN" b="1" i="0" smtClean="0">
                    <a:latin typeface="Cambria Math"/>
                    <a:ea typeface="Cambria Math"/>
                  </a:rPr>
                  <a:t>(</a:t>
                </a:r>
                <a:r>
                  <a:rPr lang="en-US" altLang="zh-CN" i="0">
                    <a:latin typeface="Cambria Math"/>
                    <a:ea typeface="Cambria Math"/>
                  </a:rPr>
                  <a:t>𝑡_𝑘−𝑧_𝑘</a:t>
                </a:r>
                <a:r>
                  <a:rPr lang="en-US" altLang="zh-CN" b="1" i="0">
                    <a:latin typeface="Cambria Math"/>
                    <a:ea typeface="Cambria Math"/>
                  </a:rPr>
                  <a:t> )  </a:t>
                </a:r>
                <a:r>
                  <a:rPr lang="en-US" altLang="zh-CN" sz="1200" b="0" i="0" u="none" strike="noStrike" kern="1200" baseline="0" dirty="0" smtClean="0">
                    <a:solidFill>
                      <a:schemeClr val="tx1"/>
                    </a:solidFill>
                    <a:latin typeface="+mn-lt"/>
                    <a:ea typeface="+mn-ea"/>
                    <a:cs typeface="+mn-cs"/>
                  </a:rPr>
                  <a:t> are both positive, then the actual output is</a:t>
                </a:r>
              </a:p>
              <a:p>
                <a:r>
                  <a:rPr lang="en-US" altLang="zh-CN" sz="1200" b="0" i="0" u="none" strike="noStrike" kern="1200" baseline="0" dirty="0" smtClean="0">
                    <a:solidFill>
                      <a:schemeClr val="tx1"/>
                    </a:solidFill>
                    <a:latin typeface="+mn-lt"/>
                    <a:ea typeface="+mn-ea"/>
                    <a:cs typeface="+mn-cs"/>
                  </a:rPr>
                  <a:t>too small and the weight must be increased; indeed, the proper sign is given by the</a:t>
                </a:r>
              </a:p>
              <a:p>
                <a:r>
                  <a:rPr lang="en-US" altLang="zh-CN" sz="1200" b="0" i="0" u="none" strike="noStrike" kern="1200" baseline="0" dirty="0" smtClean="0">
                    <a:solidFill>
                      <a:schemeClr val="tx1"/>
                    </a:solidFill>
                    <a:latin typeface="+mn-lt"/>
                    <a:ea typeface="+mn-ea"/>
                    <a:cs typeface="+mn-cs"/>
                  </a:rPr>
                  <a:t>learning rule. </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Finally, the weight update should be proportional to the input value; if</a:t>
                </a:r>
              </a:p>
              <a:p>
                <a:r>
                  <a:rPr lang="en-US" altLang="zh-CN" sz="1200" b="0" i="1" u="none" strike="noStrike" kern="1200" baseline="0" dirty="0" err="1" smtClean="0">
                    <a:solidFill>
                      <a:schemeClr val="tx1"/>
                    </a:solidFill>
                    <a:latin typeface="+mn-lt"/>
                    <a:ea typeface="+mn-ea"/>
                    <a:cs typeface="+mn-cs"/>
                  </a:rPr>
                  <a:t>y</a:t>
                </a:r>
                <a:r>
                  <a:rPr lang="en-US" altLang="zh-CN" sz="1200" b="0" i="1" u="none" strike="noStrike" kern="1200" baseline="-25000" dirty="0" err="1" smtClean="0">
                    <a:solidFill>
                      <a:schemeClr val="tx1"/>
                    </a:solidFill>
                    <a:latin typeface="+mn-lt"/>
                    <a:ea typeface="+mn-ea"/>
                    <a:cs typeface="+mn-cs"/>
                  </a:rPr>
                  <a:t>j</a:t>
                </a:r>
                <a:r>
                  <a:rPr lang="en-US" altLang="zh-CN" sz="1200" b="0" i="1" u="none" strike="noStrike" kern="1200" baseline="0" dirty="0" smtClean="0">
                    <a:solidFill>
                      <a:schemeClr val="tx1"/>
                    </a:solidFill>
                    <a:latin typeface="+mn-lt"/>
                    <a:ea typeface="+mn-ea"/>
                    <a:cs typeface="+mn-cs"/>
                  </a:rPr>
                  <a:t> </a:t>
                </a:r>
                <a:r>
                  <a:rPr lang="en-US" altLang="zh-CN" sz="1200" b="0" i="0" u="none" strike="noStrike" kern="1200" baseline="0" dirty="0" smtClean="0">
                    <a:solidFill>
                      <a:schemeClr val="tx1"/>
                    </a:solidFill>
                    <a:latin typeface="+mn-lt"/>
                    <a:ea typeface="+mn-ea"/>
                    <a:cs typeface="+mn-cs"/>
                  </a:rPr>
                  <a:t>= 0, then hidden unit </a:t>
                </a:r>
                <a:r>
                  <a:rPr lang="en-US" altLang="zh-CN" sz="1200" b="0" i="1" u="none" strike="noStrike" kern="1200" baseline="0" dirty="0" smtClean="0">
                    <a:solidFill>
                      <a:schemeClr val="tx1"/>
                    </a:solidFill>
                    <a:latin typeface="+mn-lt"/>
                    <a:ea typeface="+mn-ea"/>
                    <a:cs typeface="+mn-cs"/>
                  </a:rPr>
                  <a:t>j </a:t>
                </a:r>
                <a:r>
                  <a:rPr lang="en-US" altLang="zh-CN" sz="1200" b="0" i="0" u="none" strike="noStrike" kern="1200" baseline="0" dirty="0" smtClean="0">
                    <a:solidFill>
                      <a:schemeClr val="tx1"/>
                    </a:solidFill>
                    <a:latin typeface="+mn-lt"/>
                    <a:ea typeface="+mn-ea"/>
                    <a:cs typeface="+mn-cs"/>
                  </a:rPr>
                  <a:t>has no effect on the output (and hence the error), and thus</a:t>
                </a:r>
              </a:p>
              <a:p>
                <a:r>
                  <a:rPr lang="en-US" altLang="zh-CN" sz="1200" b="0" i="0" u="none" strike="noStrike" kern="1200" baseline="0" dirty="0" smtClean="0">
                    <a:solidFill>
                      <a:schemeClr val="tx1"/>
                    </a:solidFill>
                    <a:latin typeface="+mn-lt"/>
                    <a:ea typeface="+mn-ea"/>
                    <a:cs typeface="+mn-cs"/>
                  </a:rPr>
                  <a:t>changing </a:t>
                </a:r>
                <a:r>
                  <a:rPr lang="en-US" altLang="zh-CN" sz="1200" b="0" i="1" u="none" strike="noStrike" kern="1200" baseline="0" dirty="0" err="1" smtClean="0">
                    <a:solidFill>
                      <a:schemeClr val="tx1"/>
                    </a:solidFill>
                    <a:latin typeface="+mn-lt"/>
                    <a:ea typeface="+mn-ea"/>
                    <a:cs typeface="+mn-cs"/>
                  </a:rPr>
                  <a:t>w</a:t>
                </a:r>
                <a:r>
                  <a:rPr lang="en-US" altLang="zh-CN" sz="1200" b="0" i="1" u="none" strike="noStrike" kern="1200" baseline="-25000" dirty="0" err="1" smtClean="0">
                    <a:solidFill>
                      <a:schemeClr val="tx1"/>
                    </a:solidFill>
                    <a:latin typeface="+mn-lt"/>
                    <a:ea typeface="+mn-ea"/>
                    <a:cs typeface="+mn-cs"/>
                  </a:rPr>
                  <a:t>ji</a:t>
                </a:r>
                <a:r>
                  <a:rPr lang="en-US" altLang="zh-CN" sz="1200" b="0" i="1" u="none" strike="noStrike" kern="1200" baseline="0" dirty="0" smtClean="0">
                    <a:solidFill>
                      <a:schemeClr val="tx1"/>
                    </a:solidFill>
                    <a:latin typeface="+mn-lt"/>
                    <a:ea typeface="+mn-ea"/>
                    <a:cs typeface="+mn-cs"/>
                  </a:rPr>
                  <a:t> </a:t>
                </a:r>
                <a:r>
                  <a:rPr lang="en-US" altLang="zh-CN" sz="1200" b="0" i="0" u="none" strike="noStrike" kern="1200" baseline="0" dirty="0" smtClean="0">
                    <a:solidFill>
                      <a:schemeClr val="tx1"/>
                    </a:solidFill>
                    <a:latin typeface="+mn-lt"/>
                    <a:ea typeface="+mn-ea"/>
                    <a:cs typeface="+mn-cs"/>
                  </a:rPr>
                  <a:t>will not change the error on the pattern presented.</a:t>
                </a:r>
                <a:endParaRPr lang="zh-CN" altLang="en-US" dirty="0"/>
              </a:p>
            </p:txBody>
          </p:sp>
        </mc:Fallback>
      </mc:AlternateContent>
      <p:sp>
        <p:nvSpPr>
          <p:cNvPr id="4" name="灯片编号占位符 3"/>
          <p:cNvSpPr>
            <a:spLocks noGrp="1"/>
          </p:cNvSpPr>
          <p:nvPr>
            <p:ph type="sldNum" sz="quarter" idx="10"/>
          </p:nvPr>
        </p:nvSpPr>
        <p:spPr/>
        <p:txBody>
          <a:bodyPr/>
          <a:lstStyle/>
          <a:p>
            <a:fld id="{0999FBE3-14BC-4DD6-93F8-FFF72D1AFD50}" type="slidenum">
              <a:rPr lang="zh-CN" altLang="en-US" smtClean="0"/>
              <a:t>42</a:t>
            </a:fld>
            <a:endParaRPr lang="zh-CN" altLang="en-US"/>
          </a:p>
        </p:txBody>
      </p:sp>
    </p:spTree>
    <p:extLst>
      <p:ext uri="{BB962C8B-B14F-4D97-AF65-F5344CB8AC3E}">
        <p14:creationId xmlns:p14="http://schemas.microsoft.com/office/powerpoint/2010/main" val="35850412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nucleus:</a:t>
            </a:r>
            <a:r>
              <a:rPr lang="zh-CN" altLang="en-US" dirty="0">
                <a:effectLst/>
              </a:rPr>
              <a:t>细胞核</a:t>
            </a:r>
            <a:endParaRPr lang="en-US" altLang="zh-CN" dirty="0">
              <a:effectLst/>
            </a:endParaRPr>
          </a:p>
          <a:p>
            <a:r>
              <a:rPr lang="en-US" altLang="zh-CN" dirty="0">
                <a:effectLst/>
              </a:rPr>
              <a:t>dendrites: </a:t>
            </a:r>
            <a:r>
              <a:rPr lang="zh-CN" altLang="en-US" dirty="0">
                <a:effectLst/>
              </a:rPr>
              <a:t>树突</a:t>
            </a:r>
            <a:endParaRPr lang="en-US" altLang="zh-CN" dirty="0">
              <a:effectLst/>
            </a:endParaRPr>
          </a:p>
          <a:p>
            <a:r>
              <a:rPr lang="en-US" altLang="zh-CN" dirty="0">
                <a:effectLst/>
              </a:rPr>
              <a:t>Axon  </a:t>
            </a:r>
            <a:r>
              <a:rPr lang="zh-CN" altLang="en-US" dirty="0">
                <a:effectLst/>
              </a:rPr>
              <a:t>轴突</a:t>
            </a:r>
            <a:endParaRPr lang="en-US" altLang="zh-CN" dirty="0">
              <a:effectLst/>
            </a:endParaRPr>
          </a:p>
          <a:p>
            <a:r>
              <a:rPr lang="en-US" altLang="zh-CN" dirty="0">
                <a:effectLst/>
              </a:rPr>
              <a:t>Axon</a:t>
            </a:r>
            <a:r>
              <a:rPr lang="en-US" altLang="zh-CN" baseline="0" dirty="0">
                <a:effectLst/>
              </a:rPr>
              <a:t> terminals </a:t>
            </a:r>
            <a:r>
              <a:rPr lang="zh-CN" altLang="en-US" baseline="0" dirty="0">
                <a:effectLst/>
              </a:rPr>
              <a:t>轴突末端</a:t>
            </a:r>
            <a:endParaRPr lang="en-US" altLang="zh-CN" dirty="0">
              <a:effectLst/>
            </a:endParaRPr>
          </a:p>
          <a:p>
            <a:endParaRPr lang="zh-CN" altLang="en-US" dirty="0"/>
          </a:p>
        </p:txBody>
      </p:sp>
      <p:sp>
        <p:nvSpPr>
          <p:cNvPr id="4" name="灯片编号占位符 3"/>
          <p:cNvSpPr>
            <a:spLocks noGrp="1"/>
          </p:cNvSpPr>
          <p:nvPr>
            <p:ph type="sldNum" sz="quarter" idx="10"/>
          </p:nvPr>
        </p:nvSpPr>
        <p:spPr/>
        <p:txBody>
          <a:bodyPr/>
          <a:lstStyle/>
          <a:p>
            <a:fld id="{4165F9C3-05B9-4A7D-9F62-01BEC0D7B231}" type="slidenum">
              <a:rPr lang="zh-CN" altLang="en-US" smtClean="0"/>
              <a:t>44</a:t>
            </a:fld>
            <a:endParaRPr lang="zh-CN" altLang="en-US"/>
          </a:p>
        </p:txBody>
      </p:sp>
    </p:spTree>
    <p:extLst>
      <p:ext uri="{BB962C8B-B14F-4D97-AF65-F5344CB8AC3E}">
        <p14:creationId xmlns:p14="http://schemas.microsoft.com/office/powerpoint/2010/main" val="22236484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tx1"/>
                </a:solidFill>
                <a:latin typeface="Tahoma" pitchFamily="34" charset="0"/>
              </a:defRPr>
            </a:lvl1pPr>
            <a:lvl2pPr marL="804763" indent="-309524" eaLnBrk="0" hangingPunct="0">
              <a:defRPr sz="2200">
                <a:solidFill>
                  <a:schemeClr val="tx1"/>
                </a:solidFill>
                <a:latin typeface="Tahoma" pitchFamily="34" charset="0"/>
              </a:defRPr>
            </a:lvl2pPr>
            <a:lvl3pPr marL="1238098" indent="-247620" eaLnBrk="0" hangingPunct="0">
              <a:defRPr sz="2200">
                <a:solidFill>
                  <a:schemeClr val="tx1"/>
                </a:solidFill>
                <a:latin typeface="Tahoma" pitchFamily="34" charset="0"/>
              </a:defRPr>
            </a:lvl3pPr>
            <a:lvl4pPr marL="1733337" indent="-247620" eaLnBrk="0" hangingPunct="0">
              <a:defRPr sz="2200">
                <a:solidFill>
                  <a:schemeClr val="tx1"/>
                </a:solidFill>
                <a:latin typeface="Tahoma" pitchFamily="34" charset="0"/>
              </a:defRPr>
            </a:lvl4pPr>
            <a:lvl5pPr marL="2228576" indent="-247620" eaLnBrk="0" hangingPunct="0">
              <a:defRPr sz="2200">
                <a:solidFill>
                  <a:schemeClr val="tx1"/>
                </a:solidFill>
                <a:latin typeface="Tahoma" pitchFamily="34" charset="0"/>
              </a:defRPr>
            </a:lvl5pPr>
            <a:lvl6pPr marL="2723815" indent="-247620" eaLnBrk="0" fontAlgn="base" hangingPunct="0">
              <a:spcBef>
                <a:spcPct val="0"/>
              </a:spcBef>
              <a:spcAft>
                <a:spcPct val="0"/>
              </a:spcAft>
              <a:defRPr sz="2200">
                <a:solidFill>
                  <a:schemeClr val="tx1"/>
                </a:solidFill>
                <a:latin typeface="Tahoma" pitchFamily="34" charset="0"/>
              </a:defRPr>
            </a:lvl6pPr>
            <a:lvl7pPr marL="3219054" indent="-247620" eaLnBrk="0" fontAlgn="base" hangingPunct="0">
              <a:spcBef>
                <a:spcPct val="0"/>
              </a:spcBef>
              <a:spcAft>
                <a:spcPct val="0"/>
              </a:spcAft>
              <a:defRPr sz="2200">
                <a:solidFill>
                  <a:schemeClr val="tx1"/>
                </a:solidFill>
                <a:latin typeface="Tahoma" pitchFamily="34" charset="0"/>
              </a:defRPr>
            </a:lvl7pPr>
            <a:lvl8pPr marL="3714293" indent="-247620" eaLnBrk="0" fontAlgn="base" hangingPunct="0">
              <a:spcBef>
                <a:spcPct val="0"/>
              </a:spcBef>
              <a:spcAft>
                <a:spcPct val="0"/>
              </a:spcAft>
              <a:defRPr sz="2200">
                <a:solidFill>
                  <a:schemeClr val="tx1"/>
                </a:solidFill>
                <a:latin typeface="Tahoma" pitchFamily="34" charset="0"/>
              </a:defRPr>
            </a:lvl8pPr>
            <a:lvl9pPr marL="4209532" indent="-247620" eaLnBrk="0" fontAlgn="base" hangingPunct="0">
              <a:spcBef>
                <a:spcPct val="0"/>
              </a:spcBef>
              <a:spcAft>
                <a:spcPct val="0"/>
              </a:spcAft>
              <a:defRPr sz="2200">
                <a:solidFill>
                  <a:schemeClr val="tx1"/>
                </a:solidFill>
                <a:latin typeface="Tahoma" pitchFamily="34" charset="0"/>
              </a:defRPr>
            </a:lvl9pPr>
          </a:lstStyle>
          <a:p>
            <a:fld id="{2B8AF986-4E26-4D33-BF00-5908B62ADBC4}" type="slidenum">
              <a:rPr lang="en-US" altLang="zh-CN" sz="1300">
                <a:latin typeface="Times New Roman" charset="0"/>
              </a:rPr>
              <a:pPr/>
              <a:t>46</a:t>
            </a:fld>
            <a:endParaRPr lang="en-US" altLang="zh-CN" sz="1300">
              <a:latin typeface="Times New Roman" charset="0"/>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Times New Roman" charset="0"/>
            </a:endParaRPr>
          </a:p>
        </p:txBody>
      </p:sp>
    </p:spTree>
    <p:extLst>
      <p:ext uri="{BB962C8B-B14F-4D97-AF65-F5344CB8AC3E}">
        <p14:creationId xmlns:p14="http://schemas.microsoft.com/office/powerpoint/2010/main" val="11116700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99FBE3-14BC-4DD6-93F8-FFF72D1AFD50}" type="slidenum">
              <a:rPr lang="zh-CN" altLang="en-US" smtClean="0"/>
              <a:t>47</a:t>
            </a:fld>
            <a:endParaRPr lang="zh-CN" altLang="en-US"/>
          </a:p>
        </p:txBody>
      </p:sp>
    </p:spTree>
    <p:extLst>
      <p:ext uri="{BB962C8B-B14F-4D97-AF65-F5344CB8AC3E}">
        <p14:creationId xmlns:p14="http://schemas.microsoft.com/office/powerpoint/2010/main" val="42476096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99FBE3-14BC-4DD6-93F8-FFF72D1AFD50}" type="slidenum">
              <a:rPr lang="zh-CN" altLang="en-US" smtClean="0"/>
              <a:t>49</a:t>
            </a:fld>
            <a:endParaRPr lang="zh-CN" altLang="en-US"/>
          </a:p>
        </p:txBody>
      </p:sp>
    </p:spTree>
    <p:extLst>
      <p:ext uri="{BB962C8B-B14F-4D97-AF65-F5344CB8AC3E}">
        <p14:creationId xmlns:p14="http://schemas.microsoft.com/office/powerpoint/2010/main" val="31558091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99FBE3-14BC-4DD6-93F8-FFF72D1AFD50}" type="slidenum">
              <a:rPr lang="zh-CN" altLang="en-US" smtClean="0"/>
              <a:t>50</a:t>
            </a:fld>
            <a:endParaRPr lang="zh-CN" altLang="en-US"/>
          </a:p>
        </p:txBody>
      </p:sp>
    </p:spTree>
    <p:extLst>
      <p:ext uri="{BB962C8B-B14F-4D97-AF65-F5344CB8AC3E}">
        <p14:creationId xmlns:p14="http://schemas.microsoft.com/office/powerpoint/2010/main" val="23842771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99FBE3-14BC-4DD6-93F8-FFF72D1AFD50}" type="slidenum">
              <a:rPr lang="zh-CN" altLang="en-US" smtClean="0"/>
              <a:t>51</a:t>
            </a:fld>
            <a:endParaRPr lang="zh-CN" altLang="en-US"/>
          </a:p>
        </p:txBody>
      </p:sp>
    </p:spTree>
    <p:extLst>
      <p:ext uri="{BB962C8B-B14F-4D97-AF65-F5344CB8AC3E}">
        <p14:creationId xmlns:p14="http://schemas.microsoft.com/office/powerpoint/2010/main" val="15245411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99FBE3-14BC-4DD6-93F8-FFF72D1AFD50}" type="slidenum">
              <a:rPr lang="zh-CN" altLang="en-US" smtClean="0"/>
              <a:t>52</a:t>
            </a:fld>
            <a:endParaRPr lang="zh-CN" altLang="en-US"/>
          </a:p>
        </p:txBody>
      </p:sp>
    </p:spTree>
    <p:extLst>
      <p:ext uri="{BB962C8B-B14F-4D97-AF65-F5344CB8AC3E}">
        <p14:creationId xmlns:p14="http://schemas.microsoft.com/office/powerpoint/2010/main" val="37494645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1072886">
              <a:defRPr/>
            </a:pPr>
            <a:endParaRPr lang="zh-CN" altLang="en-US" dirty="0"/>
          </a:p>
        </p:txBody>
      </p:sp>
      <p:sp>
        <p:nvSpPr>
          <p:cNvPr id="4" name="灯片编号占位符 3"/>
          <p:cNvSpPr>
            <a:spLocks noGrp="1"/>
          </p:cNvSpPr>
          <p:nvPr>
            <p:ph type="sldNum" sz="quarter" idx="10"/>
          </p:nvPr>
        </p:nvSpPr>
        <p:spPr/>
        <p:txBody>
          <a:bodyPr/>
          <a:lstStyle/>
          <a:p>
            <a:fld id="{4165F9C3-05B9-4A7D-9F62-01BEC0D7B231}" type="slidenum">
              <a:rPr lang="zh-CN" altLang="en-US" smtClean="0"/>
              <a:t>53</a:t>
            </a:fld>
            <a:endParaRPr lang="zh-CN" altLang="en-US"/>
          </a:p>
        </p:txBody>
      </p:sp>
    </p:spTree>
    <p:extLst>
      <p:ext uri="{BB962C8B-B14F-4D97-AF65-F5344CB8AC3E}">
        <p14:creationId xmlns:p14="http://schemas.microsoft.com/office/powerpoint/2010/main" val="3995720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65F9C3-05B9-4A7D-9F62-01BEC0D7B231}" type="slidenum">
              <a:rPr lang="zh-CN" altLang="en-US" smtClean="0"/>
              <a:t>4</a:t>
            </a:fld>
            <a:endParaRPr lang="zh-CN" altLang="en-US"/>
          </a:p>
        </p:txBody>
      </p:sp>
    </p:spTree>
    <p:extLst>
      <p:ext uri="{BB962C8B-B14F-4D97-AF65-F5344CB8AC3E}">
        <p14:creationId xmlns:p14="http://schemas.microsoft.com/office/powerpoint/2010/main" val="15564333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1072886">
              <a:defRPr/>
            </a:pPr>
            <a:endParaRPr lang="zh-CN" altLang="en-US" dirty="0"/>
          </a:p>
        </p:txBody>
      </p:sp>
      <p:sp>
        <p:nvSpPr>
          <p:cNvPr id="4" name="灯片编号占位符 3"/>
          <p:cNvSpPr>
            <a:spLocks noGrp="1"/>
          </p:cNvSpPr>
          <p:nvPr>
            <p:ph type="sldNum" sz="quarter" idx="10"/>
          </p:nvPr>
        </p:nvSpPr>
        <p:spPr/>
        <p:txBody>
          <a:bodyPr/>
          <a:lstStyle/>
          <a:p>
            <a:fld id="{4165F9C3-05B9-4A7D-9F62-01BEC0D7B231}" type="slidenum">
              <a:rPr lang="zh-CN" altLang="en-US" smtClean="0"/>
              <a:t>56</a:t>
            </a:fld>
            <a:endParaRPr lang="zh-CN" altLang="en-US"/>
          </a:p>
        </p:txBody>
      </p:sp>
    </p:spTree>
    <p:extLst>
      <p:ext uri="{BB962C8B-B14F-4D97-AF65-F5344CB8AC3E}">
        <p14:creationId xmlns:p14="http://schemas.microsoft.com/office/powerpoint/2010/main" val="36680712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99FBE3-14BC-4DD6-93F8-FFF72D1AFD50}" type="slidenum">
              <a:rPr lang="zh-CN" altLang="en-US" smtClean="0"/>
              <a:t>61</a:t>
            </a:fld>
            <a:endParaRPr lang="zh-CN" altLang="en-US"/>
          </a:p>
        </p:txBody>
      </p:sp>
    </p:spTree>
    <p:extLst>
      <p:ext uri="{BB962C8B-B14F-4D97-AF65-F5344CB8AC3E}">
        <p14:creationId xmlns:p14="http://schemas.microsoft.com/office/powerpoint/2010/main" val="16996737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99FBE3-14BC-4DD6-93F8-FFF72D1AFD50}" type="slidenum">
              <a:rPr lang="zh-CN" altLang="en-US" smtClean="0"/>
              <a:t>63</a:t>
            </a:fld>
            <a:endParaRPr lang="zh-CN" altLang="en-US"/>
          </a:p>
        </p:txBody>
      </p:sp>
    </p:spTree>
    <p:extLst>
      <p:ext uri="{BB962C8B-B14F-4D97-AF65-F5344CB8AC3E}">
        <p14:creationId xmlns:p14="http://schemas.microsoft.com/office/powerpoint/2010/main" val="27371518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a14:m>
                  <m:oMathPara xmlns:m="http://schemas.openxmlformats.org/officeDocument/2006/math">
                    <m:oMathParaPr>
                      <m:jc m:val="left"/>
                    </m:oMathParaPr>
                    <m:oMath xmlns:m="http://schemas.openxmlformats.org/officeDocument/2006/math">
                      <m:r>
                        <a:rPr lang="en-US" altLang="zh-CN" b="0" i="1" smtClean="0">
                          <a:latin typeface="Cambria Math"/>
                        </a:rPr>
                        <m:t>𝜎</m:t>
                      </m:r>
                      <m:d>
                        <m:dPr>
                          <m:ctrlPr>
                            <a:rPr lang="en-US" altLang="zh-CN" b="0" i="1" smtClean="0">
                              <a:latin typeface="Cambria Math" panose="02040503050406030204" pitchFamily="18" charset="0"/>
                            </a:rPr>
                          </m:ctrlPr>
                        </m:dPr>
                        <m:e>
                          <m:r>
                            <a:rPr lang="en-US" altLang="zh-CN" b="0" i="1" smtClean="0">
                              <a:latin typeface="Cambria Math"/>
                            </a:rPr>
                            <m:t>𝑆</m:t>
                          </m:r>
                        </m:e>
                      </m:d>
                      <m:r>
                        <a:rPr lang="en-US" altLang="zh-CN" b="0" i="1" smtClean="0">
                          <a:latin typeface="Cambria Math"/>
                        </a:rPr>
                        <m:t>=</m:t>
                      </m:r>
                      <m:f>
                        <m:fPr>
                          <m:ctrlPr>
                            <a:rPr lang="en-US" altLang="zh-CN" b="0" i="1" smtClean="0">
                              <a:latin typeface="Cambria Math" panose="02040503050406030204" pitchFamily="18" charset="0"/>
                            </a:rPr>
                          </m:ctrlPr>
                        </m:fPr>
                        <m:num>
                          <m:r>
                            <a:rPr lang="en-US" altLang="zh-CN" b="0" i="1" smtClean="0">
                              <a:latin typeface="Cambria Math"/>
                            </a:rPr>
                            <m:t>1</m:t>
                          </m:r>
                        </m:num>
                        <m:den>
                          <m:r>
                            <a:rPr lang="en-US" altLang="zh-CN" b="0" i="1" smtClean="0">
                              <a:latin typeface="Cambria Math"/>
                            </a:rPr>
                            <m:t>1+</m:t>
                          </m:r>
                          <m:sSup>
                            <m:sSupPr>
                              <m:ctrlPr>
                                <a:rPr lang="en-US" altLang="zh-CN" b="0" i="1" smtClean="0">
                                  <a:latin typeface="Cambria Math" panose="02040503050406030204" pitchFamily="18" charset="0"/>
                                </a:rPr>
                              </m:ctrlPr>
                            </m:sSupPr>
                            <m:e>
                              <m:r>
                                <a:rPr lang="en-US" altLang="zh-CN" b="0" i="1" smtClean="0">
                                  <a:latin typeface="Cambria Math"/>
                                </a:rPr>
                                <m:t>𝑒</m:t>
                              </m:r>
                            </m:e>
                            <m:sup>
                              <m:r>
                                <a:rPr lang="en-US" altLang="zh-CN" b="0" i="1" smtClean="0">
                                  <a:latin typeface="Cambria Math"/>
                                </a:rPr>
                                <m:t>−</m:t>
                              </m:r>
                              <m:r>
                                <a:rPr lang="en-US" altLang="zh-CN" b="0" i="1" smtClean="0">
                                  <a:latin typeface="Cambria Math"/>
                                </a:rPr>
                                <m:t>𝑆</m:t>
                              </m:r>
                            </m:sup>
                          </m:sSup>
                        </m:den>
                      </m:f>
                    </m:oMath>
                  </m:oMathPara>
                </a14:m>
                <a:endParaRPr lang="en-US" altLang="zh-CN" dirty="0"/>
              </a:p>
              <a:p>
                <a:endParaRPr lang="en-US" altLang="zh-CN" dirty="0"/>
              </a:p>
              <a:p>
                <a:r>
                  <a:rPr lang="en-US" altLang="zh-CN" dirty="0"/>
                  <a:t>Advantages:</a:t>
                </a:r>
              </a:p>
              <a:p>
                <a:pPr lvl="1"/>
                <a:r>
                  <a:rPr lang="en-US" altLang="zh-CN" dirty="0"/>
                  <a:t>Looks very similar to the step function</a:t>
                </a:r>
              </a:p>
              <a:p>
                <a:pPr lvl="1"/>
                <a:r>
                  <a:rPr lang="en-US" altLang="zh-CN" dirty="0"/>
                  <a:t>Is differentiable</a:t>
                </a:r>
              </a:p>
              <a:p>
                <a:pPr lvl="1"/>
                <a:r>
                  <a:rPr lang="en-US" altLang="zh-CN" dirty="0"/>
                  <a:t>Derivative can be easily expressed in term of itself</a:t>
                </a:r>
                <a:br>
                  <a:rPr lang="en-US" altLang="zh-CN" dirty="0"/>
                </a:br>
                <a14:m>
                  <m:oMathPara xmlns:m="http://schemas.openxmlformats.org/officeDocument/2006/math">
                    <m:oMathParaPr>
                      <m:jc m:val="left"/>
                    </m:oMathParaPr>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a:rPr>
                            <m:t>𝑑</m:t>
                          </m:r>
                          <m:r>
                            <a:rPr lang="en-US" altLang="zh-CN" b="0" i="1" smtClean="0">
                              <a:latin typeface="Cambria Math"/>
                            </a:rPr>
                            <m:t>𝜎</m:t>
                          </m:r>
                          <m:d>
                            <m:dPr>
                              <m:ctrlPr>
                                <a:rPr lang="en-US" altLang="zh-CN" b="0" i="1" smtClean="0">
                                  <a:latin typeface="Cambria Math" panose="02040503050406030204" pitchFamily="18" charset="0"/>
                                </a:rPr>
                              </m:ctrlPr>
                            </m:dPr>
                            <m:e>
                              <m:r>
                                <a:rPr lang="en-US" altLang="zh-CN" b="0" i="1" smtClean="0">
                                  <a:latin typeface="Cambria Math"/>
                                </a:rPr>
                                <m:t>𝑆</m:t>
                              </m:r>
                            </m:e>
                          </m:d>
                        </m:num>
                        <m:den>
                          <m:r>
                            <a:rPr lang="en-US" altLang="zh-CN" b="0" i="1" smtClean="0">
                              <a:latin typeface="Cambria Math"/>
                            </a:rPr>
                            <m:t>𝑑𝑆</m:t>
                          </m:r>
                        </m:den>
                      </m:f>
                      <m:r>
                        <a:rPr lang="en-US" altLang="zh-CN" b="0" i="1" smtClean="0">
                          <a:latin typeface="Cambria Math"/>
                        </a:rPr>
                        <m:t>=</m:t>
                      </m:r>
                      <m:r>
                        <a:rPr lang="en-US" altLang="zh-CN" b="0" i="1" smtClean="0">
                          <a:latin typeface="Cambria Math"/>
                        </a:rPr>
                        <m:t>𝜎</m:t>
                      </m:r>
                      <m:d>
                        <m:dPr>
                          <m:ctrlPr>
                            <a:rPr lang="en-US" altLang="zh-CN" b="0" i="1" smtClean="0">
                              <a:latin typeface="Cambria Math" panose="02040503050406030204" pitchFamily="18" charset="0"/>
                            </a:rPr>
                          </m:ctrlPr>
                        </m:dPr>
                        <m:e>
                          <m:r>
                            <a:rPr lang="en-US" altLang="zh-CN" b="0" i="1" smtClean="0">
                              <a:latin typeface="Cambria Math"/>
                            </a:rPr>
                            <m:t>𝑆</m:t>
                          </m:r>
                        </m:e>
                      </m:d>
                      <m:d>
                        <m:dPr>
                          <m:ctrlPr>
                            <a:rPr lang="en-US" altLang="zh-CN" b="0" i="1" smtClean="0">
                              <a:latin typeface="Cambria Math" panose="02040503050406030204" pitchFamily="18" charset="0"/>
                            </a:rPr>
                          </m:ctrlPr>
                        </m:dPr>
                        <m:e>
                          <m:r>
                            <a:rPr lang="en-US" altLang="zh-CN" b="0" i="1" smtClean="0">
                              <a:latin typeface="Cambria Math"/>
                            </a:rPr>
                            <m:t>1−</m:t>
                          </m:r>
                          <m:r>
                            <a:rPr lang="en-US" altLang="zh-CN" b="0" i="1" smtClean="0">
                              <a:latin typeface="Cambria Math"/>
                            </a:rPr>
                            <m:t>𝜎</m:t>
                          </m:r>
                          <m:d>
                            <m:dPr>
                              <m:ctrlPr>
                                <a:rPr lang="en-US" altLang="zh-CN" b="0" i="1" smtClean="0">
                                  <a:latin typeface="Cambria Math" panose="02040503050406030204" pitchFamily="18" charset="0"/>
                                </a:rPr>
                              </m:ctrlPr>
                            </m:dPr>
                            <m:e>
                              <m:r>
                                <a:rPr lang="en-US" altLang="zh-CN" b="0" i="1" smtClean="0">
                                  <a:latin typeface="Cambria Math"/>
                                </a:rPr>
                                <m:t>𝑆</m:t>
                              </m:r>
                            </m:e>
                          </m:d>
                        </m:e>
                      </m:d>
                    </m:oMath>
                  </m:oMathPara>
                </a14:m>
                <a:endParaRPr lang="zh-CN" altLang="en-US" dirty="0"/>
              </a:p>
            </p:txBody>
          </p:sp>
        </mc:Choice>
        <mc:Fallback xmlns="">
          <p:sp>
            <p:nvSpPr>
              <p:cNvPr id="3" name="备注占位符 2"/>
              <p:cNvSpPr>
                <a:spLocks noGrp="1"/>
              </p:cNvSpPr>
              <p:nvPr>
                <p:ph type="body" idx="1"/>
              </p:nvPr>
            </p:nvSpPr>
            <p:spPr/>
            <p:txBody>
              <a:bodyPr/>
              <a:lstStyle/>
              <a:p>
                <a:pPr marL="0" indent="0">
                  <a:buNone/>
                </a:pPr>
                <a:r>
                  <a:rPr lang="en-US" altLang="zh-CN" b="0" i="0" smtClean="0">
                    <a:latin typeface="Cambria Math"/>
                  </a:rPr>
                  <a:t>𝜎</a:t>
                </a:r>
                <a:r>
                  <a:rPr lang="en-US" altLang="zh-CN" b="0" i="0" smtClean="0">
                    <a:latin typeface="Cambria Math"/>
                  </a:rPr>
                  <a:t>(𝑆)=1/(1+𝑒^(−𝑆) )</a:t>
                </a:r>
                <a:endParaRPr lang="en-US" altLang="zh-CN" dirty="0" smtClean="0"/>
              </a:p>
              <a:p>
                <a:pPr marL="0" indent="0">
                  <a:buNone/>
                </a:pPr>
                <a:endParaRPr lang="en-US" altLang="zh-CN" dirty="0"/>
              </a:p>
              <a:p>
                <a:r>
                  <a:rPr lang="en-US" altLang="zh-CN" dirty="0" smtClean="0"/>
                  <a:t>Advantages:</a:t>
                </a:r>
              </a:p>
              <a:p>
                <a:pPr lvl="1"/>
                <a:r>
                  <a:rPr lang="en-US" altLang="zh-CN" dirty="0" smtClean="0"/>
                  <a:t>Looks very similar to the step function</a:t>
                </a:r>
              </a:p>
              <a:p>
                <a:pPr lvl="1"/>
                <a:r>
                  <a:rPr lang="en-US" altLang="zh-CN" dirty="0" smtClean="0"/>
                  <a:t>Is differentiable</a:t>
                </a:r>
              </a:p>
              <a:p>
                <a:pPr lvl="1"/>
                <a:r>
                  <a:rPr lang="en-US" altLang="zh-CN" dirty="0" smtClean="0"/>
                  <a:t>Derivative can be easily expressed in term of itself</a:t>
                </a:r>
                <a:br>
                  <a:rPr lang="en-US" altLang="zh-CN" dirty="0" smtClean="0"/>
                </a:br>
                <a:r>
                  <a:rPr lang="en-US" altLang="zh-CN" b="0" i="0" smtClean="0">
                    <a:latin typeface="Cambria Math"/>
                  </a:rPr>
                  <a:t>𝑑𝜎(𝑆)/𝑑𝑆=𝜎(𝑆)(1−𝜎(𝑆))</a:t>
                </a:r>
                <a:endParaRPr lang="zh-CN" altLang="en-US" dirty="0"/>
              </a:p>
            </p:txBody>
          </p:sp>
        </mc:Fallback>
      </mc:AlternateContent>
      <p:sp>
        <p:nvSpPr>
          <p:cNvPr id="4" name="灯片编号占位符 3"/>
          <p:cNvSpPr>
            <a:spLocks noGrp="1"/>
          </p:cNvSpPr>
          <p:nvPr>
            <p:ph type="sldNum" sz="quarter" idx="10"/>
          </p:nvPr>
        </p:nvSpPr>
        <p:spPr/>
        <p:txBody>
          <a:bodyPr/>
          <a:lstStyle/>
          <a:p>
            <a:fld id="{0999FBE3-14BC-4DD6-93F8-FFF72D1AFD50}" type="slidenum">
              <a:rPr lang="zh-CN" altLang="en-US" smtClean="0"/>
              <a:t>65</a:t>
            </a:fld>
            <a:endParaRPr lang="zh-CN" altLang="en-US"/>
          </a:p>
        </p:txBody>
      </p:sp>
    </p:spTree>
    <p:extLst>
      <p:ext uri="{BB962C8B-B14F-4D97-AF65-F5344CB8AC3E}">
        <p14:creationId xmlns:p14="http://schemas.microsoft.com/office/powerpoint/2010/main" val="2337092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a14:m>
                  <m:oMathPara xmlns:m="http://schemas.openxmlformats.org/officeDocument/2006/math">
                    <m:oMathParaPr>
                      <m:jc m:val="left"/>
                    </m:oMathParaPr>
                    <m:oMath xmlns:m="http://schemas.openxmlformats.org/officeDocument/2006/math">
                      <m:r>
                        <a:rPr lang="en-US" altLang="zh-CN" b="0" i="1" smtClean="0">
                          <a:latin typeface="Cambria Math"/>
                        </a:rPr>
                        <m:t>𝜎</m:t>
                      </m:r>
                      <m:d>
                        <m:dPr>
                          <m:ctrlPr>
                            <a:rPr lang="en-US" altLang="zh-CN" b="0" i="1" smtClean="0">
                              <a:latin typeface="Cambria Math" panose="02040503050406030204" pitchFamily="18" charset="0"/>
                            </a:rPr>
                          </m:ctrlPr>
                        </m:dPr>
                        <m:e>
                          <m:r>
                            <a:rPr lang="en-US" altLang="zh-CN" b="0" i="1" smtClean="0">
                              <a:latin typeface="Cambria Math"/>
                            </a:rPr>
                            <m:t>𝑆</m:t>
                          </m:r>
                        </m:e>
                      </m:d>
                      <m:r>
                        <a:rPr lang="en-US" altLang="zh-CN" b="0" i="1" smtClean="0">
                          <a:latin typeface="Cambria Math"/>
                        </a:rPr>
                        <m:t>=</m:t>
                      </m:r>
                      <m:f>
                        <m:fPr>
                          <m:ctrlPr>
                            <a:rPr lang="en-US" altLang="zh-CN" b="0" i="1" smtClean="0">
                              <a:latin typeface="Cambria Math" panose="02040503050406030204" pitchFamily="18" charset="0"/>
                            </a:rPr>
                          </m:ctrlPr>
                        </m:fPr>
                        <m:num>
                          <m:r>
                            <a:rPr lang="en-US" altLang="zh-CN" b="0" i="1" smtClean="0">
                              <a:latin typeface="Cambria Math"/>
                            </a:rPr>
                            <m:t>1</m:t>
                          </m:r>
                        </m:num>
                        <m:den>
                          <m:r>
                            <a:rPr lang="en-US" altLang="zh-CN" b="0" i="1" smtClean="0">
                              <a:latin typeface="Cambria Math"/>
                            </a:rPr>
                            <m:t>1+</m:t>
                          </m:r>
                          <m:sSup>
                            <m:sSupPr>
                              <m:ctrlPr>
                                <a:rPr lang="en-US" altLang="zh-CN" b="0" i="1" smtClean="0">
                                  <a:latin typeface="Cambria Math" panose="02040503050406030204" pitchFamily="18" charset="0"/>
                                </a:rPr>
                              </m:ctrlPr>
                            </m:sSupPr>
                            <m:e>
                              <m:r>
                                <a:rPr lang="en-US" altLang="zh-CN" b="0" i="1" smtClean="0">
                                  <a:latin typeface="Cambria Math"/>
                                </a:rPr>
                                <m:t>𝑒</m:t>
                              </m:r>
                            </m:e>
                            <m:sup>
                              <m:r>
                                <a:rPr lang="en-US" altLang="zh-CN" b="0" i="1" smtClean="0">
                                  <a:latin typeface="Cambria Math"/>
                                </a:rPr>
                                <m:t>−</m:t>
                              </m:r>
                              <m:r>
                                <a:rPr lang="en-US" altLang="zh-CN" b="0" i="1" smtClean="0">
                                  <a:latin typeface="Cambria Math"/>
                                </a:rPr>
                                <m:t>𝑆</m:t>
                              </m:r>
                            </m:sup>
                          </m:sSup>
                        </m:den>
                      </m:f>
                    </m:oMath>
                  </m:oMathPara>
                </a14:m>
                <a:endParaRPr lang="en-US" altLang="zh-CN" dirty="0"/>
              </a:p>
              <a:p>
                <a:endParaRPr lang="en-US" altLang="zh-CN" dirty="0"/>
              </a:p>
              <a:p>
                <a:r>
                  <a:rPr lang="en-US" altLang="zh-CN" dirty="0"/>
                  <a:t>Advantages:</a:t>
                </a:r>
              </a:p>
              <a:p>
                <a:pPr lvl="1"/>
                <a:r>
                  <a:rPr lang="en-US" altLang="zh-CN" dirty="0"/>
                  <a:t>Looks very similar to the step function</a:t>
                </a:r>
              </a:p>
              <a:p>
                <a:pPr lvl="1"/>
                <a:r>
                  <a:rPr lang="en-US" altLang="zh-CN" dirty="0"/>
                  <a:t>Is differentiable</a:t>
                </a:r>
              </a:p>
              <a:p>
                <a:pPr lvl="1"/>
                <a:r>
                  <a:rPr lang="en-US" altLang="zh-CN" dirty="0"/>
                  <a:t>Derivative can be easily expressed in term of itself</a:t>
                </a:r>
                <a:br>
                  <a:rPr lang="en-US" altLang="zh-CN" dirty="0"/>
                </a:br>
                <a14:m>
                  <m:oMathPara xmlns:m="http://schemas.openxmlformats.org/officeDocument/2006/math">
                    <m:oMathParaPr>
                      <m:jc m:val="left"/>
                    </m:oMathParaPr>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a:rPr>
                            <m:t>𝑑</m:t>
                          </m:r>
                          <m:r>
                            <a:rPr lang="en-US" altLang="zh-CN" b="0" i="1" smtClean="0">
                              <a:latin typeface="Cambria Math"/>
                            </a:rPr>
                            <m:t>𝜎</m:t>
                          </m:r>
                          <m:d>
                            <m:dPr>
                              <m:ctrlPr>
                                <a:rPr lang="en-US" altLang="zh-CN" b="0" i="1" smtClean="0">
                                  <a:latin typeface="Cambria Math" panose="02040503050406030204" pitchFamily="18" charset="0"/>
                                </a:rPr>
                              </m:ctrlPr>
                            </m:dPr>
                            <m:e>
                              <m:r>
                                <a:rPr lang="en-US" altLang="zh-CN" b="0" i="1" smtClean="0">
                                  <a:latin typeface="Cambria Math"/>
                                </a:rPr>
                                <m:t>𝑆</m:t>
                              </m:r>
                            </m:e>
                          </m:d>
                        </m:num>
                        <m:den>
                          <m:r>
                            <a:rPr lang="en-US" altLang="zh-CN" b="0" i="1" smtClean="0">
                              <a:latin typeface="Cambria Math"/>
                            </a:rPr>
                            <m:t>𝑑𝑆</m:t>
                          </m:r>
                        </m:den>
                      </m:f>
                      <m:r>
                        <a:rPr lang="en-US" altLang="zh-CN" b="0" i="1" smtClean="0">
                          <a:latin typeface="Cambria Math"/>
                        </a:rPr>
                        <m:t>=</m:t>
                      </m:r>
                      <m:r>
                        <a:rPr lang="en-US" altLang="zh-CN" b="0" i="1" smtClean="0">
                          <a:latin typeface="Cambria Math"/>
                        </a:rPr>
                        <m:t>𝜎</m:t>
                      </m:r>
                      <m:d>
                        <m:dPr>
                          <m:ctrlPr>
                            <a:rPr lang="en-US" altLang="zh-CN" b="0" i="1" smtClean="0">
                              <a:latin typeface="Cambria Math" panose="02040503050406030204" pitchFamily="18" charset="0"/>
                            </a:rPr>
                          </m:ctrlPr>
                        </m:dPr>
                        <m:e>
                          <m:r>
                            <a:rPr lang="en-US" altLang="zh-CN" b="0" i="1" smtClean="0">
                              <a:latin typeface="Cambria Math"/>
                            </a:rPr>
                            <m:t>𝑆</m:t>
                          </m:r>
                        </m:e>
                      </m:d>
                      <m:d>
                        <m:dPr>
                          <m:ctrlPr>
                            <a:rPr lang="en-US" altLang="zh-CN" b="0" i="1" smtClean="0">
                              <a:latin typeface="Cambria Math" panose="02040503050406030204" pitchFamily="18" charset="0"/>
                            </a:rPr>
                          </m:ctrlPr>
                        </m:dPr>
                        <m:e>
                          <m:r>
                            <a:rPr lang="en-US" altLang="zh-CN" b="0" i="1" smtClean="0">
                              <a:latin typeface="Cambria Math"/>
                            </a:rPr>
                            <m:t>1−</m:t>
                          </m:r>
                          <m:r>
                            <a:rPr lang="en-US" altLang="zh-CN" b="0" i="1" smtClean="0">
                              <a:latin typeface="Cambria Math"/>
                            </a:rPr>
                            <m:t>𝜎</m:t>
                          </m:r>
                          <m:d>
                            <m:dPr>
                              <m:ctrlPr>
                                <a:rPr lang="en-US" altLang="zh-CN" b="0" i="1" smtClean="0">
                                  <a:latin typeface="Cambria Math" panose="02040503050406030204" pitchFamily="18" charset="0"/>
                                </a:rPr>
                              </m:ctrlPr>
                            </m:dPr>
                            <m:e>
                              <m:r>
                                <a:rPr lang="en-US" altLang="zh-CN" b="0" i="1" smtClean="0">
                                  <a:latin typeface="Cambria Math"/>
                                </a:rPr>
                                <m:t>𝑆</m:t>
                              </m:r>
                            </m:e>
                          </m:d>
                        </m:e>
                      </m:d>
                    </m:oMath>
                  </m:oMathPara>
                </a14:m>
                <a:endParaRPr lang="zh-CN" altLang="en-US" dirty="0"/>
              </a:p>
            </p:txBody>
          </p:sp>
        </mc:Choice>
        <mc:Fallback xmlns="">
          <p:sp>
            <p:nvSpPr>
              <p:cNvPr id="3" name="备注占位符 2"/>
              <p:cNvSpPr>
                <a:spLocks noGrp="1"/>
              </p:cNvSpPr>
              <p:nvPr>
                <p:ph type="body" idx="1"/>
              </p:nvPr>
            </p:nvSpPr>
            <p:spPr/>
            <p:txBody>
              <a:bodyPr/>
              <a:lstStyle/>
              <a:p>
                <a:pPr marL="0" indent="0">
                  <a:buNone/>
                </a:pPr>
                <a:r>
                  <a:rPr lang="en-US" altLang="zh-CN" b="0" i="0" smtClean="0">
                    <a:latin typeface="Cambria Math"/>
                  </a:rPr>
                  <a:t>𝜎</a:t>
                </a:r>
                <a:r>
                  <a:rPr lang="en-US" altLang="zh-CN" b="0" i="0" smtClean="0">
                    <a:latin typeface="Cambria Math"/>
                  </a:rPr>
                  <a:t>(𝑆)=1/(1+𝑒^(−𝑆) )</a:t>
                </a:r>
                <a:endParaRPr lang="en-US" altLang="zh-CN" dirty="0" smtClean="0"/>
              </a:p>
              <a:p>
                <a:pPr marL="0" indent="0">
                  <a:buNone/>
                </a:pPr>
                <a:endParaRPr lang="en-US" altLang="zh-CN" dirty="0"/>
              </a:p>
              <a:p>
                <a:r>
                  <a:rPr lang="en-US" altLang="zh-CN" dirty="0" smtClean="0"/>
                  <a:t>Advantages:</a:t>
                </a:r>
              </a:p>
              <a:p>
                <a:pPr lvl="1"/>
                <a:r>
                  <a:rPr lang="en-US" altLang="zh-CN" dirty="0" smtClean="0"/>
                  <a:t>Looks very similar to the step function</a:t>
                </a:r>
              </a:p>
              <a:p>
                <a:pPr lvl="1"/>
                <a:r>
                  <a:rPr lang="en-US" altLang="zh-CN" dirty="0" smtClean="0"/>
                  <a:t>Is differentiable</a:t>
                </a:r>
              </a:p>
              <a:p>
                <a:pPr lvl="1"/>
                <a:r>
                  <a:rPr lang="en-US" altLang="zh-CN" dirty="0" smtClean="0"/>
                  <a:t>Derivative can be easily expressed in term of itself</a:t>
                </a:r>
                <a:br>
                  <a:rPr lang="en-US" altLang="zh-CN" dirty="0" smtClean="0"/>
                </a:br>
                <a:r>
                  <a:rPr lang="en-US" altLang="zh-CN" b="0" i="0" smtClean="0">
                    <a:latin typeface="Cambria Math"/>
                  </a:rPr>
                  <a:t>𝑑𝜎(𝑆)/𝑑𝑆=𝜎(𝑆)(1−𝜎(𝑆))</a:t>
                </a:r>
                <a:endParaRPr lang="zh-CN" altLang="en-US" dirty="0"/>
              </a:p>
            </p:txBody>
          </p:sp>
        </mc:Fallback>
      </mc:AlternateContent>
      <p:sp>
        <p:nvSpPr>
          <p:cNvPr id="4" name="灯片编号占位符 3"/>
          <p:cNvSpPr>
            <a:spLocks noGrp="1"/>
          </p:cNvSpPr>
          <p:nvPr>
            <p:ph type="sldNum" sz="quarter" idx="10"/>
          </p:nvPr>
        </p:nvSpPr>
        <p:spPr/>
        <p:txBody>
          <a:bodyPr/>
          <a:lstStyle/>
          <a:p>
            <a:fld id="{0999FBE3-14BC-4DD6-93F8-FFF72D1AFD50}" type="slidenum">
              <a:rPr lang="zh-CN" altLang="en-US" smtClean="0"/>
              <a:t>66</a:t>
            </a:fld>
            <a:endParaRPr lang="zh-CN" altLang="en-US"/>
          </a:p>
        </p:txBody>
      </p:sp>
    </p:spTree>
    <p:extLst>
      <p:ext uri="{BB962C8B-B14F-4D97-AF65-F5344CB8AC3E}">
        <p14:creationId xmlns:p14="http://schemas.microsoft.com/office/powerpoint/2010/main" val="37007257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a14:m>
                  <m:oMathPara xmlns:m="http://schemas.openxmlformats.org/officeDocument/2006/math">
                    <m:oMathParaPr>
                      <m:jc m:val="left"/>
                    </m:oMathParaPr>
                    <m:oMath xmlns:m="http://schemas.openxmlformats.org/officeDocument/2006/math">
                      <m:r>
                        <a:rPr lang="en-US" altLang="zh-CN" b="0" i="1" smtClean="0">
                          <a:latin typeface="Cambria Math"/>
                        </a:rPr>
                        <m:t>𝜎</m:t>
                      </m:r>
                      <m:d>
                        <m:dPr>
                          <m:ctrlPr>
                            <a:rPr lang="en-US" altLang="zh-CN" b="0" i="1" smtClean="0">
                              <a:latin typeface="Cambria Math" panose="02040503050406030204" pitchFamily="18" charset="0"/>
                            </a:rPr>
                          </m:ctrlPr>
                        </m:dPr>
                        <m:e>
                          <m:r>
                            <a:rPr lang="en-US" altLang="zh-CN" b="0" i="1" smtClean="0">
                              <a:latin typeface="Cambria Math"/>
                            </a:rPr>
                            <m:t>𝑆</m:t>
                          </m:r>
                        </m:e>
                      </m:d>
                      <m:r>
                        <a:rPr lang="en-US" altLang="zh-CN" b="0" i="1" smtClean="0">
                          <a:latin typeface="Cambria Math"/>
                        </a:rPr>
                        <m:t>=</m:t>
                      </m:r>
                      <m:f>
                        <m:fPr>
                          <m:ctrlPr>
                            <a:rPr lang="en-US" altLang="zh-CN" b="0" i="1" smtClean="0">
                              <a:latin typeface="Cambria Math" panose="02040503050406030204" pitchFamily="18" charset="0"/>
                            </a:rPr>
                          </m:ctrlPr>
                        </m:fPr>
                        <m:num>
                          <m:r>
                            <a:rPr lang="en-US" altLang="zh-CN" b="0" i="1" smtClean="0">
                              <a:latin typeface="Cambria Math"/>
                            </a:rPr>
                            <m:t>1</m:t>
                          </m:r>
                        </m:num>
                        <m:den>
                          <m:r>
                            <a:rPr lang="en-US" altLang="zh-CN" b="0" i="1" smtClean="0">
                              <a:latin typeface="Cambria Math"/>
                            </a:rPr>
                            <m:t>1+</m:t>
                          </m:r>
                          <m:sSup>
                            <m:sSupPr>
                              <m:ctrlPr>
                                <a:rPr lang="en-US" altLang="zh-CN" b="0" i="1" smtClean="0">
                                  <a:latin typeface="Cambria Math" panose="02040503050406030204" pitchFamily="18" charset="0"/>
                                </a:rPr>
                              </m:ctrlPr>
                            </m:sSupPr>
                            <m:e>
                              <m:r>
                                <a:rPr lang="en-US" altLang="zh-CN" b="0" i="1" smtClean="0">
                                  <a:latin typeface="Cambria Math"/>
                                </a:rPr>
                                <m:t>𝑒</m:t>
                              </m:r>
                            </m:e>
                            <m:sup>
                              <m:r>
                                <a:rPr lang="en-US" altLang="zh-CN" b="0" i="1" smtClean="0">
                                  <a:latin typeface="Cambria Math"/>
                                </a:rPr>
                                <m:t>−</m:t>
                              </m:r>
                              <m:r>
                                <a:rPr lang="en-US" altLang="zh-CN" b="0" i="1" smtClean="0">
                                  <a:latin typeface="Cambria Math"/>
                                </a:rPr>
                                <m:t>𝑆</m:t>
                              </m:r>
                            </m:sup>
                          </m:sSup>
                        </m:den>
                      </m:f>
                    </m:oMath>
                  </m:oMathPara>
                </a14:m>
                <a:endParaRPr lang="en-US" altLang="zh-CN" dirty="0"/>
              </a:p>
              <a:p>
                <a:endParaRPr lang="en-US" altLang="zh-CN" dirty="0"/>
              </a:p>
              <a:p>
                <a:r>
                  <a:rPr lang="en-US" altLang="zh-CN" dirty="0"/>
                  <a:t>Advantages:</a:t>
                </a:r>
              </a:p>
              <a:p>
                <a:pPr lvl="1"/>
                <a:r>
                  <a:rPr lang="en-US" altLang="zh-CN" dirty="0"/>
                  <a:t>Looks very similar to the step function</a:t>
                </a:r>
              </a:p>
              <a:p>
                <a:pPr lvl="1"/>
                <a:r>
                  <a:rPr lang="en-US" altLang="zh-CN" dirty="0"/>
                  <a:t>Is differentiable</a:t>
                </a:r>
              </a:p>
              <a:p>
                <a:pPr lvl="1"/>
                <a:r>
                  <a:rPr lang="en-US" altLang="zh-CN" dirty="0"/>
                  <a:t>Derivative can be easily expressed in term of itself</a:t>
                </a:r>
                <a:br>
                  <a:rPr lang="en-US" altLang="zh-CN" dirty="0"/>
                </a:br>
                <a14:m>
                  <m:oMathPara xmlns:m="http://schemas.openxmlformats.org/officeDocument/2006/math">
                    <m:oMathParaPr>
                      <m:jc m:val="left"/>
                    </m:oMathParaPr>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a:rPr>
                            <m:t>𝑑</m:t>
                          </m:r>
                          <m:r>
                            <a:rPr lang="en-US" altLang="zh-CN" b="0" i="1" smtClean="0">
                              <a:latin typeface="Cambria Math"/>
                            </a:rPr>
                            <m:t>𝜎</m:t>
                          </m:r>
                          <m:d>
                            <m:dPr>
                              <m:ctrlPr>
                                <a:rPr lang="en-US" altLang="zh-CN" b="0" i="1" smtClean="0">
                                  <a:latin typeface="Cambria Math" panose="02040503050406030204" pitchFamily="18" charset="0"/>
                                </a:rPr>
                              </m:ctrlPr>
                            </m:dPr>
                            <m:e>
                              <m:r>
                                <a:rPr lang="en-US" altLang="zh-CN" b="0" i="1" smtClean="0">
                                  <a:latin typeface="Cambria Math"/>
                                </a:rPr>
                                <m:t>𝑆</m:t>
                              </m:r>
                            </m:e>
                          </m:d>
                        </m:num>
                        <m:den>
                          <m:r>
                            <a:rPr lang="en-US" altLang="zh-CN" b="0" i="1" smtClean="0">
                              <a:latin typeface="Cambria Math"/>
                            </a:rPr>
                            <m:t>𝑑𝑆</m:t>
                          </m:r>
                        </m:den>
                      </m:f>
                      <m:r>
                        <a:rPr lang="en-US" altLang="zh-CN" b="0" i="1" smtClean="0">
                          <a:latin typeface="Cambria Math"/>
                        </a:rPr>
                        <m:t>=</m:t>
                      </m:r>
                      <m:r>
                        <a:rPr lang="en-US" altLang="zh-CN" b="0" i="1" smtClean="0">
                          <a:latin typeface="Cambria Math"/>
                        </a:rPr>
                        <m:t>𝜎</m:t>
                      </m:r>
                      <m:d>
                        <m:dPr>
                          <m:ctrlPr>
                            <a:rPr lang="en-US" altLang="zh-CN" b="0" i="1" smtClean="0">
                              <a:latin typeface="Cambria Math" panose="02040503050406030204" pitchFamily="18" charset="0"/>
                            </a:rPr>
                          </m:ctrlPr>
                        </m:dPr>
                        <m:e>
                          <m:r>
                            <a:rPr lang="en-US" altLang="zh-CN" b="0" i="1" smtClean="0">
                              <a:latin typeface="Cambria Math"/>
                            </a:rPr>
                            <m:t>𝑆</m:t>
                          </m:r>
                        </m:e>
                      </m:d>
                      <m:d>
                        <m:dPr>
                          <m:ctrlPr>
                            <a:rPr lang="en-US" altLang="zh-CN" b="0" i="1" smtClean="0">
                              <a:latin typeface="Cambria Math" panose="02040503050406030204" pitchFamily="18" charset="0"/>
                            </a:rPr>
                          </m:ctrlPr>
                        </m:dPr>
                        <m:e>
                          <m:r>
                            <a:rPr lang="en-US" altLang="zh-CN" b="0" i="1" smtClean="0">
                              <a:latin typeface="Cambria Math"/>
                            </a:rPr>
                            <m:t>1−</m:t>
                          </m:r>
                          <m:r>
                            <a:rPr lang="en-US" altLang="zh-CN" b="0" i="1" smtClean="0">
                              <a:latin typeface="Cambria Math"/>
                            </a:rPr>
                            <m:t>𝜎</m:t>
                          </m:r>
                          <m:d>
                            <m:dPr>
                              <m:ctrlPr>
                                <a:rPr lang="en-US" altLang="zh-CN" b="0" i="1" smtClean="0">
                                  <a:latin typeface="Cambria Math" panose="02040503050406030204" pitchFamily="18" charset="0"/>
                                </a:rPr>
                              </m:ctrlPr>
                            </m:dPr>
                            <m:e>
                              <m:r>
                                <a:rPr lang="en-US" altLang="zh-CN" b="0" i="1" smtClean="0">
                                  <a:latin typeface="Cambria Math"/>
                                </a:rPr>
                                <m:t>𝑆</m:t>
                              </m:r>
                            </m:e>
                          </m:d>
                        </m:e>
                      </m:d>
                    </m:oMath>
                  </m:oMathPara>
                </a14:m>
                <a:endParaRPr lang="zh-CN" altLang="en-US" dirty="0"/>
              </a:p>
            </p:txBody>
          </p:sp>
        </mc:Choice>
        <mc:Fallback xmlns="">
          <p:sp>
            <p:nvSpPr>
              <p:cNvPr id="3" name="备注占位符 2"/>
              <p:cNvSpPr>
                <a:spLocks noGrp="1"/>
              </p:cNvSpPr>
              <p:nvPr>
                <p:ph type="body" idx="1"/>
              </p:nvPr>
            </p:nvSpPr>
            <p:spPr/>
            <p:txBody>
              <a:bodyPr/>
              <a:lstStyle/>
              <a:p>
                <a:pPr marL="0" indent="0">
                  <a:buNone/>
                </a:pPr>
                <a:r>
                  <a:rPr lang="en-US" altLang="zh-CN" b="0" i="0" smtClean="0">
                    <a:latin typeface="Cambria Math"/>
                  </a:rPr>
                  <a:t>𝜎</a:t>
                </a:r>
                <a:r>
                  <a:rPr lang="en-US" altLang="zh-CN" b="0" i="0" smtClean="0">
                    <a:latin typeface="Cambria Math"/>
                  </a:rPr>
                  <a:t>(𝑆)=1/(1+𝑒^(−𝑆) )</a:t>
                </a:r>
                <a:endParaRPr lang="en-US" altLang="zh-CN" dirty="0" smtClean="0"/>
              </a:p>
              <a:p>
                <a:pPr marL="0" indent="0">
                  <a:buNone/>
                </a:pPr>
                <a:endParaRPr lang="en-US" altLang="zh-CN" dirty="0"/>
              </a:p>
              <a:p>
                <a:r>
                  <a:rPr lang="en-US" altLang="zh-CN" dirty="0" smtClean="0"/>
                  <a:t>Advantages:</a:t>
                </a:r>
              </a:p>
              <a:p>
                <a:pPr lvl="1"/>
                <a:r>
                  <a:rPr lang="en-US" altLang="zh-CN" dirty="0" smtClean="0"/>
                  <a:t>Looks very similar to the step function</a:t>
                </a:r>
              </a:p>
              <a:p>
                <a:pPr lvl="1"/>
                <a:r>
                  <a:rPr lang="en-US" altLang="zh-CN" dirty="0" smtClean="0"/>
                  <a:t>Is differentiable</a:t>
                </a:r>
              </a:p>
              <a:p>
                <a:pPr lvl="1"/>
                <a:r>
                  <a:rPr lang="en-US" altLang="zh-CN" dirty="0" smtClean="0"/>
                  <a:t>Derivative can be easily expressed in term of itself</a:t>
                </a:r>
                <a:br>
                  <a:rPr lang="en-US" altLang="zh-CN" dirty="0" smtClean="0"/>
                </a:br>
                <a:r>
                  <a:rPr lang="en-US" altLang="zh-CN" b="0" i="0" smtClean="0">
                    <a:latin typeface="Cambria Math"/>
                  </a:rPr>
                  <a:t>𝑑𝜎(𝑆)/𝑑𝑆=𝜎(𝑆)(1−𝜎(𝑆))</a:t>
                </a:r>
                <a:endParaRPr lang="zh-CN" altLang="en-US" dirty="0"/>
              </a:p>
            </p:txBody>
          </p:sp>
        </mc:Fallback>
      </mc:AlternateContent>
      <p:sp>
        <p:nvSpPr>
          <p:cNvPr id="4" name="灯片编号占位符 3"/>
          <p:cNvSpPr>
            <a:spLocks noGrp="1"/>
          </p:cNvSpPr>
          <p:nvPr>
            <p:ph type="sldNum" sz="quarter" idx="10"/>
          </p:nvPr>
        </p:nvSpPr>
        <p:spPr/>
        <p:txBody>
          <a:bodyPr/>
          <a:lstStyle/>
          <a:p>
            <a:fld id="{0999FBE3-14BC-4DD6-93F8-FFF72D1AFD50}" type="slidenum">
              <a:rPr lang="zh-CN" altLang="en-US" smtClean="0"/>
              <a:t>67</a:t>
            </a:fld>
            <a:endParaRPr lang="zh-CN" altLang="en-US"/>
          </a:p>
        </p:txBody>
      </p:sp>
    </p:spTree>
    <p:extLst>
      <p:ext uri="{BB962C8B-B14F-4D97-AF65-F5344CB8AC3E}">
        <p14:creationId xmlns:p14="http://schemas.microsoft.com/office/powerpoint/2010/main" val="14361674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lvl="1" defTabSz="990478">
                  <a:defRPr/>
                </a:pPr>
                <a:endParaRPr lang="zh-CN" altLang="en-US" dirty="0"/>
              </a:p>
            </p:txBody>
          </p:sp>
        </mc:Choice>
        <mc:Fallback xmlns="">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ea typeface="宋体" charset="-122"/>
                  </a:rPr>
                  <a:t>Using the chain rule</a:t>
                </a:r>
              </a:p>
              <a:p>
                <a:endParaRPr lang="en-US" altLang="zh-CN" dirty="0" smtClean="0"/>
              </a:p>
              <a:p>
                <a:r>
                  <a:rPr lang="en-US" altLang="zh-CN" sz="1200" b="0" i="0" u="none" strike="noStrike" kern="1200" baseline="0" dirty="0" smtClean="0">
                    <a:solidFill>
                      <a:schemeClr val="tx1"/>
                    </a:solidFill>
                    <a:latin typeface="+mn-lt"/>
                    <a:ea typeface="+mn-ea"/>
                    <a:cs typeface="+mn-cs"/>
                  </a:rPr>
                  <a:t>These learning rules make intuitive sense. </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The weight update at unit </a:t>
                </a:r>
                <a:r>
                  <a:rPr lang="en-US" altLang="zh-CN" sz="1200" b="0" i="1" u="none" strike="noStrike" kern="1200" baseline="0" dirty="0" smtClean="0">
                    <a:solidFill>
                      <a:schemeClr val="tx1"/>
                    </a:solidFill>
                    <a:latin typeface="+mn-lt"/>
                    <a:ea typeface="+mn-ea"/>
                    <a:cs typeface="+mn-cs"/>
                  </a:rPr>
                  <a:t>k </a:t>
                </a:r>
                <a:r>
                  <a:rPr lang="en-US" altLang="zh-CN" sz="1200" b="0" i="0" u="none" strike="noStrike" kern="1200" baseline="0" dirty="0" smtClean="0">
                    <a:solidFill>
                      <a:schemeClr val="tx1"/>
                    </a:solidFill>
                    <a:latin typeface="+mn-lt"/>
                    <a:ea typeface="+mn-ea"/>
                    <a:cs typeface="+mn-cs"/>
                  </a:rPr>
                  <a:t>should indeed be</a:t>
                </a:r>
              </a:p>
              <a:p>
                <a:r>
                  <a:rPr lang="en-US" altLang="zh-CN" sz="1200" b="0" i="0" u="none" strike="noStrike" kern="1200" baseline="0" dirty="0" smtClean="0">
                    <a:solidFill>
                      <a:schemeClr val="tx1"/>
                    </a:solidFill>
                    <a:latin typeface="+mn-lt"/>
                    <a:ea typeface="+mn-ea"/>
                    <a:cs typeface="+mn-cs"/>
                  </a:rPr>
                  <a:t>proportional to </a:t>
                </a:r>
                <a:r>
                  <a:rPr lang="en-US" altLang="zh-CN" b="1" i="0" smtClean="0">
                    <a:latin typeface="Cambria Math"/>
                    <a:ea typeface="Cambria Math"/>
                  </a:rPr>
                  <a:t>(</a:t>
                </a:r>
                <a:r>
                  <a:rPr lang="en-US" altLang="zh-CN" i="0">
                    <a:latin typeface="Cambria Math"/>
                    <a:ea typeface="Cambria Math"/>
                  </a:rPr>
                  <a:t>𝑡_𝑘−𝑧_𝑘</a:t>
                </a:r>
                <a:r>
                  <a:rPr lang="en-US" altLang="zh-CN" b="1" i="0">
                    <a:latin typeface="Cambria Math"/>
                    <a:ea typeface="Cambria Math"/>
                  </a:rPr>
                  <a:t> )  </a:t>
                </a:r>
                <a:r>
                  <a:rPr lang="en-US" altLang="zh-CN" sz="1200" b="0" i="0" u="none" strike="noStrike" kern="1200" baseline="0" dirty="0" smtClean="0">
                    <a:solidFill>
                      <a:schemeClr val="tx1"/>
                    </a:solidFill>
                    <a:latin typeface="+mn-lt"/>
                    <a:ea typeface="+mn-ea"/>
                    <a:cs typeface="+mn-cs"/>
                  </a:rPr>
                  <a:t>: if we get the desired output (</a:t>
                </a:r>
                <a:r>
                  <a:rPr lang="en-US" altLang="zh-CN" sz="1200" b="0" i="1" u="none" strike="noStrike" kern="1200" baseline="0" dirty="0" err="1" smtClean="0">
                    <a:solidFill>
                      <a:schemeClr val="tx1"/>
                    </a:solidFill>
                    <a:latin typeface="+mn-lt"/>
                    <a:ea typeface="+mn-ea"/>
                    <a:cs typeface="+mn-cs"/>
                  </a:rPr>
                  <a:t>zk</a:t>
                </a:r>
                <a:r>
                  <a:rPr lang="en-US" altLang="zh-CN" sz="1200" b="0" i="1" u="none" strike="noStrike" kern="1200" baseline="0" dirty="0" smtClean="0">
                    <a:solidFill>
                      <a:schemeClr val="tx1"/>
                    </a:solidFill>
                    <a:latin typeface="+mn-lt"/>
                    <a:ea typeface="+mn-ea"/>
                    <a:cs typeface="+mn-cs"/>
                  </a:rPr>
                  <a:t> </a:t>
                </a:r>
                <a:r>
                  <a:rPr lang="en-US" altLang="zh-CN" sz="1200" b="0" i="0" u="none" strike="noStrike" kern="1200" baseline="0" dirty="0" smtClean="0">
                    <a:solidFill>
                      <a:schemeClr val="tx1"/>
                    </a:solidFill>
                    <a:latin typeface="+mn-lt"/>
                    <a:ea typeface="+mn-ea"/>
                    <a:cs typeface="+mn-cs"/>
                  </a:rPr>
                  <a:t>= </a:t>
                </a:r>
                <a:r>
                  <a:rPr lang="en-US" altLang="zh-CN" sz="1200" b="0" i="1" u="none" strike="noStrike" kern="1200" baseline="0" dirty="0" err="1" smtClean="0">
                    <a:solidFill>
                      <a:schemeClr val="tx1"/>
                    </a:solidFill>
                    <a:latin typeface="+mn-lt"/>
                    <a:ea typeface="+mn-ea"/>
                    <a:cs typeface="+mn-cs"/>
                  </a:rPr>
                  <a:t>tk</a:t>
                </a:r>
                <a:r>
                  <a:rPr lang="en-US" altLang="zh-CN" sz="1200" b="0" i="0" u="none" strike="noStrike" kern="1200" baseline="0" dirty="0" smtClean="0">
                    <a:solidFill>
                      <a:schemeClr val="tx1"/>
                    </a:solidFill>
                    <a:latin typeface="+mn-lt"/>
                    <a:ea typeface="+mn-ea"/>
                    <a:cs typeface="+mn-cs"/>
                  </a:rPr>
                  <a:t>), then there should</a:t>
                </a:r>
              </a:p>
              <a:p>
                <a:r>
                  <a:rPr lang="en-US" altLang="zh-CN" sz="1200" b="0" i="0" u="none" strike="noStrike" kern="1200" baseline="0" dirty="0" smtClean="0">
                    <a:solidFill>
                      <a:schemeClr val="tx1"/>
                    </a:solidFill>
                    <a:latin typeface="+mn-lt"/>
                    <a:ea typeface="+mn-ea"/>
                    <a:cs typeface="+mn-cs"/>
                  </a:rPr>
                  <a:t>be no weight change. </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For a typical sigmoidal </a:t>
                </a:r>
                <a:r>
                  <a:rPr lang="en-US" altLang="zh-CN" sz="1200" b="0" i="1" u="none" strike="noStrike" kern="1200" baseline="0" dirty="0" smtClean="0">
                    <a:solidFill>
                      <a:schemeClr val="tx1"/>
                    </a:solidFill>
                    <a:latin typeface="+mn-lt"/>
                    <a:ea typeface="+mn-ea"/>
                    <a:cs typeface="+mn-cs"/>
                  </a:rPr>
                  <a:t>f</a:t>
                </a:r>
                <a:r>
                  <a:rPr lang="en-US" altLang="zh-CN" sz="1200" b="0" i="0" u="none" strike="noStrike" kern="1200" baseline="0" dirty="0" smtClean="0">
                    <a:solidFill>
                      <a:schemeClr val="tx1"/>
                    </a:solidFill>
                    <a:latin typeface="+mn-lt"/>
                    <a:ea typeface="+mn-ea"/>
                    <a:cs typeface="+mn-cs"/>
                  </a:rPr>
                  <a:t>() we shall use most often, </a:t>
                </a:r>
                <a:r>
                  <a:rPr lang="en-US" altLang="zh-CN" sz="1200" b="0" i="1" u="none" strike="noStrike" kern="1200" baseline="0" dirty="0" smtClean="0">
                    <a:solidFill>
                      <a:schemeClr val="tx1"/>
                    </a:solidFill>
                    <a:latin typeface="+mn-lt"/>
                    <a:ea typeface="+mn-ea"/>
                    <a:cs typeface="+mn-cs"/>
                  </a:rPr>
                  <a:t>f’</a:t>
                </a:r>
                <a:r>
                  <a:rPr lang="en-US" altLang="zh-CN" sz="1200" b="0" i="0" u="none" strike="noStrike" kern="1200" baseline="0" dirty="0" smtClean="0">
                    <a:solidFill>
                      <a:schemeClr val="tx1"/>
                    </a:solidFill>
                    <a:latin typeface="+mn-lt"/>
                    <a:ea typeface="+mn-ea"/>
                    <a:cs typeface="+mn-cs"/>
                  </a:rPr>
                  <a:t>(</a:t>
                </a:r>
                <a:r>
                  <a:rPr lang="en-US" altLang="zh-CN" sz="1200" b="0" i="1" u="none" strike="noStrike" kern="1200" baseline="0" dirty="0" err="1" smtClean="0">
                    <a:solidFill>
                      <a:schemeClr val="tx1"/>
                    </a:solidFill>
                    <a:latin typeface="+mn-lt"/>
                    <a:ea typeface="+mn-ea"/>
                    <a:cs typeface="+mn-cs"/>
                  </a:rPr>
                  <a:t>net</a:t>
                </a:r>
                <a:r>
                  <a:rPr lang="en-US" altLang="zh-CN" sz="1200" b="0" i="1" u="none" strike="noStrike" kern="1200" baseline="-25000" dirty="0" err="1" smtClean="0">
                    <a:solidFill>
                      <a:schemeClr val="tx1"/>
                    </a:solidFill>
                    <a:latin typeface="+mn-lt"/>
                    <a:ea typeface="+mn-ea"/>
                    <a:cs typeface="+mn-cs"/>
                  </a:rPr>
                  <a:t>k</a:t>
                </a:r>
                <a:r>
                  <a:rPr lang="en-US" altLang="zh-CN" sz="1200" b="0" i="0" u="none" strike="noStrike" kern="1200" baseline="0" dirty="0" smtClean="0">
                    <a:solidFill>
                      <a:schemeClr val="tx1"/>
                    </a:solidFill>
                    <a:latin typeface="+mn-lt"/>
                    <a:ea typeface="+mn-ea"/>
                    <a:cs typeface="+mn-cs"/>
                  </a:rPr>
                  <a:t>) is</a:t>
                </a:r>
              </a:p>
              <a:p>
                <a:r>
                  <a:rPr lang="en-US" altLang="zh-CN" sz="1200" b="0" i="0" u="none" strike="noStrike" kern="1200" baseline="0" dirty="0" smtClean="0">
                    <a:solidFill>
                      <a:schemeClr val="tx1"/>
                    </a:solidFill>
                    <a:latin typeface="+mn-lt"/>
                    <a:ea typeface="+mn-ea"/>
                    <a:cs typeface="+mn-cs"/>
                  </a:rPr>
                  <a:t>always positive. Thus if </a:t>
                </a:r>
                <a:r>
                  <a:rPr lang="en-US" altLang="zh-CN" sz="1200" b="0" i="1" u="none" strike="noStrike" kern="1200" baseline="0" dirty="0" err="1" smtClean="0">
                    <a:solidFill>
                      <a:schemeClr val="tx1"/>
                    </a:solidFill>
                    <a:latin typeface="+mn-lt"/>
                    <a:ea typeface="+mn-ea"/>
                    <a:cs typeface="+mn-cs"/>
                  </a:rPr>
                  <a:t>y</a:t>
                </a:r>
                <a:r>
                  <a:rPr lang="en-US" altLang="zh-CN" sz="1200" b="0" i="1" u="none" strike="noStrike" kern="1200" baseline="-25000" dirty="0" err="1" smtClean="0">
                    <a:solidFill>
                      <a:schemeClr val="tx1"/>
                    </a:solidFill>
                    <a:latin typeface="+mn-lt"/>
                    <a:ea typeface="+mn-ea"/>
                    <a:cs typeface="+mn-cs"/>
                  </a:rPr>
                  <a:t>j</a:t>
                </a:r>
                <a:r>
                  <a:rPr lang="en-US" altLang="zh-CN" sz="1200" b="0" i="1" u="none" strike="noStrike" kern="1200" baseline="0" dirty="0" smtClean="0">
                    <a:solidFill>
                      <a:schemeClr val="tx1"/>
                    </a:solidFill>
                    <a:latin typeface="+mn-lt"/>
                    <a:ea typeface="+mn-ea"/>
                    <a:cs typeface="+mn-cs"/>
                  </a:rPr>
                  <a:t> </a:t>
                </a:r>
                <a:r>
                  <a:rPr lang="en-US" altLang="zh-CN" sz="1200" b="0" i="0" u="none" strike="noStrike" kern="1200" baseline="0" dirty="0" smtClean="0">
                    <a:solidFill>
                      <a:schemeClr val="tx1"/>
                    </a:solidFill>
                    <a:latin typeface="+mn-lt"/>
                    <a:ea typeface="+mn-ea"/>
                    <a:cs typeface="+mn-cs"/>
                  </a:rPr>
                  <a:t>and </a:t>
                </a:r>
                <a:r>
                  <a:rPr lang="en-US" altLang="zh-CN" b="1" i="0" smtClean="0">
                    <a:latin typeface="Cambria Math"/>
                    <a:ea typeface="Cambria Math"/>
                  </a:rPr>
                  <a:t>(</a:t>
                </a:r>
                <a:r>
                  <a:rPr lang="en-US" altLang="zh-CN" i="0">
                    <a:latin typeface="Cambria Math"/>
                    <a:ea typeface="Cambria Math"/>
                  </a:rPr>
                  <a:t>𝑡_𝑘−𝑧_𝑘</a:t>
                </a:r>
                <a:r>
                  <a:rPr lang="en-US" altLang="zh-CN" b="1" i="0">
                    <a:latin typeface="Cambria Math"/>
                    <a:ea typeface="Cambria Math"/>
                  </a:rPr>
                  <a:t> )  </a:t>
                </a:r>
                <a:r>
                  <a:rPr lang="en-US" altLang="zh-CN" sz="1200" b="0" i="0" u="none" strike="noStrike" kern="1200" baseline="0" dirty="0" smtClean="0">
                    <a:solidFill>
                      <a:schemeClr val="tx1"/>
                    </a:solidFill>
                    <a:latin typeface="+mn-lt"/>
                    <a:ea typeface="+mn-ea"/>
                    <a:cs typeface="+mn-cs"/>
                  </a:rPr>
                  <a:t> are both positive, then the actual output is</a:t>
                </a:r>
              </a:p>
              <a:p>
                <a:r>
                  <a:rPr lang="en-US" altLang="zh-CN" sz="1200" b="0" i="0" u="none" strike="noStrike" kern="1200" baseline="0" dirty="0" smtClean="0">
                    <a:solidFill>
                      <a:schemeClr val="tx1"/>
                    </a:solidFill>
                    <a:latin typeface="+mn-lt"/>
                    <a:ea typeface="+mn-ea"/>
                    <a:cs typeface="+mn-cs"/>
                  </a:rPr>
                  <a:t>too small and the weight must be increased; indeed, the proper sign is given by the</a:t>
                </a:r>
              </a:p>
              <a:p>
                <a:r>
                  <a:rPr lang="en-US" altLang="zh-CN" sz="1200" b="0" i="0" u="none" strike="noStrike" kern="1200" baseline="0" dirty="0" smtClean="0">
                    <a:solidFill>
                      <a:schemeClr val="tx1"/>
                    </a:solidFill>
                    <a:latin typeface="+mn-lt"/>
                    <a:ea typeface="+mn-ea"/>
                    <a:cs typeface="+mn-cs"/>
                  </a:rPr>
                  <a:t>learning rule. </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Finally, the weight update should be proportional to the input value; if</a:t>
                </a:r>
              </a:p>
              <a:p>
                <a:r>
                  <a:rPr lang="en-US" altLang="zh-CN" sz="1200" b="0" i="1" u="none" strike="noStrike" kern="1200" baseline="0" dirty="0" err="1" smtClean="0">
                    <a:solidFill>
                      <a:schemeClr val="tx1"/>
                    </a:solidFill>
                    <a:latin typeface="+mn-lt"/>
                    <a:ea typeface="+mn-ea"/>
                    <a:cs typeface="+mn-cs"/>
                  </a:rPr>
                  <a:t>y</a:t>
                </a:r>
                <a:r>
                  <a:rPr lang="en-US" altLang="zh-CN" sz="1200" b="0" i="1" u="none" strike="noStrike" kern="1200" baseline="-25000" dirty="0" err="1" smtClean="0">
                    <a:solidFill>
                      <a:schemeClr val="tx1"/>
                    </a:solidFill>
                    <a:latin typeface="+mn-lt"/>
                    <a:ea typeface="+mn-ea"/>
                    <a:cs typeface="+mn-cs"/>
                  </a:rPr>
                  <a:t>j</a:t>
                </a:r>
                <a:r>
                  <a:rPr lang="en-US" altLang="zh-CN" sz="1200" b="0" i="1" u="none" strike="noStrike" kern="1200" baseline="0" dirty="0" smtClean="0">
                    <a:solidFill>
                      <a:schemeClr val="tx1"/>
                    </a:solidFill>
                    <a:latin typeface="+mn-lt"/>
                    <a:ea typeface="+mn-ea"/>
                    <a:cs typeface="+mn-cs"/>
                  </a:rPr>
                  <a:t> </a:t>
                </a:r>
                <a:r>
                  <a:rPr lang="en-US" altLang="zh-CN" sz="1200" b="0" i="0" u="none" strike="noStrike" kern="1200" baseline="0" dirty="0" smtClean="0">
                    <a:solidFill>
                      <a:schemeClr val="tx1"/>
                    </a:solidFill>
                    <a:latin typeface="+mn-lt"/>
                    <a:ea typeface="+mn-ea"/>
                    <a:cs typeface="+mn-cs"/>
                  </a:rPr>
                  <a:t>= 0, then hidden unit </a:t>
                </a:r>
                <a:r>
                  <a:rPr lang="en-US" altLang="zh-CN" sz="1200" b="0" i="1" u="none" strike="noStrike" kern="1200" baseline="0" dirty="0" smtClean="0">
                    <a:solidFill>
                      <a:schemeClr val="tx1"/>
                    </a:solidFill>
                    <a:latin typeface="+mn-lt"/>
                    <a:ea typeface="+mn-ea"/>
                    <a:cs typeface="+mn-cs"/>
                  </a:rPr>
                  <a:t>j </a:t>
                </a:r>
                <a:r>
                  <a:rPr lang="en-US" altLang="zh-CN" sz="1200" b="0" i="0" u="none" strike="noStrike" kern="1200" baseline="0" dirty="0" smtClean="0">
                    <a:solidFill>
                      <a:schemeClr val="tx1"/>
                    </a:solidFill>
                    <a:latin typeface="+mn-lt"/>
                    <a:ea typeface="+mn-ea"/>
                    <a:cs typeface="+mn-cs"/>
                  </a:rPr>
                  <a:t>has no effect on the output (and hence the error), and thus</a:t>
                </a:r>
              </a:p>
              <a:p>
                <a:r>
                  <a:rPr lang="en-US" altLang="zh-CN" sz="1200" b="0" i="0" u="none" strike="noStrike" kern="1200" baseline="0" dirty="0" smtClean="0">
                    <a:solidFill>
                      <a:schemeClr val="tx1"/>
                    </a:solidFill>
                    <a:latin typeface="+mn-lt"/>
                    <a:ea typeface="+mn-ea"/>
                    <a:cs typeface="+mn-cs"/>
                  </a:rPr>
                  <a:t>changing </a:t>
                </a:r>
                <a:r>
                  <a:rPr lang="en-US" altLang="zh-CN" sz="1200" b="0" i="1" u="none" strike="noStrike" kern="1200" baseline="0" dirty="0" err="1" smtClean="0">
                    <a:solidFill>
                      <a:schemeClr val="tx1"/>
                    </a:solidFill>
                    <a:latin typeface="+mn-lt"/>
                    <a:ea typeface="+mn-ea"/>
                    <a:cs typeface="+mn-cs"/>
                  </a:rPr>
                  <a:t>w</a:t>
                </a:r>
                <a:r>
                  <a:rPr lang="en-US" altLang="zh-CN" sz="1200" b="0" i="1" u="none" strike="noStrike" kern="1200" baseline="-25000" dirty="0" err="1" smtClean="0">
                    <a:solidFill>
                      <a:schemeClr val="tx1"/>
                    </a:solidFill>
                    <a:latin typeface="+mn-lt"/>
                    <a:ea typeface="+mn-ea"/>
                    <a:cs typeface="+mn-cs"/>
                  </a:rPr>
                  <a:t>ji</a:t>
                </a:r>
                <a:r>
                  <a:rPr lang="en-US" altLang="zh-CN" sz="1200" b="0" i="1" u="none" strike="noStrike" kern="1200" baseline="0" dirty="0" smtClean="0">
                    <a:solidFill>
                      <a:schemeClr val="tx1"/>
                    </a:solidFill>
                    <a:latin typeface="+mn-lt"/>
                    <a:ea typeface="+mn-ea"/>
                    <a:cs typeface="+mn-cs"/>
                  </a:rPr>
                  <a:t> </a:t>
                </a:r>
                <a:r>
                  <a:rPr lang="en-US" altLang="zh-CN" sz="1200" b="0" i="0" u="none" strike="noStrike" kern="1200" baseline="0" dirty="0" smtClean="0">
                    <a:solidFill>
                      <a:schemeClr val="tx1"/>
                    </a:solidFill>
                    <a:latin typeface="+mn-lt"/>
                    <a:ea typeface="+mn-ea"/>
                    <a:cs typeface="+mn-cs"/>
                  </a:rPr>
                  <a:t>will not change the error on the pattern presented.</a:t>
                </a:r>
                <a:endParaRPr lang="zh-CN" altLang="en-US" dirty="0"/>
              </a:p>
            </p:txBody>
          </p:sp>
        </mc:Fallback>
      </mc:AlternateContent>
      <p:sp>
        <p:nvSpPr>
          <p:cNvPr id="4" name="灯片编号占位符 3"/>
          <p:cNvSpPr>
            <a:spLocks noGrp="1"/>
          </p:cNvSpPr>
          <p:nvPr>
            <p:ph type="sldNum" sz="quarter" idx="10"/>
          </p:nvPr>
        </p:nvSpPr>
        <p:spPr/>
        <p:txBody>
          <a:bodyPr/>
          <a:lstStyle/>
          <a:p>
            <a:fld id="{0999FBE3-14BC-4DD6-93F8-FFF72D1AFD50}" type="slidenum">
              <a:rPr lang="zh-CN" altLang="en-US" smtClean="0"/>
              <a:t>68</a:t>
            </a:fld>
            <a:endParaRPr lang="zh-CN" altLang="en-US"/>
          </a:p>
        </p:txBody>
      </p:sp>
    </p:spTree>
    <p:extLst>
      <p:ext uri="{BB962C8B-B14F-4D97-AF65-F5344CB8AC3E}">
        <p14:creationId xmlns:p14="http://schemas.microsoft.com/office/powerpoint/2010/main" val="6132457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lvl="1" defTabSz="990478">
                  <a:defRPr/>
                </a:pPr>
                <a:endParaRPr lang="zh-CN" altLang="en-US" dirty="0"/>
              </a:p>
            </p:txBody>
          </p:sp>
        </mc:Choice>
        <mc:Fallback xmlns="">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ea typeface="宋体" charset="-122"/>
                  </a:rPr>
                  <a:t>Using the chain rule</a:t>
                </a:r>
              </a:p>
              <a:p>
                <a:endParaRPr lang="en-US" altLang="zh-CN" dirty="0" smtClean="0"/>
              </a:p>
              <a:p>
                <a:r>
                  <a:rPr lang="en-US" altLang="zh-CN" sz="1200" b="0" i="0" u="none" strike="noStrike" kern="1200" baseline="0" dirty="0" smtClean="0">
                    <a:solidFill>
                      <a:schemeClr val="tx1"/>
                    </a:solidFill>
                    <a:latin typeface="+mn-lt"/>
                    <a:ea typeface="+mn-ea"/>
                    <a:cs typeface="+mn-cs"/>
                  </a:rPr>
                  <a:t>These learning rules make intuitive sense. </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The weight update at unit </a:t>
                </a:r>
                <a:r>
                  <a:rPr lang="en-US" altLang="zh-CN" sz="1200" b="0" i="1" u="none" strike="noStrike" kern="1200" baseline="0" dirty="0" smtClean="0">
                    <a:solidFill>
                      <a:schemeClr val="tx1"/>
                    </a:solidFill>
                    <a:latin typeface="+mn-lt"/>
                    <a:ea typeface="+mn-ea"/>
                    <a:cs typeface="+mn-cs"/>
                  </a:rPr>
                  <a:t>k </a:t>
                </a:r>
                <a:r>
                  <a:rPr lang="en-US" altLang="zh-CN" sz="1200" b="0" i="0" u="none" strike="noStrike" kern="1200" baseline="0" dirty="0" smtClean="0">
                    <a:solidFill>
                      <a:schemeClr val="tx1"/>
                    </a:solidFill>
                    <a:latin typeface="+mn-lt"/>
                    <a:ea typeface="+mn-ea"/>
                    <a:cs typeface="+mn-cs"/>
                  </a:rPr>
                  <a:t>should indeed be</a:t>
                </a:r>
              </a:p>
              <a:p>
                <a:r>
                  <a:rPr lang="en-US" altLang="zh-CN" sz="1200" b="0" i="0" u="none" strike="noStrike" kern="1200" baseline="0" dirty="0" smtClean="0">
                    <a:solidFill>
                      <a:schemeClr val="tx1"/>
                    </a:solidFill>
                    <a:latin typeface="+mn-lt"/>
                    <a:ea typeface="+mn-ea"/>
                    <a:cs typeface="+mn-cs"/>
                  </a:rPr>
                  <a:t>proportional to </a:t>
                </a:r>
                <a:r>
                  <a:rPr lang="en-US" altLang="zh-CN" b="1" i="0" smtClean="0">
                    <a:latin typeface="Cambria Math"/>
                    <a:ea typeface="Cambria Math"/>
                  </a:rPr>
                  <a:t>(</a:t>
                </a:r>
                <a:r>
                  <a:rPr lang="en-US" altLang="zh-CN" i="0">
                    <a:latin typeface="Cambria Math"/>
                    <a:ea typeface="Cambria Math"/>
                  </a:rPr>
                  <a:t>𝑡_𝑘−𝑧_𝑘</a:t>
                </a:r>
                <a:r>
                  <a:rPr lang="en-US" altLang="zh-CN" b="1" i="0">
                    <a:latin typeface="Cambria Math"/>
                    <a:ea typeface="Cambria Math"/>
                  </a:rPr>
                  <a:t> )  </a:t>
                </a:r>
                <a:r>
                  <a:rPr lang="en-US" altLang="zh-CN" sz="1200" b="0" i="0" u="none" strike="noStrike" kern="1200" baseline="0" dirty="0" smtClean="0">
                    <a:solidFill>
                      <a:schemeClr val="tx1"/>
                    </a:solidFill>
                    <a:latin typeface="+mn-lt"/>
                    <a:ea typeface="+mn-ea"/>
                    <a:cs typeface="+mn-cs"/>
                  </a:rPr>
                  <a:t>: if we get the desired output (</a:t>
                </a:r>
                <a:r>
                  <a:rPr lang="en-US" altLang="zh-CN" sz="1200" b="0" i="1" u="none" strike="noStrike" kern="1200" baseline="0" dirty="0" err="1" smtClean="0">
                    <a:solidFill>
                      <a:schemeClr val="tx1"/>
                    </a:solidFill>
                    <a:latin typeface="+mn-lt"/>
                    <a:ea typeface="+mn-ea"/>
                    <a:cs typeface="+mn-cs"/>
                  </a:rPr>
                  <a:t>zk</a:t>
                </a:r>
                <a:r>
                  <a:rPr lang="en-US" altLang="zh-CN" sz="1200" b="0" i="1" u="none" strike="noStrike" kern="1200" baseline="0" dirty="0" smtClean="0">
                    <a:solidFill>
                      <a:schemeClr val="tx1"/>
                    </a:solidFill>
                    <a:latin typeface="+mn-lt"/>
                    <a:ea typeface="+mn-ea"/>
                    <a:cs typeface="+mn-cs"/>
                  </a:rPr>
                  <a:t> </a:t>
                </a:r>
                <a:r>
                  <a:rPr lang="en-US" altLang="zh-CN" sz="1200" b="0" i="0" u="none" strike="noStrike" kern="1200" baseline="0" dirty="0" smtClean="0">
                    <a:solidFill>
                      <a:schemeClr val="tx1"/>
                    </a:solidFill>
                    <a:latin typeface="+mn-lt"/>
                    <a:ea typeface="+mn-ea"/>
                    <a:cs typeface="+mn-cs"/>
                  </a:rPr>
                  <a:t>= </a:t>
                </a:r>
                <a:r>
                  <a:rPr lang="en-US" altLang="zh-CN" sz="1200" b="0" i="1" u="none" strike="noStrike" kern="1200" baseline="0" dirty="0" err="1" smtClean="0">
                    <a:solidFill>
                      <a:schemeClr val="tx1"/>
                    </a:solidFill>
                    <a:latin typeface="+mn-lt"/>
                    <a:ea typeface="+mn-ea"/>
                    <a:cs typeface="+mn-cs"/>
                  </a:rPr>
                  <a:t>tk</a:t>
                </a:r>
                <a:r>
                  <a:rPr lang="en-US" altLang="zh-CN" sz="1200" b="0" i="0" u="none" strike="noStrike" kern="1200" baseline="0" dirty="0" smtClean="0">
                    <a:solidFill>
                      <a:schemeClr val="tx1"/>
                    </a:solidFill>
                    <a:latin typeface="+mn-lt"/>
                    <a:ea typeface="+mn-ea"/>
                    <a:cs typeface="+mn-cs"/>
                  </a:rPr>
                  <a:t>), then there should</a:t>
                </a:r>
              </a:p>
              <a:p>
                <a:r>
                  <a:rPr lang="en-US" altLang="zh-CN" sz="1200" b="0" i="0" u="none" strike="noStrike" kern="1200" baseline="0" dirty="0" smtClean="0">
                    <a:solidFill>
                      <a:schemeClr val="tx1"/>
                    </a:solidFill>
                    <a:latin typeface="+mn-lt"/>
                    <a:ea typeface="+mn-ea"/>
                    <a:cs typeface="+mn-cs"/>
                  </a:rPr>
                  <a:t>be no weight change. </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For a typical sigmoidal </a:t>
                </a:r>
                <a:r>
                  <a:rPr lang="en-US" altLang="zh-CN" sz="1200" b="0" i="1" u="none" strike="noStrike" kern="1200" baseline="0" dirty="0" smtClean="0">
                    <a:solidFill>
                      <a:schemeClr val="tx1"/>
                    </a:solidFill>
                    <a:latin typeface="+mn-lt"/>
                    <a:ea typeface="+mn-ea"/>
                    <a:cs typeface="+mn-cs"/>
                  </a:rPr>
                  <a:t>f</a:t>
                </a:r>
                <a:r>
                  <a:rPr lang="en-US" altLang="zh-CN" sz="1200" b="0" i="0" u="none" strike="noStrike" kern="1200" baseline="0" dirty="0" smtClean="0">
                    <a:solidFill>
                      <a:schemeClr val="tx1"/>
                    </a:solidFill>
                    <a:latin typeface="+mn-lt"/>
                    <a:ea typeface="+mn-ea"/>
                    <a:cs typeface="+mn-cs"/>
                  </a:rPr>
                  <a:t>() we shall use most often, </a:t>
                </a:r>
                <a:r>
                  <a:rPr lang="en-US" altLang="zh-CN" sz="1200" b="0" i="1" u="none" strike="noStrike" kern="1200" baseline="0" dirty="0" smtClean="0">
                    <a:solidFill>
                      <a:schemeClr val="tx1"/>
                    </a:solidFill>
                    <a:latin typeface="+mn-lt"/>
                    <a:ea typeface="+mn-ea"/>
                    <a:cs typeface="+mn-cs"/>
                  </a:rPr>
                  <a:t>f’</a:t>
                </a:r>
                <a:r>
                  <a:rPr lang="en-US" altLang="zh-CN" sz="1200" b="0" i="0" u="none" strike="noStrike" kern="1200" baseline="0" dirty="0" smtClean="0">
                    <a:solidFill>
                      <a:schemeClr val="tx1"/>
                    </a:solidFill>
                    <a:latin typeface="+mn-lt"/>
                    <a:ea typeface="+mn-ea"/>
                    <a:cs typeface="+mn-cs"/>
                  </a:rPr>
                  <a:t>(</a:t>
                </a:r>
                <a:r>
                  <a:rPr lang="en-US" altLang="zh-CN" sz="1200" b="0" i="1" u="none" strike="noStrike" kern="1200" baseline="0" dirty="0" err="1" smtClean="0">
                    <a:solidFill>
                      <a:schemeClr val="tx1"/>
                    </a:solidFill>
                    <a:latin typeface="+mn-lt"/>
                    <a:ea typeface="+mn-ea"/>
                    <a:cs typeface="+mn-cs"/>
                  </a:rPr>
                  <a:t>net</a:t>
                </a:r>
                <a:r>
                  <a:rPr lang="en-US" altLang="zh-CN" sz="1200" b="0" i="1" u="none" strike="noStrike" kern="1200" baseline="-25000" dirty="0" err="1" smtClean="0">
                    <a:solidFill>
                      <a:schemeClr val="tx1"/>
                    </a:solidFill>
                    <a:latin typeface="+mn-lt"/>
                    <a:ea typeface="+mn-ea"/>
                    <a:cs typeface="+mn-cs"/>
                  </a:rPr>
                  <a:t>k</a:t>
                </a:r>
                <a:r>
                  <a:rPr lang="en-US" altLang="zh-CN" sz="1200" b="0" i="0" u="none" strike="noStrike" kern="1200" baseline="0" dirty="0" smtClean="0">
                    <a:solidFill>
                      <a:schemeClr val="tx1"/>
                    </a:solidFill>
                    <a:latin typeface="+mn-lt"/>
                    <a:ea typeface="+mn-ea"/>
                    <a:cs typeface="+mn-cs"/>
                  </a:rPr>
                  <a:t>) is</a:t>
                </a:r>
              </a:p>
              <a:p>
                <a:r>
                  <a:rPr lang="en-US" altLang="zh-CN" sz="1200" b="0" i="0" u="none" strike="noStrike" kern="1200" baseline="0" dirty="0" smtClean="0">
                    <a:solidFill>
                      <a:schemeClr val="tx1"/>
                    </a:solidFill>
                    <a:latin typeface="+mn-lt"/>
                    <a:ea typeface="+mn-ea"/>
                    <a:cs typeface="+mn-cs"/>
                  </a:rPr>
                  <a:t>always positive. Thus if </a:t>
                </a:r>
                <a:r>
                  <a:rPr lang="en-US" altLang="zh-CN" sz="1200" b="0" i="1" u="none" strike="noStrike" kern="1200" baseline="0" dirty="0" err="1" smtClean="0">
                    <a:solidFill>
                      <a:schemeClr val="tx1"/>
                    </a:solidFill>
                    <a:latin typeface="+mn-lt"/>
                    <a:ea typeface="+mn-ea"/>
                    <a:cs typeface="+mn-cs"/>
                  </a:rPr>
                  <a:t>y</a:t>
                </a:r>
                <a:r>
                  <a:rPr lang="en-US" altLang="zh-CN" sz="1200" b="0" i="1" u="none" strike="noStrike" kern="1200" baseline="-25000" dirty="0" err="1" smtClean="0">
                    <a:solidFill>
                      <a:schemeClr val="tx1"/>
                    </a:solidFill>
                    <a:latin typeface="+mn-lt"/>
                    <a:ea typeface="+mn-ea"/>
                    <a:cs typeface="+mn-cs"/>
                  </a:rPr>
                  <a:t>j</a:t>
                </a:r>
                <a:r>
                  <a:rPr lang="en-US" altLang="zh-CN" sz="1200" b="0" i="1" u="none" strike="noStrike" kern="1200" baseline="0" dirty="0" smtClean="0">
                    <a:solidFill>
                      <a:schemeClr val="tx1"/>
                    </a:solidFill>
                    <a:latin typeface="+mn-lt"/>
                    <a:ea typeface="+mn-ea"/>
                    <a:cs typeface="+mn-cs"/>
                  </a:rPr>
                  <a:t> </a:t>
                </a:r>
                <a:r>
                  <a:rPr lang="en-US" altLang="zh-CN" sz="1200" b="0" i="0" u="none" strike="noStrike" kern="1200" baseline="0" dirty="0" smtClean="0">
                    <a:solidFill>
                      <a:schemeClr val="tx1"/>
                    </a:solidFill>
                    <a:latin typeface="+mn-lt"/>
                    <a:ea typeface="+mn-ea"/>
                    <a:cs typeface="+mn-cs"/>
                  </a:rPr>
                  <a:t>and </a:t>
                </a:r>
                <a:r>
                  <a:rPr lang="en-US" altLang="zh-CN" b="1" i="0" smtClean="0">
                    <a:latin typeface="Cambria Math"/>
                    <a:ea typeface="Cambria Math"/>
                  </a:rPr>
                  <a:t>(</a:t>
                </a:r>
                <a:r>
                  <a:rPr lang="en-US" altLang="zh-CN" i="0">
                    <a:latin typeface="Cambria Math"/>
                    <a:ea typeface="Cambria Math"/>
                  </a:rPr>
                  <a:t>𝑡_𝑘−𝑧_𝑘</a:t>
                </a:r>
                <a:r>
                  <a:rPr lang="en-US" altLang="zh-CN" b="1" i="0">
                    <a:latin typeface="Cambria Math"/>
                    <a:ea typeface="Cambria Math"/>
                  </a:rPr>
                  <a:t> )  </a:t>
                </a:r>
                <a:r>
                  <a:rPr lang="en-US" altLang="zh-CN" sz="1200" b="0" i="0" u="none" strike="noStrike" kern="1200" baseline="0" dirty="0" smtClean="0">
                    <a:solidFill>
                      <a:schemeClr val="tx1"/>
                    </a:solidFill>
                    <a:latin typeface="+mn-lt"/>
                    <a:ea typeface="+mn-ea"/>
                    <a:cs typeface="+mn-cs"/>
                  </a:rPr>
                  <a:t> are both positive, then the actual output is</a:t>
                </a:r>
              </a:p>
              <a:p>
                <a:r>
                  <a:rPr lang="en-US" altLang="zh-CN" sz="1200" b="0" i="0" u="none" strike="noStrike" kern="1200" baseline="0" dirty="0" smtClean="0">
                    <a:solidFill>
                      <a:schemeClr val="tx1"/>
                    </a:solidFill>
                    <a:latin typeface="+mn-lt"/>
                    <a:ea typeface="+mn-ea"/>
                    <a:cs typeface="+mn-cs"/>
                  </a:rPr>
                  <a:t>too small and the weight must be increased; indeed, the proper sign is given by the</a:t>
                </a:r>
              </a:p>
              <a:p>
                <a:r>
                  <a:rPr lang="en-US" altLang="zh-CN" sz="1200" b="0" i="0" u="none" strike="noStrike" kern="1200" baseline="0" dirty="0" smtClean="0">
                    <a:solidFill>
                      <a:schemeClr val="tx1"/>
                    </a:solidFill>
                    <a:latin typeface="+mn-lt"/>
                    <a:ea typeface="+mn-ea"/>
                    <a:cs typeface="+mn-cs"/>
                  </a:rPr>
                  <a:t>learning rule. </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Finally, the weight update should be proportional to the input value; if</a:t>
                </a:r>
              </a:p>
              <a:p>
                <a:r>
                  <a:rPr lang="en-US" altLang="zh-CN" sz="1200" b="0" i="1" u="none" strike="noStrike" kern="1200" baseline="0" dirty="0" err="1" smtClean="0">
                    <a:solidFill>
                      <a:schemeClr val="tx1"/>
                    </a:solidFill>
                    <a:latin typeface="+mn-lt"/>
                    <a:ea typeface="+mn-ea"/>
                    <a:cs typeface="+mn-cs"/>
                  </a:rPr>
                  <a:t>y</a:t>
                </a:r>
                <a:r>
                  <a:rPr lang="en-US" altLang="zh-CN" sz="1200" b="0" i="1" u="none" strike="noStrike" kern="1200" baseline="-25000" dirty="0" err="1" smtClean="0">
                    <a:solidFill>
                      <a:schemeClr val="tx1"/>
                    </a:solidFill>
                    <a:latin typeface="+mn-lt"/>
                    <a:ea typeface="+mn-ea"/>
                    <a:cs typeface="+mn-cs"/>
                  </a:rPr>
                  <a:t>j</a:t>
                </a:r>
                <a:r>
                  <a:rPr lang="en-US" altLang="zh-CN" sz="1200" b="0" i="1" u="none" strike="noStrike" kern="1200" baseline="0" dirty="0" smtClean="0">
                    <a:solidFill>
                      <a:schemeClr val="tx1"/>
                    </a:solidFill>
                    <a:latin typeface="+mn-lt"/>
                    <a:ea typeface="+mn-ea"/>
                    <a:cs typeface="+mn-cs"/>
                  </a:rPr>
                  <a:t> </a:t>
                </a:r>
                <a:r>
                  <a:rPr lang="en-US" altLang="zh-CN" sz="1200" b="0" i="0" u="none" strike="noStrike" kern="1200" baseline="0" dirty="0" smtClean="0">
                    <a:solidFill>
                      <a:schemeClr val="tx1"/>
                    </a:solidFill>
                    <a:latin typeface="+mn-lt"/>
                    <a:ea typeface="+mn-ea"/>
                    <a:cs typeface="+mn-cs"/>
                  </a:rPr>
                  <a:t>= 0, then hidden unit </a:t>
                </a:r>
                <a:r>
                  <a:rPr lang="en-US" altLang="zh-CN" sz="1200" b="0" i="1" u="none" strike="noStrike" kern="1200" baseline="0" dirty="0" smtClean="0">
                    <a:solidFill>
                      <a:schemeClr val="tx1"/>
                    </a:solidFill>
                    <a:latin typeface="+mn-lt"/>
                    <a:ea typeface="+mn-ea"/>
                    <a:cs typeface="+mn-cs"/>
                  </a:rPr>
                  <a:t>j </a:t>
                </a:r>
                <a:r>
                  <a:rPr lang="en-US" altLang="zh-CN" sz="1200" b="0" i="0" u="none" strike="noStrike" kern="1200" baseline="0" dirty="0" smtClean="0">
                    <a:solidFill>
                      <a:schemeClr val="tx1"/>
                    </a:solidFill>
                    <a:latin typeface="+mn-lt"/>
                    <a:ea typeface="+mn-ea"/>
                    <a:cs typeface="+mn-cs"/>
                  </a:rPr>
                  <a:t>has no effect on the output (and hence the error), and thus</a:t>
                </a:r>
              </a:p>
              <a:p>
                <a:r>
                  <a:rPr lang="en-US" altLang="zh-CN" sz="1200" b="0" i="0" u="none" strike="noStrike" kern="1200" baseline="0" dirty="0" smtClean="0">
                    <a:solidFill>
                      <a:schemeClr val="tx1"/>
                    </a:solidFill>
                    <a:latin typeface="+mn-lt"/>
                    <a:ea typeface="+mn-ea"/>
                    <a:cs typeface="+mn-cs"/>
                  </a:rPr>
                  <a:t>changing </a:t>
                </a:r>
                <a:r>
                  <a:rPr lang="en-US" altLang="zh-CN" sz="1200" b="0" i="1" u="none" strike="noStrike" kern="1200" baseline="0" dirty="0" err="1" smtClean="0">
                    <a:solidFill>
                      <a:schemeClr val="tx1"/>
                    </a:solidFill>
                    <a:latin typeface="+mn-lt"/>
                    <a:ea typeface="+mn-ea"/>
                    <a:cs typeface="+mn-cs"/>
                  </a:rPr>
                  <a:t>w</a:t>
                </a:r>
                <a:r>
                  <a:rPr lang="en-US" altLang="zh-CN" sz="1200" b="0" i="1" u="none" strike="noStrike" kern="1200" baseline="-25000" dirty="0" err="1" smtClean="0">
                    <a:solidFill>
                      <a:schemeClr val="tx1"/>
                    </a:solidFill>
                    <a:latin typeface="+mn-lt"/>
                    <a:ea typeface="+mn-ea"/>
                    <a:cs typeface="+mn-cs"/>
                  </a:rPr>
                  <a:t>ji</a:t>
                </a:r>
                <a:r>
                  <a:rPr lang="en-US" altLang="zh-CN" sz="1200" b="0" i="1" u="none" strike="noStrike" kern="1200" baseline="0" dirty="0" smtClean="0">
                    <a:solidFill>
                      <a:schemeClr val="tx1"/>
                    </a:solidFill>
                    <a:latin typeface="+mn-lt"/>
                    <a:ea typeface="+mn-ea"/>
                    <a:cs typeface="+mn-cs"/>
                  </a:rPr>
                  <a:t> </a:t>
                </a:r>
                <a:r>
                  <a:rPr lang="en-US" altLang="zh-CN" sz="1200" b="0" i="0" u="none" strike="noStrike" kern="1200" baseline="0" dirty="0" smtClean="0">
                    <a:solidFill>
                      <a:schemeClr val="tx1"/>
                    </a:solidFill>
                    <a:latin typeface="+mn-lt"/>
                    <a:ea typeface="+mn-ea"/>
                    <a:cs typeface="+mn-cs"/>
                  </a:rPr>
                  <a:t>will not change the error on the pattern presented.</a:t>
                </a:r>
                <a:endParaRPr lang="zh-CN" altLang="en-US" dirty="0"/>
              </a:p>
            </p:txBody>
          </p:sp>
        </mc:Fallback>
      </mc:AlternateContent>
      <p:sp>
        <p:nvSpPr>
          <p:cNvPr id="4" name="灯片编号占位符 3"/>
          <p:cNvSpPr>
            <a:spLocks noGrp="1"/>
          </p:cNvSpPr>
          <p:nvPr>
            <p:ph type="sldNum" sz="quarter" idx="10"/>
          </p:nvPr>
        </p:nvSpPr>
        <p:spPr/>
        <p:txBody>
          <a:bodyPr/>
          <a:lstStyle/>
          <a:p>
            <a:fld id="{0999FBE3-14BC-4DD6-93F8-FFF72D1AFD50}" type="slidenum">
              <a:rPr lang="zh-CN" altLang="en-US" smtClean="0"/>
              <a:t>69</a:t>
            </a:fld>
            <a:endParaRPr lang="zh-CN" altLang="en-US"/>
          </a:p>
        </p:txBody>
      </p:sp>
    </p:spTree>
    <p:extLst>
      <p:ext uri="{BB962C8B-B14F-4D97-AF65-F5344CB8AC3E}">
        <p14:creationId xmlns:p14="http://schemas.microsoft.com/office/powerpoint/2010/main" val="5947744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1072886">
              <a:defRPr/>
            </a:pPr>
            <a:endParaRPr lang="zh-CN" altLang="en-US" dirty="0"/>
          </a:p>
        </p:txBody>
      </p:sp>
      <p:sp>
        <p:nvSpPr>
          <p:cNvPr id="4" name="灯片编号占位符 3"/>
          <p:cNvSpPr>
            <a:spLocks noGrp="1"/>
          </p:cNvSpPr>
          <p:nvPr>
            <p:ph type="sldNum" sz="quarter" idx="10"/>
          </p:nvPr>
        </p:nvSpPr>
        <p:spPr/>
        <p:txBody>
          <a:bodyPr/>
          <a:lstStyle/>
          <a:p>
            <a:fld id="{4165F9C3-05B9-4A7D-9F62-01BEC0D7B231}" type="slidenum">
              <a:rPr lang="zh-CN" altLang="en-US" smtClean="0"/>
              <a:t>71</a:t>
            </a:fld>
            <a:endParaRPr lang="zh-CN" altLang="en-US"/>
          </a:p>
        </p:txBody>
      </p:sp>
    </p:spTree>
    <p:extLst>
      <p:ext uri="{BB962C8B-B14F-4D97-AF65-F5344CB8AC3E}">
        <p14:creationId xmlns:p14="http://schemas.microsoft.com/office/powerpoint/2010/main" val="15036279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99FBE3-14BC-4DD6-93F8-FFF72D1AFD50}" type="slidenum">
              <a:rPr lang="zh-CN" altLang="en-US" smtClean="0"/>
              <a:t>74</a:t>
            </a:fld>
            <a:endParaRPr lang="zh-CN" altLang="en-US"/>
          </a:p>
        </p:txBody>
      </p:sp>
    </p:spTree>
    <p:extLst>
      <p:ext uri="{BB962C8B-B14F-4D97-AF65-F5344CB8AC3E}">
        <p14:creationId xmlns:p14="http://schemas.microsoft.com/office/powerpoint/2010/main" val="525959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65F9C3-05B9-4A7D-9F62-01BEC0D7B231}" type="slidenum">
              <a:rPr lang="zh-CN" altLang="en-US" smtClean="0"/>
              <a:t>5</a:t>
            </a:fld>
            <a:endParaRPr lang="zh-CN" altLang="en-US"/>
          </a:p>
        </p:txBody>
      </p:sp>
    </p:spTree>
    <p:extLst>
      <p:ext uri="{BB962C8B-B14F-4D97-AF65-F5344CB8AC3E}">
        <p14:creationId xmlns:p14="http://schemas.microsoft.com/office/powerpoint/2010/main" val="32177093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lvl="1" defTabSz="990478">
                  <a:defRPr/>
                </a:pPr>
                <a:endParaRPr lang="zh-CN" altLang="en-US" dirty="0"/>
              </a:p>
            </p:txBody>
          </p:sp>
        </mc:Choice>
        <mc:Fallback xmlns="">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ea typeface="宋体" charset="-122"/>
                  </a:rPr>
                  <a:t>Using the chain rule</a:t>
                </a:r>
              </a:p>
              <a:p>
                <a:endParaRPr lang="en-US" altLang="zh-CN" dirty="0" smtClean="0"/>
              </a:p>
              <a:p>
                <a:r>
                  <a:rPr lang="en-US" altLang="zh-CN" sz="1200" b="0" i="0" u="none" strike="noStrike" kern="1200" baseline="0" dirty="0" smtClean="0">
                    <a:solidFill>
                      <a:schemeClr val="tx1"/>
                    </a:solidFill>
                    <a:latin typeface="+mn-lt"/>
                    <a:ea typeface="+mn-ea"/>
                    <a:cs typeface="+mn-cs"/>
                  </a:rPr>
                  <a:t>These learning rules make intuitive sense. </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The weight update at unit </a:t>
                </a:r>
                <a:r>
                  <a:rPr lang="en-US" altLang="zh-CN" sz="1200" b="0" i="1" u="none" strike="noStrike" kern="1200" baseline="0" dirty="0" smtClean="0">
                    <a:solidFill>
                      <a:schemeClr val="tx1"/>
                    </a:solidFill>
                    <a:latin typeface="+mn-lt"/>
                    <a:ea typeface="+mn-ea"/>
                    <a:cs typeface="+mn-cs"/>
                  </a:rPr>
                  <a:t>k </a:t>
                </a:r>
                <a:r>
                  <a:rPr lang="en-US" altLang="zh-CN" sz="1200" b="0" i="0" u="none" strike="noStrike" kern="1200" baseline="0" dirty="0" smtClean="0">
                    <a:solidFill>
                      <a:schemeClr val="tx1"/>
                    </a:solidFill>
                    <a:latin typeface="+mn-lt"/>
                    <a:ea typeface="+mn-ea"/>
                    <a:cs typeface="+mn-cs"/>
                  </a:rPr>
                  <a:t>should indeed be</a:t>
                </a:r>
              </a:p>
              <a:p>
                <a:r>
                  <a:rPr lang="en-US" altLang="zh-CN" sz="1200" b="0" i="0" u="none" strike="noStrike" kern="1200" baseline="0" dirty="0" smtClean="0">
                    <a:solidFill>
                      <a:schemeClr val="tx1"/>
                    </a:solidFill>
                    <a:latin typeface="+mn-lt"/>
                    <a:ea typeface="+mn-ea"/>
                    <a:cs typeface="+mn-cs"/>
                  </a:rPr>
                  <a:t>proportional to </a:t>
                </a:r>
                <a:r>
                  <a:rPr lang="en-US" altLang="zh-CN" b="1" i="0" smtClean="0">
                    <a:latin typeface="Cambria Math"/>
                    <a:ea typeface="Cambria Math"/>
                  </a:rPr>
                  <a:t>(</a:t>
                </a:r>
                <a:r>
                  <a:rPr lang="en-US" altLang="zh-CN" i="0">
                    <a:latin typeface="Cambria Math"/>
                    <a:ea typeface="Cambria Math"/>
                  </a:rPr>
                  <a:t>𝑡_𝑘−𝑧_𝑘</a:t>
                </a:r>
                <a:r>
                  <a:rPr lang="en-US" altLang="zh-CN" b="1" i="0">
                    <a:latin typeface="Cambria Math"/>
                    <a:ea typeface="Cambria Math"/>
                  </a:rPr>
                  <a:t> )  </a:t>
                </a:r>
                <a:r>
                  <a:rPr lang="en-US" altLang="zh-CN" sz="1200" b="0" i="0" u="none" strike="noStrike" kern="1200" baseline="0" dirty="0" smtClean="0">
                    <a:solidFill>
                      <a:schemeClr val="tx1"/>
                    </a:solidFill>
                    <a:latin typeface="+mn-lt"/>
                    <a:ea typeface="+mn-ea"/>
                    <a:cs typeface="+mn-cs"/>
                  </a:rPr>
                  <a:t>: if we get the desired output (</a:t>
                </a:r>
                <a:r>
                  <a:rPr lang="en-US" altLang="zh-CN" sz="1200" b="0" i="1" u="none" strike="noStrike" kern="1200" baseline="0" dirty="0" err="1" smtClean="0">
                    <a:solidFill>
                      <a:schemeClr val="tx1"/>
                    </a:solidFill>
                    <a:latin typeface="+mn-lt"/>
                    <a:ea typeface="+mn-ea"/>
                    <a:cs typeface="+mn-cs"/>
                  </a:rPr>
                  <a:t>zk</a:t>
                </a:r>
                <a:r>
                  <a:rPr lang="en-US" altLang="zh-CN" sz="1200" b="0" i="1" u="none" strike="noStrike" kern="1200" baseline="0" dirty="0" smtClean="0">
                    <a:solidFill>
                      <a:schemeClr val="tx1"/>
                    </a:solidFill>
                    <a:latin typeface="+mn-lt"/>
                    <a:ea typeface="+mn-ea"/>
                    <a:cs typeface="+mn-cs"/>
                  </a:rPr>
                  <a:t> </a:t>
                </a:r>
                <a:r>
                  <a:rPr lang="en-US" altLang="zh-CN" sz="1200" b="0" i="0" u="none" strike="noStrike" kern="1200" baseline="0" dirty="0" smtClean="0">
                    <a:solidFill>
                      <a:schemeClr val="tx1"/>
                    </a:solidFill>
                    <a:latin typeface="+mn-lt"/>
                    <a:ea typeface="+mn-ea"/>
                    <a:cs typeface="+mn-cs"/>
                  </a:rPr>
                  <a:t>= </a:t>
                </a:r>
                <a:r>
                  <a:rPr lang="en-US" altLang="zh-CN" sz="1200" b="0" i="1" u="none" strike="noStrike" kern="1200" baseline="0" dirty="0" err="1" smtClean="0">
                    <a:solidFill>
                      <a:schemeClr val="tx1"/>
                    </a:solidFill>
                    <a:latin typeface="+mn-lt"/>
                    <a:ea typeface="+mn-ea"/>
                    <a:cs typeface="+mn-cs"/>
                  </a:rPr>
                  <a:t>tk</a:t>
                </a:r>
                <a:r>
                  <a:rPr lang="en-US" altLang="zh-CN" sz="1200" b="0" i="0" u="none" strike="noStrike" kern="1200" baseline="0" dirty="0" smtClean="0">
                    <a:solidFill>
                      <a:schemeClr val="tx1"/>
                    </a:solidFill>
                    <a:latin typeface="+mn-lt"/>
                    <a:ea typeface="+mn-ea"/>
                    <a:cs typeface="+mn-cs"/>
                  </a:rPr>
                  <a:t>), then there should</a:t>
                </a:r>
              </a:p>
              <a:p>
                <a:r>
                  <a:rPr lang="en-US" altLang="zh-CN" sz="1200" b="0" i="0" u="none" strike="noStrike" kern="1200" baseline="0" dirty="0" smtClean="0">
                    <a:solidFill>
                      <a:schemeClr val="tx1"/>
                    </a:solidFill>
                    <a:latin typeface="+mn-lt"/>
                    <a:ea typeface="+mn-ea"/>
                    <a:cs typeface="+mn-cs"/>
                  </a:rPr>
                  <a:t>be no weight change. </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For a typical sigmoidal </a:t>
                </a:r>
                <a:r>
                  <a:rPr lang="en-US" altLang="zh-CN" sz="1200" b="0" i="1" u="none" strike="noStrike" kern="1200" baseline="0" dirty="0" smtClean="0">
                    <a:solidFill>
                      <a:schemeClr val="tx1"/>
                    </a:solidFill>
                    <a:latin typeface="+mn-lt"/>
                    <a:ea typeface="+mn-ea"/>
                    <a:cs typeface="+mn-cs"/>
                  </a:rPr>
                  <a:t>f</a:t>
                </a:r>
                <a:r>
                  <a:rPr lang="en-US" altLang="zh-CN" sz="1200" b="0" i="0" u="none" strike="noStrike" kern="1200" baseline="0" dirty="0" smtClean="0">
                    <a:solidFill>
                      <a:schemeClr val="tx1"/>
                    </a:solidFill>
                    <a:latin typeface="+mn-lt"/>
                    <a:ea typeface="+mn-ea"/>
                    <a:cs typeface="+mn-cs"/>
                  </a:rPr>
                  <a:t>() we shall use most often, </a:t>
                </a:r>
                <a:r>
                  <a:rPr lang="en-US" altLang="zh-CN" sz="1200" b="0" i="1" u="none" strike="noStrike" kern="1200" baseline="0" dirty="0" smtClean="0">
                    <a:solidFill>
                      <a:schemeClr val="tx1"/>
                    </a:solidFill>
                    <a:latin typeface="+mn-lt"/>
                    <a:ea typeface="+mn-ea"/>
                    <a:cs typeface="+mn-cs"/>
                  </a:rPr>
                  <a:t>f’</a:t>
                </a:r>
                <a:r>
                  <a:rPr lang="en-US" altLang="zh-CN" sz="1200" b="0" i="0" u="none" strike="noStrike" kern="1200" baseline="0" dirty="0" smtClean="0">
                    <a:solidFill>
                      <a:schemeClr val="tx1"/>
                    </a:solidFill>
                    <a:latin typeface="+mn-lt"/>
                    <a:ea typeface="+mn-ea"/>
                    <a:cs typeface="+mn-cs"/>
                  </a:rPr>
                  <a:t>(</a:t>
                </a:r>
                <a:r>
                  <a:rPr lang="en-US" altLang="zh-CN" sz="1200" b="0" i="1" u="none" strike="noStrike" kern="1200" baseline="0" dirty="0" err="1" smtClean="0">
                    <a:solidFill>
                      <a:schemeClr val="tx1"/>
                    </a:solidFill>
                    <a:latin typeface="+mn-lt"/>
                    <a:ea typeface="+mn-ea"/>
                    <a:cs typeface="+mn-cs"/>
                  </a:rPr>
                  <a:t>net</a:t>
                </a:r>
                <a:r>
                  <a:rPr lang="en-US" altLang="zh-CN" sz="1200" b="0" i="1" u="none" strike="noStrike" kern="1200" baseline="-25000" dirty="0" err="1" smtClean="0">
                    <a:solidFill>
                      <a:schemeClr val="tx1"/>
                    </a:solidFill>
                    <a:latin typeface="+mn-lt"/>
                    <a:ea typeface="+mn-ea"/>
                    <a:cs typeface="+mn-cs"/>
                  </a:rPr>
                  <a:t>k</a:t>
                </a:r>
                <a:r>
                  <a:rPr lang="en-US" altLang="zh-CN" sz="1200" b="0" i="0" u="none" strike="noStrike" kern="1200" baseline="0" dirty="0" smtClean="0">
                    <a:solidFill>
                      <a:schemeClr val="tx1"/>
                    </a:solidFill>
                    <a:latin typeface="+mn-lt"/>
                    <a:ea typeface="+mn-ea"/>
                    <a:cs typeface="+mn-cs"/>
                  </a:rPr>
                  <a:t>) is</a:t>
                </a:r>
              </a:p>
              <a:p>
                <a:r>
                  <a:rPr lang="en-US" altLang="zh-CN" sz="1200" b="0" i="0" u="none" strike="noStrike" kern="1200" baseline="0" dirty="0" smtClean="0">
                    <a:solidFill>
                      <a:schemeClr val="tx1"/>
                    </a:solidFill>
                    <a:latin typeface="+mn-lt"/>
                    <a:ea typeface="+mn-ea"/>
                    <a:cs typeface="+mn-cs"/>
                  </a:rPr>
                  <a:t>always positive. Thus if </a:t>
                </a:r>
                <a:r>
                  <a:rPr lang="en-US" altLang="zh-CN" sz="1200" b="0" i="1" u="none" strike="noStrike" kern="1200" baseline="0" dirty="0" err="1" smtClean="0">
                    <a:solidFill>
                      <a:schemeClr val="tx1"/>
                    </a:solidFill>
                    <a:latin typeface="+mn-lt"/>
                    <a:ea typeface="+mn-ea"/>
                    <a:cs typeface="+mn-cs"/>
                  </a:rPr>
                  <a:t>y</a:t>
                </a:r>
                <a:r>
                  <a:rPr lang="en-US" altLang="zh-CN" sz="1200" b="0" i="1" u="none" strike="noStrike" kern="1200" baseline="-25000" dirty="0" err="1" smtClean="0">
                    <a:solidFill>
                      <a:schemeClr val="tx1"/>
                    </a:solidFill>
                    <a:latin typeface="+mn-lt"/>
                    <a:ea typeface="+mn-ea"/>
                    <a:cs typeface="+mn-cs"/>
                  </a:rPr>
                  <a:t>j</a:t>
                </a:r>
                <a:r>
                  <a:rPr lang="en-US" altLang="zh-CN" sz="1200" b="0" i="1" u="none" strike="noStrike" kern="1200" baseline="0" dirty="0" smtClean="0">
                    <a:solidFill>
                      <a:schemeClr val="tx1"/>
                    </a:solidFill>
                    <a:latin typeface="+mn-lt"/>
                    <a:ea typeface="+mn-ea"/>
                    <a:cs typeface="+mn-cs"/>
                  </a:rPr>
                  <a:t> </a:t>
                </a:r>
                <a:r>
                  <a:rPr lang="en-US" altLang="zh-CN" sz="1200" b="0" i="0" u="none" strike="noStrike" kern="1200" baseline="0" dirty="0" smtClean="0">
                    <a:solidFill>
                      <a:schemeClr val="tx1"/>
                    </a:solidFill>
                    <a:latin typeface="+mn-lt"/>
                    <a:ea typeface="+mn-ea"/>
                    <a:cs typeface="+mn-cs"/>
                  </a:rPr>
                  <a:t>and </a:t>
                </a:r>
                <a:r>
                  <a:rPr lang="en-US" altLang="zh-CN" b="1" i="0" smtClean="0">
                    <a:latin typeface="Cambria Math"/>
                    <a:ea typeface="Cambria Math"/>
                  </a:rPr>
                  <a:t>(</a:t>
                </a:r>
                <a:r>
                  <a:rPr lang="en-US" altLang="zh-CN" i="0">
                    <a:latin typeface="Cambria Math"/>
                    <a:ea typeface="Cambria Math"/>
                  </a:rPr>
                  <a:t>𝑡_𝑘−𝑧_𝑘</a:t>
                </a:r>
                <a:r>
                  <a:rPr lang="en-US" altLang="zh-CN" b="1" i="0">
                    <a:latin typeface="Cambria Math"/>
                    <a:ea typeface="Cambria Math"/>
                  </a:rPr>
                  <a:t> )  </a:t>
                </a:r>
                <a:r>
                  <a:rPr lang="en-US" altLang="zh-CN" sz="1200" b="0" i="0" u="none" strike="noStrike" kern="1200" baseline="0" dirty="0" smtClean="0">
                    <a:solidFill>
                      <a:schemeClr val="tx1"/>
                    </a:solidFill>
                    <a:latin typeface="+mn-lt"/>
                    <a:ea typeface="+mn-ea"/>
                    <a:cs typeface="+mn-cs"/>
                  </a:rPr>
                  <a:t> are both positive, then the actual output is</a:t>
                </a:r>
              </a:p>
              <a:p>
                <a:r>
                  <a:rPr lang="en-US" altLang="zh-CN" sz="1200" b="0" i="0" u="none" strike="noStrike" kern="1200" baseline="0" dirty="0" smtClean="0">
                    <a:solidFill>
                      <a:schemeClr val="tx1"/>
                    </a:solidFill>
                    <a:latin typeface="+mn-lt"/>
                    <a:ea typeface="+mn-ea"/>
                    <a:cs typeface="+mn-cs"/>
                  </a:rPr>
                  <a:t>too small and the weight must be increased; indeed, the proper sign is given by the</a:t>
                </a:r>
              </a:p>
              <a:p>
                <a:r>
                  <a:rPr lang="en-US" altLang="zh-CN" sz="1200" b="0" i="0" u="none" strike="noStrike" kern="1200" baseline="0" dirty="0" smtClean="0">
                    <a:solidFill>
                      <a:schemeClr val="tx1"/>
                    </a:solidFill>
                    <a:latin typeface="+mn-lt"/>
                    <a:ea typeface="+mn-ea"/>
                    <a:cs typeface="+mn-cs"/>
                  </a:rPr>
                  <a:t>learning rule. </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Finally, the weight update should be proportional to the input value; if</a:t>
                </a:r>
              </a:p>
              <a:p>
                <a:r>
                  <a:rPr lang="en-US" altLang="zh-CN" sz="1200" b="0" i="1" u="none" strike="noStrike" kern="1200" baseline="0" dirty="0" err="1" smtClean="0">
                    <a:solidFill>
                      <a:schemeClr val="tx1"/>
                    </a:solidFill>
                    <a:latin typeface="+mn-lt"/>
                    <a:ea typeface="+mn-ea"/>
                    <a:cs typeface="+mn-cs"/>
                  </a:rPr>
                  <a:t>y</a:t>
                </a:r>
                <a:r>
                  <a:rPr lang="en-US" altLang="zh-CN" sz="1200" b="0" i="1" u="none" strike="noStrike" kern="1200" baseline="-25000" dirty="0" err="1" smtClean="0">
                    <a:solidFill>
                      <a:schemeClr val="tx1"/>
                    </a:solidFill>
                    <a:latin typeface="+mn-lt"/>
                    <a:ea typeface="+mn-ea"/>
                    <a:cs typeface="+mn-cs"/>
                  </a:rPr>
                  <a:t>j</a:t>
                </a:r>
                <a:r>
                  <a:rPr lang="en-US" altLang="zh-CN" sz="1200" b="0" i="1" u="none" strike="noStrike" kern="1200" baseline="0" dirty="0" smtClean="0">
                    <a:solidFill>
                      <a:schemeClr val="tx1"/>
                    </a:solidFill>
                    <a:latin typeface="+mn-lt"/>
                    <a:ea typeface="+mn-ea"/>
                    <a:cs typeface="+mn-cs"/>
                  </a:rPr>
                  <a:t> </a:t>
                </a:r>
                <a:r>
                  <a:rPr lang="en-US" altLang="zh-CN" sz="1200" b="0" i="0" u="none" strike="noStrike" kern="1200" baseline="0" dirty="0" smtClean="0">
                    <a:solidFill>
                      <a:schemeClr val="tx1"/>
                    </a:solidFill>
                    <a:latin typeface="+mn-lt"/>
                    <a:ea typeface="+mn-ea"/>
                    <a:cs typeface="+mn-cs"/>
                  </a:rPr>
                  <a:t>= 0, then hidden unit </a:t>
                </a:r>
                <a:r>
                  <a:rPr lang="en-US" altLang="zh-CN" sz="1200" b="0" i="1" u="none" strike="noStrike" kern="1200" baseline="0" dirty="0" smtClean="0">
                    <a:solidFill>
                      <a:schemeClr val="tx1"/>
                    </a:solidFill>
                    <a:latin typeface="+mn-lt"/>
                    <a:ea typeface="+mn-ea"/>
                    <a:cs typeface="+mn-cs"/>
                  </a:rPr>
                  <a:t>j </a:t>
                </a:r>
                <a:r>
                  <a:rPr lang="en-US" altLang="zh-CN" sz="1200" b="0" i="0" u="none" strike="noStrike" kern="1200" baseline="0" dirty="0" smtClean="0">
                    <a:solidFill>
                      <a:schemeClr val="tx1"/>
                    </a:solidFill>
                    <a:latin typeface="+mn-lt"/>
                    <a:ea typeface="+mn-ea"/>
                    <a:cs typeface="+mn-cs"/>
                  </a:rPr>
                  <a:t>has no effect on the output (and hence the error), and thus</a:t>
                </a:r>
              </a:p>
              <a:p>
                <a:r>
                  <a:rPr lang="en-US" altLang="zh-CN" sz="1200" b="0" i="0" u="none" strike="noStrike" kern="1200" baseline="0" dirty="0" smtClean="0">
                    <a:solidFill>
                      <a:schemeClr val="tx1"/>
                    </a:solidFill>
                    <a:latin typeface="+mn-lt"/>
                    <a:ea typeface="+mn-ea"/>
                    <a:cs typeface="+mn-cs"/>
                  </a:rPr>
                  <a:t>changing </a:t>
                </a:r>
                <a:r>
                  <a:rPr lang="en-US" altLang="zh-CN" sz="1200" b="0" i="1" u="none" strike="noStrike" kern="1200" baseline="0" dirty="0" err="1" smtClean="0">
                    <a:solidFill>
                      <a:schemeClr val="tx1"/>
                    </a:solidFill>
                    <a:latin typeface="+mn-lt"/>
                    <a:ea typeface="+mn-ea"/>
                    <a:cs typeface="+mn-cs"/>
                  </a:rPr>
                  <a:t>w</a:t>
                </a:r>
                <a:r>
                  <a:rPr lang="en-US" altLang="zh-CN" sz="1200" b="0" i="1" u="none" strike="noStrike" kern="1200" baseline="-25000" dirty="0" err="1" smtClean="0">
                    <a:solidFill>
                      <a:schemeClr val="tx1"/>
                    </a:solidFill>
                    <a:latin typeface="+mn-lt"/>
                    <a:ea typeface="+mn-ea"/>
                    <a:cs typeface="+mn-cs"/>
                  </a:rPr>
                  <a:t>ji</a:t>
                </a:r>
                <a:r>
                  <a:rPr lang="en-US" altLang="zh-CN" sz="1200" b="0" i="1" u="none" strike="noStrike" kern="1200" baseline="0" dirty="0" smtClean="0">
                    <a:solidFill>
                      <a:schemeClr val="tx1"/>
                    </a:solidFill>
                    <a:latin typeface="+mn-lt"/>
                    <a:ea typeface="+mn-ea"/>
                    <a:cs typeface="+mn-cs"/>
                  </a:rPr>
                  <a:t> </a:t>
                </a:r>
                <a:r>
                  <a:rPr lang="en-US" altLang="zh-CN" sz="1200" b="0" i="0" u="none" strike="noStrike" kern="1200" baseline="0" dirty="0" smtClean="0">
                    <a:solidFill>
                      <a:schemeClr val="tx1"/>
                    </a:solidFill>
                    <a:latin typeface="+mn-lt"/>
                    <a:ea typeface="+mn-ea"/>
                    <a:cs typeface="+mn-cs"/>
                  </a:rPr>
                  <a:t>will not change the error on the pattern presented.</a:t>
                </a:r>
                <a:endParaRPr lang="zh-CN" altLang="en-US" dirty="0"/>
              </a:p>
            </p:txBody>
          </p:sp>
        </mc:Fallback>
      </mc:AlternateContent>
      <p:sp>
        <p:nvSpPr>
          <p:cNvPr id="4" name="灯片编号占位符 3"/>
          <p:cNvSpPr>
            <a:spLocks noGrp="1"/>
          </p:cNvSpPr>
          <p:nvPr>
            <p:ph type="sldNum" sz="quarter" idx="10"/>
          </p:nvPr>
        </p:nvSpPr>
        <p:spPr/>
        <p:txBody>
          <a:bodyPr/>
          <a:lstStyle/>
          <a:p>
            <a:fld id="{0999FBE3-14BC-4DD6-93F8-FFF72D1AFD50}" type="slidenum">
              <a:rPr lang="zh-CN" altLang="en-US" smtClean="0"/>
              <a:t>75</a:t>
            </a:fld>
            <a:endParaRPr lang="zh-CN" altLang="en-US"/>
          </a:p>
        </p:txBody>
      </p:sp>
    </p:spTree>
    <p:extLst>
      <p:ext uri="{BB962C8B-B14F-4D97-AF65-F5344CB8AC3E}">
        <p14:creationId xmlns:p14="http://schemas.microsoft.com/office/powerpoint/2010/main" val="34792395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999FBE3-14BC-4DD6-93F8-FFF72D1AFD50}" type="slidenum">
              <a:rPr lang="zh-CN" altLang="en-US" smtClean="0"/>
              <a:t>77</a:t>
            </a:fld>
            <a:endParaRPr lang="zh-CN" altLang="en-US"/>
          </a:p>
        </p:txBody>
      </p:sp>
    </p:spTree>
    <p:extLst>
      <p:ext uri="{BB962C8B-B14F-4D97-AF65-F5344CB8AC3E}">
        <p14:creationId xmlns:p14="http://schemas.microsoft.com/office/powerpoint/2010/main" val="33164707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4165F9C3-05B9-4A7D-9F62-01BEC0D7B231}" type="slidenum">
              <a:rPr lang="zh-CN" altLang="en-US" smtClean="0"/>
              <a:t>78</a:t>
            </a:fld>
            <a:endParaRPr lang="zh-CN" altLang="en-US"/>
          </a:p>
        </p:txBody>
      </p:sp>
    </p:spTree>
    <p:extLst>
      <p:ext uri="{BB962C8B-B14F-4D97-AF65-F5344CB8AC3E}">
        <p14:creationId xmlns:p14="http://schemas.microsoft.com/office/powerpoint/2010/main" val="20584110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992188" y="768350"/>
            <a:ext cx="5114925" cy="38369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709931" y="4861441"/>
            <a:ext cx="5679439" cy="4605576"/>
          </a:xfrm>
          <a:prstGeom prst="rect">
            <a:avLst/>
          </a:prstGeom>
        </p:spPr>
        <p:txBody>
          <a:bodyPr lIns="99032" tIns="99032" rIns="99032" bIns="99032" anchor="t" anchorCtr="0">
            <a:noAutofit/>
          </a:bodyPr>
          <a:lstStyle/>
          <a:p>
            <a:endParaRPr/>
          </a:p>
        </p:txBody>
      </p:sp>
    </p:spTree>
    <p:extLst>
      <p:ext uri="{BB962C8B-B14F-4D97-AF65-F5344CB8AC3E}">
        <p14:creationId xmlns:p14="http://schemas.microsoft.com/office/powerpoint/2010/main" val="29573758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992188" y="768350"/>
            <a:ext cx="5114925" cy="38369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709931" y="4861441"/>
            <a:ext cx="5679439" cy="4605576"/>
          </a:xfrm>
          <a:prstGeom prst="rect">
            <a:avLst/>
          </a:prstGeom>
        </p:spPr>
        <p:txBody>
          <a:bodyPr lIns="99032" tIns="99032" rIns="99032" bIns="99032" anchor="t" anchorCtr="0">
            <a:noAutofit/>
          </a:bodyPr>
          <a:lstStyle/>
          <a:p>
            <a:endParaRPr dirty="0"/>
          </a:p>
        </p:txBody>
      </p:sp>
    </p:spTree>
    <p:extLst>
      <p:ext uri="{BB962C8B-B14F-4D97-AF65-F5344CB8AC3E}">
        <p14:creationId xmlns:p14="http://schemas.microsoft.com/office/powerpoint/2010/main" val="12030947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992188" y="768350"/>
            <a:ext cx="5114925" cy="38369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709931" y="4861441"/>
            <a:ext cx="5679439" cy="4605576"/>
          </a:xfrm>
          <a:prstGeom prst="rect">
            <a:avLst/>
          </a:prstGeom>
        </p:spPr>
        <p:txBody>
          <a:bodyPr lIns="99032" tIns="99032" rIns="99032" bIns="99032" anchor="t" anchorCtr="0">
            <a:noAutofit/>
          </a:bodyPr>
          <a:lstStyle/>
          <a:p>
            <a:endParaRPr/>
          </a:p>
        </p:txBody>
      </p:sp>
    </p:spTree>
    <p:extLst>
      <p:ext uri="{BB962C8B-B14F-4D97-AF65-F5344CB8AC3E}">
        <p14:creationId xmlns:p14="http://schemas.microsoft.com/office/powerpoint/2010/main" val="8283666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992188" y="768350"/>
            <a:ext cx="5114925" cy="38369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 name="Shape 179"/>
          <p:cNvSpPr txBox="1">
            <a:spLocks noGrp="1"/>
          </p:cNvSpPr>
          <p:nvPr>
            <p:ph type="body" idx="1"/>
          </p:nvPr>
        </p:nvSpPr>
        <p:spPr>
          <a:xfrm>
            <a:off x="709931" y="4861441"/>
            <a:ext cx="5679439" cy="4605576"/>
          </a:xfrm>
          <a:prstGeom prst="rect">
            <a:avLst/>
          </a:prstGeom>
        </p:spPr>
        <p:txBody>
          <a:bodyPr lIns="99032" tIns="99032" rIns="99032" bIns="99032" anchor="t" anchorCtr="0">
            <a:noAutofit/>
          </a:bodyPr>
          <a:lstStyle/>
          <a:p>
            <a:endParaRPr/>
          </a:p>
        </p:txBody>
      </p:sp>
    </p:spTree>
    <p:extLst>
      <p:ext uri="{BB962C8B-B14F-4D97-AF65-F5344CB8AC3E}">
        <p14:creationId xmlns:p14="http://schemas.microsoft.com/office/powerpoint/2010/main" val="30963171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992188" y="768350"/>
            <a:ext cx="5114925" cy="38369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709931" y="4861441"/>
            <a:ext cx="5679439" cy="4605576"/>
          </a:xfrm>
          <a:prstGeom prst="rect">
            <a:avLst/>
          </a:prstGeom>
        </p:spPr>
        <p:txBody>
          <a:bodyPr lIns="99032" tIns="99032" rIns="99032" bIns="99032" anchor="t" anchorCtr="0">
            <a:noAutofit/>
          </a:bodyPr>
          <a:lstStyle/>
          <a:p>
            <a:endParaRPr/>
          </a:p>
        </p:txBody>
      </p:sp>
    </p:spTree>
    <p:extLst>
      <p:ext uri="{BB962C8B-B14F-4D97-AF65-F5344CB8AC3E}">
        <p14:creationId xmlns:p14="http://schemas.microsoft.com/office/powerpoint/2010/main" val="19204534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992188" y="768350"/>
            <a:ext cx="5114925" cy="38369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8" name="Shape 228"/>
          <p:cNvSpPr txBox="1">
            <a:spLocks noGrp="1"/>
          </p:cNvSpPr>
          <p:nvPr>
            <p:ph type="body" idx="1"/>
          </p:nvPr>
        </p:nvSpPr>
        <p:spPr>
          <a:xfrm>
            <a:off x="709931" y="4861441"/>
            <a:ext cx="5679439" cy="4605576"/>
          </a:xfrm>
          <a:prstGeom prst="rect">
            <a:avLst/>
          </a:prstGeom>
        </p:spPr>
        <p:txBody>
          <a:bodyPr lIns="99032" tIns="99032" rIns="99032" bIns="99032" anchor="t" anchorCtr="0">
            <a:noAutofit/>
          </a:bodyPr>
          <a:lstStyle/>
          <a:p>
            <a:endParaRPr/>
          </a:p>
        </p:txBody>
      </p:sp>
    </p:spTree>
    <p:extLst>
      <p:ext uri="{BB962C8B-B14F-4D97-AF65-F5344CB8AC3E}">
        <p14:creationId xmlns:p14="http://schemas.microsoft.com/office/powerpoint/2010/main" val="31938270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a:spLocks noGrp="1" noRot="1" noChangeAspect="1"/>
          </p:cNvSpPr>
          <p:nvPr>
            <p:ph type="sldImg" idx="2"/>
          </p:nvPr>
        </p:nvSpPr>
        <p:spPr>
          <a:xfrm>
            <a:off x="992188" y="768350"/>
            <a:ext cx="5114925" cy="38369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6" name="Shape 256"/>
          <p:cNvSpPr txBox="1">
            <a:spLocks noGrp="1"/>
          </p:cNvSpPr>
          <p:nvPr>
            <p:ph type="body" idx="1"/>
          </p:nvPr>
        </p:nvSpPr>
        <p:spPr>
          <a:xfrm>
            <a:off x="709931" y="4861441"/>
            <a:ext cx="5679439" cy="4605576"/>
          </a:xfrm>
          <a:prstGeom prst="rect">
            <a:avLst/>
          </a:prstGeom>
        </p:spPr>
        <p:txBody>
          <a:bodyPr lIns="99032" tIns="99032" rIns="99032" bIns="99032" anchor="t" anchorCtr="0">
            <a:noAutofit/>
          </a:bodyPr>
          <a:lstStyle/>
          <a:p>
            <a:endParaRPr/>
          </a:p>
        </p:txBody>
      </p:sp>
    </p:spTree>
    <p:extLst>
      <p:ext uri="{BB962C8B-B14F-4D97-AF65-F5344CB8AC3E}">
        <p14:creationId xmlns:p14="http://schemas.microsoft.com/office/powerpoint/2010/main" val="4205932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65F9C3-05B9-4A7D-9F62-01BEC0D7B231}" type="slidenum">
              <a:rPr lang="zh-CN" altLang="en-US" smtClean="0"/>
              <a:t>6</a:t>
            </a:fld>
            <a:endParaRPr lang="zh-CN" altLang="en-US"/>
          </a:p>
        </p:txBody>
      </p:sp>
    </p:spTree>
    <p:extLst>
      <p:ext uri="{BB962C8B-B14F-4D97-AF65-F5344CB8AC3E}">
        <p14:creationId xmlns:p14="http://schemas.microsoft.com/office/powerpoint/2010/main" val="11134907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992188" y="768350"/>
            <a:ext cx="5114925" cy="38369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9" name="Shape 279"/>
          <p:cNvSpPr txBox="1">
            <a:spLocks noGrp="1"/>
          </p:cNvSpPr>
          <p:nvPr>
            <p:ph type="body" idx="1"/>
          </p:nvPr>
        </p:nvSpPr>
        <p:spPr>
          <a:xfrm>
            <a:off x="709931" y="4861441"/>
            <a:ext cx="5679439" cy="4605576"/>
          </a:xfrm>
          <a:prstGeom prst="rect">
            <a:avLst/>
          </a:prstGeom>
        </p:spPr>
        <p:txBody>
          <a:bodyPr lIns="99032" tIns="99032" rIns="99032" bIns="99032" anchor="t" anchorCtr="0">
            <a:noAutofit/>
          </a:bodyPr>
          <a:lstStyle/>
          <a:p>
            <a:endParaRPr/>
          </a:p>
        </p:txBody>
      </p:sp>
    </p:spTree>
    <p:extLst>
      <p:ext uri="{BB962C8B-B14F-4D97-AF65-F5344CB8AC3E}">
        <p14:creationId xmlns:p14="http://schemas.microsoft.com/office/powerpoint/2010/main" val="30250364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Shape 294"/>
          <p:cNvSpPr>
            <a:spLocks noGrp="1" noRot="1" noChangeAspect="1"/>
          </p:cNvSpPr>
          <p:nvPr>
            <p:ph type="sldImg" idx="2"/>
          </p:nvPr>
        </p:nvSpPr>
        <p:spPr>
          <a:xfrm>
            <a:off x="992188" y="768350"/>
            <a:ext cx="5114925" cy="38369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5" name="Shape 295"/>
          <p:cNvSpPr txBox="1">
            <a:spLocks noGrp="1"/>
          </p:cNvSpPr>
          <p:nvPr>
            <p:ph type="body" idx="1"/>
          </p:nvPr>
        </p:nvSpPr>
        <p:spPr>
          <a:xfrm>
            <a:off x="709931" y="4861441"/>
            <a:ext cx="5679439" cy="4605576"/>
          </a:xfrm>
          <a:prstGeom prst="rect">
            <a:avLst/>
          </a:prstGeom>
        </p:spPr>
        <p:txBody>
          <a:bodyPr lIns="99032" tIns="99032" rIns="99032" bIns="99032" anchor="t" anchorCtr="0">
            <a:noAutofit/>
          </a:bodyPr>
          <a:lstStyle/>
          <a:p>
            <a:endParaRPr/>
          </a:p>
        </p:txBody>
      </p:sp>
    </p:spTree>
    <p:extLst>
      <p:ext uri="{BB962C8B-B14F-4D97-AF65-F5344CB8AC3E}">
        <p14:creationId xmlns:p14="http://schemas.microsoft.com/office/powerpoint/2010/main" val="8532651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992188" y="768350"/>
            <a:ext cx="5114925" cy="38369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709931" y="4861441"/>
            <a:ext cx="5679439" cy="4605576"/>
          </a:xfrm>
          <a:prstGeom prst="rect">
            <a:avLst/>
          </a:prstGeom>
        </p:spPr>
        <p:txBody>
          <a:bodyPr lIns="99032" tIns="99032" rIns="99032" bIns="99032" anchor="t" anchorCtr="0">
            <a:noAutofit/>
          </a:bodyPr>
          <a:lstStyle/>
          <a:p>
            <a:endParaRPr/>
          </a:p>
        </p:txBody>
      </p:sp>
    </p:spTree>
    <p:extLst>
      <p:ext uri="{BB962C8B-B14F-4D97-AF65-F5344CB8AC3E}">
        <p14:creationId xmlns:p14="http://schemas.microsoft.com/office/powerpoint/2010/main" val="19873055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Shape 745"/>
          <p:cNvSpPr>
            <a:spLocks noGrp="1" noRot="1" noChangeAspect="1"/>
          </p:cNvSpPr>
          <p:nvPr>
            <p:ph type="sldImg" idx="2"/>
          </p:nvPr>
        </p:nvSpPr>
        <p:spPr>
          <a:xfrm>
            <a:off x="992188" y="768350"/>
            <a:ext cx="5114925" cy="38369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6" name="Shape 746"/>
          <p:cNvSpPr txBox="1">
            <a:spLocks noGrp="1"/>
          </p:cNvSpPr>
          <p:nvPr>
            <p:ph type="body" idx="1"/>
          </p:nvPr>
        </p:nvSpPr>
        <p:spPr>
          <a:xfrm>
            <a:off x="709931" y="4861441"/>
            <a:ext cx="5679439" cy="4605576"/>
          </a:xfrm>
          <a:prstGeom prst="rect">
            <a:avLst/>
          </a:prstGeom>
        </p:spPr>
        <p:txBody>
          <a:bodyPr lIns="99032" tIns="99032" rIns="99032" bIns="99032" anchor="t" anchorCtr="0">
            <a:noAutofit/>
          </a:bodyPr>
          <a:lstStyle/>
          <a:p>
            <a:endParaRPr/>
          </a:p>
        </p:txBody>
      </p:sp>
    </p:spTree>
    <p:extLst>
      <p:ext uri="{BB962C8B-B14F-4D97-AF65-F5344CB8AC3E}">
        <p14:creationId xmlns:p14="http://schemas.microsoft.com/office/powerpoint/2010/main" val="6493519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Shape 752"/>
          <p:cNvSpPr>
            <a:spLocks noGrp="1" noRot="1" noChangeAspect="1"/>
          </p:cNvSpPr>
          <p:nvPr>
            <p:ph type="sldImg" idx="2"/>
          </p:nvPr>
        </p:nvSpPr>
        <p:spPr>
          <a:xfrm>
            <a:off x="992188" y="768350"/>
            <a:ext cx="5114925" cy="38369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3" name="Shape 753"/>
          <p:cNvSpPr txBox="1">
            <a:spLocks noGrp="1"/>
          </p:cNvSpPr>
          <p:nvPr>
            <p:ph type="body" idx="1"/>
          </p:nvPr>
        </p:nvSpPr>
        <p:spPr>
          <a:xfrm>
            <a:off x="709931" y="4861441"/>
            <a:ext cx="5679439" cy="4605576"/>
          </a:xfrm>
          <a:prstGeom prst="rect">
            <a:avLst/>
          </a:prstGeom>
        </p:spPr>
        <p:txBody>
          <a:bodyPr lIns="99032" tIns="99032" rIns="99032" bIns="99032" anchor="t" anchorCtr="0">
            <a:noAutofit/>
          </a:bodyPr>
          <a:lstStyle/>
          <a:p>
            <a:endParaRPr/>
          </a:p>
        </p:txBody>
      </p:sp>
    </p:spTree>
    <p:extLst>
      <p:ext uri="{BB962C8B-B14F-4D97-AF65-F5344CB8AC3E}">
        <p14:creationId xmlns:p14="http://schemas.microsoft.com/office/powerpoint/2010/main" val="36059560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90478">
              <a:defRPr/>
            </a:pPr>
            <a:endParaRPr lang="zh-CN" altLang="en-US" sz="1300" dirty="0">
              <a:latin typeface="+mn-ea"/>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101</a:t>
            </a:fld>
            <a:endParaRPr lang="zh-CN" altLang="en-US"/>
          </a:p>
        </p:txBody>
      </p:sp>
    </p:spTree>
    <p:extLst>
      <p:ext uri="{BB962C8B-B14F-4D97-AF65-F5344CB8AC3E}">
        <p14:creationId xmlns:p14="http://schemas.microsoft.com/office/powerpoint/2010/main" val="1225634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90478">
              <a:defRPr/>
            </a:pPr>
            <a:endParaRPr lang="zh-CN" altLang="en-US" sz="1300" dirty="0">
              <a:latin typeface="+mn-ea"/>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102</a:t>
            </a:fld>
            <a:endParaRPr lang="zh-CN" altLang="en-US"/>
          </a:p>
        </p:txBody>
      </p:sp>
    </p:spTree>
    <p:extLst>
      <p:ext uri="{BB962C8B-B14F-4D97-AF65-F5344CB8AC3E}">
        <p14:creationId xmlns:p14="http://schemas.microsoft.com/office/powerpoint/2010/main" val="29456874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90478">
              <a:defRPr/>
            </a:pPr>
            <a:endParaRPr lang="zh-CN" altLang="en-US" sz="1300" dirty="0">
              <a:latin typeface="+mn-ea"/>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103</a:t>
            </a:fld>
            <a:endParaRPr lang="zh-CN" altLang="en-US"/>
          </a:p>
        </p:txBody>
      </p:sp>
    </p:spTree>
    <p:extLst>
      <p:ext uri="{BB962C8B-B14F-4D97-AF65-F5344CB8AC3E}">
        <p14:creationId xmlns:p14="http://schemas.microsoft.com/office/powerpoint/2010/main" val="26437121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S. </a:t>
            </a:r>
            <a:r>
              <a:rPr lang="en-US" altLang="zh-CN" sz="1200" dirty="0" err="1"/>
              <a:t>Hochreiter</a:t>
            </a:r>
            <a:r>
              <a:rPr lang="en-US" altLang="zh-CN" sz="1200" dirty="0"/>
              <a:t> and J. </a:t>
            </a:r>
            <a:r>
              <a:rPr lang="en-US" altLang="zh-CN" sz="1200" dirty="0" err="1"/>
              <a:t>Schmidhuber</a:t>
            </a:r>
            <a:r>
              <a:rPr lang="en-US" altLang="zh-CN" sz="1200" dirty="0"/>
              <a:t>, “Long short-term memory,” Neural computation, 1997.</a:t>
            </a:r>
            <a:endParaRPr kumimoji="0" lang="en-US" altLang="zh-CN" sz="1200" b="0" i="0" u="none" strike="noStrike" cap="none" spc="0" normalizeH="0" dirty="0">
              <a:ln>
                <a:noFill/>
              </a:ln>
              <a:solidFill>
                <a:srgbClr val="000000"/>
              </a:solidFill>
              <a:effectLst/>
              <a:uFillTx/>
              <a:sym typeface="Times New Roman"/>
            </a:endParaRPr>
          </a:p>
          <a:p>
            <a:endParaRPr kumimoji="1" lang="zh-CN" altLang="en-US" dirty="0"/>
          </a:p>
        </p:txBody>
      </p:sp>
      <p:sp>
        <p:nvSpPr>
          <p:cNvPr id="4" name="灯片编号占位符 3"/>
          <p:cNvSpPr>
            <a:spLocks noGrp="1"/>
          </p:cNvSpPr>
          <p:nvPr>
            <p:ph type="sldNum" sz="quarter" idx="5"/>
          </p:nvPr>
        </p:nvSpPr>
        <p:spPr/>
        <p:txBody>
          <a:bodyPr/>
          <a:lstStyle/>
          <a:p>
            <a:fld id="{0999FBE3-14BC-4DD6-93F8-FFF72D1AFD50}" type="slidenum">
              <a:rPr lang="zh-CN" altLang="en-US" smtClean="0"/>
              <a:t>108</a:t>
            </a:fld>
            <a:endParaRPr lang="zh-CN" altLang="en-US"/>
          </a:p>
        </p:txBody>
      </p:sp>
    </p:spTree>
    <p:extLst>
      <p:ext uri="{BB962C8B-B14F-4D97-AF65-F5344CB8AC3E}">
        <p14:creationId xmlns:p14="http://schemas.microsoft.com/office/powerpoint/2010/main" val="3507908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300" dirty="0"/>
              <a:t> GIST summarizes the gradient information (scales and orientations) for different parts of an image</a:t>
            </a:r>
            <a:endParaRPr lang="zh-CN" altLang="en-US" dirty="0"/>
          </a:p>
        </p:txBody>
      </p:sp>
      <p:sp>
        <p:nvSpPr>
          <p:cNvPr id="4" name="灯片编号占位符 3"/>
          <p:cNvSpPr>
            <a:spLocks noGrp="1"/>
          </p:cNvSpPr>
          <p:nvPr>
            <p:ph type="sldNum" sz="quarter" idx="10"/>
          </p:nvPr>
        </p:nvSpPr>
        <p:spPr/>
        <p:txBody>
          <a:bodyPr/>
          <a:lstStyle/>
          <a:p>
            <a:fld id="{4165F9C3-05B9-4A7D-9F62-01BEC0D7B231}" type="slidenum">
              <a:rPr lang="zh-CN" altLang="en-US" smtClean="0"/>
              <a:t>9</a:t>
            </a:fld>
            <a:endParaRPr lang="zh-CN" altLang="en-US"/>
          </a:p>
        </p:txBody>
      </p:sp>
    </p:spTree>
    <p:extLst>
      <p:ext uri="{BB962C8B-B14F-4D97-AF65-F5344CB8AC3E}">
        <p14:creationId xmlns:p14="http://schemas.microsoft.com/office/powerpoint/2010/main" val="2571248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 </a:t>
            </a:r>
            <a:r>
              <a:rPr lang="en-US" altLang="zh-CN" dirty="0"/>
              <a:t>Perceptron</a:t>
            </a:r>
            <a:r>
              <a:rPr lang="zh-CN" altLang="en-US" dirty="0"/>
              <a:t>，</a:t>
            </a:r>
          </a:p>
        </p:txBody>
      </p:sp>
      <p:sp>
        <p:nvSpPr>
          <p:cNvPr id="4" name="灯片编号占位符 3"/>
          <p:cNvSpPr>
            <a:spLocks noGrp="1"/>
          </p:cNvSpPr>
          <p:nvPr>
            <p:ph type="sldNum" sz="quarter" idx="10"/>
          </p:nvPr>
        </p:nvSpPr>
        <p:spPr/>
        <p:txBody>
          <a:bodyPr/>
          <a:lstStyle/>
          <a:p>
            <a:fld id="{4165F9C3-05B9-4A7D-9F62-01BEC0D7B231}" type="slidenum">
              <a:rPr lang="zh-CN" altLang="en-US" smtClean="0"/>
              <a:t>16</a:t>
            </a:fld>
            <a:endParaRPr lang="zh-CN" altLang="en-US"/>
          </a:p>
        </p:txBody>
      </p:sp>
    </p:spTree>
    <p:extLst>
      <p:ext uri="{BB962C8B-B14F-4D97-AF65-F5344CB8AC3E}">
        <p14:creationId xmlns:p14="http://schemas.microsoft.com/office/powerpoint/2010/main" val="1016323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47107"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p>
            <a:endParaRPr lang="zh-CN" altLang="zh-CN">
              <a:latin typeface="Times New Roman" pitchFamily="18" charset="0"/>
            </a:endParaRPr>
          </a:p>
        </p:txBody>
      </p:sp>
      <p:sp>
        <p:nvSpPr>
          <p:cNvPr id="47108" name="Slide Number Placehold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1100">
                <a:solidFill>
                  <a:schemeClr val="tx1"/>
                </a:solidFill>
                <a:latin typeface="Times New Roman" pitchFamily="18" charset="0"/>
              </a:defRPr>
            </a:lvl1pPr>
            <a:lvl2pPr marL="804763" indent="-309524" eaLnBrk="0" hangingPunct="0">
              <a:defRPr sz="1100">
                <a:solidFill>
                  <a:schemeClr val="tx1"/>
                </a:solidFill>
                <a:latin typeface="Times New Roman" pitchFamily="18" charset="0"/>
              </a:defRPr>
            </a:lvl2pPr>
            <a:lvl3pPr marL="1238098" indent="-247620" eaLnBrk="0" hangingPunct="0">
              <a:defRPr sz="1100">
                <a:solidFill>
                  <a:schemeClr val="tx1"/>
                </a:solidFill>
                <a:latin typeface="Times New Roman" pitchFamily="18" charset="0"/>
              </a:defRPr>
            </a:lvl3pPr>
            <a:lvl4pPr marL="1733337" indent="-247620" eaLnBrk="0" hangingPunct="0">
              <a:defRPr sz="1100">
                <a:solidFill>
                  <a:schemeClr val="tx1"/>
                </a:solidFill>
                <a:latin typeface="Times New Roman" pitchFamily="18" charset="0"/>
              </a:defRPr>
            </a:lvl4pPr>
            <a:lvl5pPr marL="2228576" indent="-247620" eaLnBrk="0" hangingPunct="0">
              <a:defRPr sz="1100">
                <a:solidFill>
                  <a:schemeClr val="tx1"/>
                </a:solidFill>
                <a:latin typeface="Times New Roman" pitchFamily="18" charset="0"/>
              </a:defRPr>
            </a:lvl5pPr>
            <a:lvl6pPr marL="2723815" indent="-247620" eaLnBrk="0" fontAlgn="base" hangingPunct="0">
              <a:spcBef>
                <a:spcPct val="0"/>
              </a:spcBef>
              <a:spcAft>
                <a:spcPct val="0"/>
              </a:spcAft>
              <a:defRPr sz="1100">
                <a:solidFill>
                  <a:schemeClr val="tx1"/>
                </a:solidFill>
                <a:latin typeface="Times New Roman" pitchFamily="18" charset="0"/>
              </a:defRPr>
            </a:lvl6pPr>
            <a:lvl7pPr marL="3219054" indent="-247620" eaLnBrk="0" fontAlgn="base" hangingPunct="0">
              <a:spcBef>
                <a:spcPct val="0"/>
              </a:spcBef>
              <a:spcAft>
                <a:spcPct val="0"/>
              </a:spcAft>
              <a:defRPr sz="1100">
                <a:solidFill>
                  <a:schemeClr val="tx1"/>
                </a:solidFill>
                <a:latin typeface="Times New Roman" pitchFamily="18" charset="0"/>
              </a:defRPr>
            </a:lvl7pPr>
            <a:lvl8pPr marL="3714293" indent="-247620" eaLnBrk="0" fontAlgn="base" hangingPunct="0">
              <a:spcBef>
                <a:spcPct val="0"/>
              </a:spcBef>
              <a:spcAft>
                <a:spcPct val="0"/>
              </a:spcAft>
              <a:defRPr sz="1100">
                <a:solidFill>
                  <a:schemeClr val="tx1"/>
                </a:solidFill>
                <a:latin typeface="Times New Roman" pitchFamily="18" charset="0"/>
              </a:defRPr>
            </a:lvl8pPr>
            <a:lvl9pPr marL="4209532" indent="-247620" eaLnBrk="0" fontAlgn="base" hangingPunct="0">
              <a:spcBef>
                <a:spcPct val="0"/>
              </a:spcBef>
              <a:spcAft>
                <a:spcPct val="0"/>
              </a:spcAft>
              <a:defRPr sz="1100">
                <a:solidFill>
                  <a:schemeClr val="tx1"/>
                </a:solidFill>
                <a:latin typeface="Times New Roman" pitchFamily="18" charset="0"/>
              </a:defRPr>
            </a:lvl9pPr>
          </a:lstStyle>
          <a:p>
            <a:fld id="{2E7DD55F-E06B-4A1D-AF39-849EF05B1BA3}" type="slidenum">
              <a:rPr lang="en-US" altLang="zh-CN" sz="1300"/>
              <a:pPr/>
              <a:t>20</a:t>
            </a:fld>
            <a:endParaRPr lang="en-US" altLang="zh-CN" sz="1300"/>
          </a:p>
        </p:txBody>
      </p:sp>
    </p:spTree>
    <p:extLst>
      <p:ext uri="{BB962C8B-B14F-4D97-AF65-F5344CB8AC3E}">
        <p14:creationId xmlns:p14="http://schemas.microsoft.com/office/powerpoint/2010/main" val="3791315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1072886">
              <a:defRPr/>
            </a:pPr>
            <a:endParaRPr lang="zh-CN" altLang="en-US" dirty="0"/>
          </a:p>
        </p:txBody>
      </p:sp>
      <p:sp>
        <p:nvSpPr>
          <p:cNvPr id="4" name="灯片编号占位符 3"/>
          <p:cNvSpPr>
            <a:spLocks noGrp="1"/>
          </p:cNvSpPr>
          <p:nvPr>
            <p:ph type="sldNum" sz="quarter" idx="10"/>
          </p:nvPr>
        </p:nvSpPr>
        <p:spPr/>
        <p:txBody>
          <a:bodyPr/>
          <a:lstStyle/>
          <a:p>
            <a:fld id="{4165F9C3-05B9-4A7D-9F62-01BEC0D7B231}" type="slidenum">
              <a:rPr lang="zh-CN" altLang="en-US" smtClean="0"/>
              <a:t>24</a:t>
            </a:fld>
            <a:endParaRPr lang="zh-CN" altLang="en-US"/>
          </a:p>
        </p:txBody>
      </p:sp>
    </p:spTree>
    <p:extLst>
      <p:ext uri="{BB962C8B-B14F-4D97-AF65-F5344CB8AC3E}">
        <p14:creationId xmlns:p14="http://schemas.microsoft.com/office/powerpoint/2010/main" val="31335856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0" y="0"/>
            <a:ext cx="3962400" cy="6858000"/>
          </a:xfrm>
          <a:prstGeom prst="rect">
            <a:avLst/>
          </a:prstGeom>
          <a:solidFill>
            <a:schemeClr val="accent4">
              <a:lumMod val="90000"/>
              <a:lumOff val="10000"/>
            </a:schemeClr>
          </a:solidFill>
          <a:ln>
            <a:noFill/>
          </a:ln>
          <a:effectLst/>
          <a:extLst/>
        </p:spPr>
        <p:txBody>
          <a:bodyPr wrap="none" anchor="ctr"/>
          <a:lstStyle/>
          <a:p>
            <a:endParaRPr lang="de-DE" sz="2400" b="0" i="0">
              <a:latin typeface="Times New Roman" pitchFamily="18" charset="0"/>
            </a:endParaRPr>
          </a:p>
        </p:txBody>
      </p:sp>
      <p:sp>
        <p:nvSpPr>
          <p:cNvPr id="19459" name="AutoShape 3"/>
          <p:cNvSpPr>
            <a:spLocks noChangeArrowheads="1"/>
          </p:cNvSpPr>
          <p:nvPr/>
        </p:nvSpPr>
        <p:spPr bwMode="auto">
          <a:xfrm>
            <a:off x="76200" y="304800"/>
            <a:ext cx="5410200" cy="198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sz="2400" b="0" i="0">
              <a:latin typeface="Times New Roman" pitchFamily="18" charset="0"/>
            </a:endParaRPr>
          </a:p>
        </p:txBody>
      </p:sp>
      <p:sp>
        <p:nvSpPr>
          <p:cNvPr id="19460" name="Rectangle 4"/>
          <p:cNvSpPr>
            <a:spLocks noGrp="1" noChangeArrowheads="1"/>
          </p:cNvSpPr>
          <p:nvPr>
            <p:ph type="subTitle" idx="1"/>
          </p:nvPr>
        </p:nvSpPr>
        <p:spPr>
          <a:xfrm>
            <a:off x="4191000" y="4038600"/>
            <a:ext cx="4368800" cy="1910680"/>
          </a:xfrm>
        </p:spPr>
        <p:txBody>
          <a:bodyPr anchor="b"/>
          <a:lstStyle>
            <a:lvl1pPr marL="0" indent="0">
              <a:buFont typeface="Wingdings" pitchFamily="2" charset="2"/>
              <a:buNone/>
              <a:defRPr sz="2000"/>
            </a:lvl1pPr>
          </a:lstStyle>
          <a:p>
            <a:r>
              <a:rPr lang="zh-CN" altLang="en-US" noProof="0"/>
              <a:t>单击此处编辑母版副标题样式</a:t>
            </a:r>
            <a:endParaRPr lang="en-US" altLang="zh-CN" noProof="0" dirty="0"/>
          </a:p>
        </p:txBody>
      </p:sp>
      <p:grpSp>
        <p:nvGrpSpPr>
          <p:cNvPr id="19461" name="Group 5"/>
          <p:cNvGrpSpPr>
            <a:grpSpLocks/>
          </p:cNvGrpSpPr>
          <p:nvPr/>
        </p:nvGrpSpPr>
        <p:grpSpPr bwMode="auto">
          <a:xfrm>
            <a:off x="3632200" y="3200400"/>
            <a:ext cx="5207000" cy="212725"/>
            <a:chOff x="2288" y="3080"/>
            <a:chExt cx="3072" cy="201"/>
          </a:xfrm>
          <a:solidFill>
            <a:schemeClr val="accent4">
              <a:lumMod val="90000"/>
              <a:lumOff val="10000"/>
            </a:schemeClr>
          </a:solidFill>
        </p:grpSpPr>
        <p:sp>
          <p:nvSpPr>
            <p:cNvPr id="19462" name="AutoShape 6"/>
            <p:cNvSpPr>
              <a:spLocks noChangeArrowheads="1"/>
            </p:cNvSpPr>
            <p:nvPr/>
          </p:nvSpPr>
          <p:spPr bwMode="auto">
            <a:xfrm flipH="1">
              <a:off x="2288" y="3080"/>
              <a:ext cx="2914" cy="200"/>
            </a:xfrm>
            <a:prstGeom prst="roundRect">
              <a:avLst>
                <a:gd name="adj" fmla="val 0"/>
              </a:avLst>
            </a:prstGeom>
            <a:solidFill>
              <a:schemeClr val="accent4">
                <a:lumMod val="90000"/>
                <a:lumOff val="10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63" name="AutoShape 7"/>
            <p:cNvSpPr>
              <a:spLocks noChangeArrowheads="1"/>
            </p:cNvSpPr>
            <p:nvPr/>
          </p:nvSpPr>
          <p:spPr bwMode="auto">
            <a:xfrm>
              <a:off x="5196" y="3080"/>
              <a:ext cx="164" cy="201"/>
            </a:xfrm>
            <a:prstGeom prst="flowChartDelay">
              <a:avLst/>
            </a:prstGeom>
            <a:solidFill>
              <a:schemeClr val="accent4">
                <a:lumMod val="90000"/>
                <a:lumOff val="1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96336" y="4077072"/>
            <a:ext cx="936104" cy="936104"/>
          </a:xfrm>
          <a:prstGeom prst="rect">
            <a:avLst/>
          </a:prstGeom>
        </p:spPr>
      </p:pic>
      <p:sp>
        <p:nvSpPr>
          <p:cNvPr id="2" name="灯片编号占位符 1"/>
          <p:cNvSpPr>
            <a:spLocks noGrp="1"/>
          </p:cNvSpPr>
          <p:nvPr>
            <p:ph type="sldNum" sz="quarter" idx="10"/>
          </p:nvPr>
        </p:nvSpPr>
        <p:spPr/>
        <p:txBody>
          <a:bodyPr/>
          <a:lstStyle/>
          <a:p>
            <a:fld id="{0C913308-F349-4B6D-A68A-DD1791B4A57B}" type="slidenum">
              <a:rPr lang="zh-CN" altLang="en-US" smtClean="0"/>
              <a:t>‹#›</a:t>
            </a:fld>
            <a:endParaRPr lang="zh-CN" altLang="en-US"/>
          </a:p>
        </p:txBody>
      </p:sp>
      <p:sp>
        <p:nvSpPr>
          <p:cNvPr id="3" name="标题 2"/>
          <p:cNvSpPr>
            <a:spLocks noGrp="1"/>
          </p:cNvSpPr>
          <p:nvPr>
            <p:ph type="title"/>
          </p:nvPr>
        </p:nvSpPr>
        <p:spPr>
          <a:xfrm>
            <a:off x="666800" y="990600"/>
            <a:ext cx="8172400" cy="609600"/>
          </a:xfrm>
        </p:spPr>
        <p:txBody>
          <a:bodyPr/>
          <a:lstStyle/>
          <a:p>
            <a:r>
              <a:rPr lang="zh-CN" altLang="en-US"/>
              <a:t>单击此处编辑母版标题样式</a:t>
            </a:r>
            <a:endParaRPr lang="zh-CN" altLang="en-US" dirty="0"/>
          </a:p>
        </p:txBody>
      </p:sp>
    </p:spTree>
    <p:extLst>
      <p:ext uri="{BB962C8B-B14F-4D97-AF65-F5344CB8AC3E}">
        <p14:creationId xmlns:p14="http://schemas.microsoft.com/office/powerpoint/2010/main" val="15459057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灯片编号占位符 4"/>
          <p:cNvSpPr>
            <a:spLocks noGrp="1"/>
          </p:cNvSpPr>
          <p:nvPr>
            <p:ph type="sldNum" sz="quarter" idx="10"/>
          </p:nvPr>
        </p:nvSpPr>
        <p:spPr/>
        <p:txBody>
          <a:bodyPr/>
          <a:lstStyle>
            <a:lvl1pPr>
              <a:defRPr/>
            </a:lvl1p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260526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p:txBody>
          <a:bodyPr/>
          <a:lstStyle>
            <a:lvl1pPr>
              <a:defRPr/>
            </a:lvl1p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348327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91350" y="228600"/>
            <a:ext cx="2152650" cy="64912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33400" y="228600"/>
            <a:ext cx="6305550" cy="64912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p:txBody>
          <a:bodyPr/>
          <a:lstStyle>
            <a:lvl1pPr>
              <a:defRPr/>
            </a:lvl1p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583831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533400" y="228600"/>
            <a:ext cx="8610600" cy="609600"/>
          </a:xfrm>
        </p:spPr>
        <p:txBody>
          <a:bodyPr/>
          <a:lstStyle/>
          <a:p>
            <a:r>
              <a:rPr lang="zh-CN" altLang="en-US"/>
              <a:t>单击此处编辑母版标题样式</a:t>
            </a:r>
          </a:p>
        </p:txBody>
      </p:sp>
      <p:sp>
        <p:nvSpPr>
          <p:cNvPr id="3" name="图表占位符 2"/>
          <p:cNvSpPr>
            <a:spLocks noGrp="1"/>
          </p:cNvSpPr>
          <p:nvPr>
            <p:ph type="chart" idx="1"/>
          </p:nvPr>
        </p:nvSpPr>
        <p:spPr>
          <a:xfrm>
            <a:off x="685800" y="1143000"/>
            <a:ext cx="8229600" cy="5576888"/>
          </a:xfrm>
        </p:spPr>
        <p:txBody>
          <a:bodyPr/>
          <a:lstStyle/>
          <a:p>
            <a:r>
              <a:rPr lang="zh-CN" altLang="en-US"/>
              <a:t>单击图标添加图表</a:t>
            </a:r>
          </a:p>
        </p:txBody>
      </p:sp>
      <p:sp>
        <p:nvSpPr>
          <p:cNvPr id="4" name="灯片编号占位符 3"/>
          <p:cNvSpPr>
            <a:spLocks noGrp="1"/>
          </p:cNvSpPr>
          <p:nvPr>
            <p:ph type="sldNum" sz="quarter" idx="10"/>
          </p:nvPr>
        </p:nvSpPr>
        <p:spPr>
          <a:xfrm>
            <a:off x="22225" y="6465888"/>
            <a:ext cx="587375" cy="366712"/>
          </a:xfrm>
        </p:spPr>
        <p:txBody>
          <a:bodyPr/>
          <a:lstStyle>
            <a:lvl1pPr>
              <a:defRPr/>
            </a:lvl1pPr>
          </a:lstStyle>
          <a:p>
            <a:fld id="{E4D40E37-22B8-4D64-AA83-4CB87D74A4B8}" type="slidenum">
              <a:rPr lang="zh-CN" altLang="en-US" smtClean="0"/>
              <a:t>‹#›</a:t>
            </a:fld>
            <a:endParaRPr lang="zh-CN" altLang="en-US" dirty="0"/>
          </a:p>
        </p:txBody>
      </p:sp>
    </p:spTree>
    <p:extLst>
      <p:ext uri="{BB962C8B-B14F-4D97-AF65-F5344CB8AC3E}">
        <p14:creationId xmlns:p14="http://schemas.microsoft.com/office/powerpoint/2010/main" val="29935911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1_标题幻灯片">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0" y="0"/>
            <a:ext cx="3962400" cy="6858000"/>
          </a:xfrm>
          <a:prstGeom prst="rect">
            <a:avLst/>
          </a:prstGeom>
          <a:solidFill>
            <a:schemeClr val="accent4">
              <a:lumMod val="90000"/>
              <a:lumOff val="10000"/>
            </a:schemeClr>
          </a:solidFill>
          <a:ln>
            <a:noFill/>
          </a:ln>
          <a:effectLst/>
          <a:extLst/>
        </p:spPr>
        <p:txBody>
          <a:bodyPr wrap="none" anchor="ctr"/>
          <a:lstStyle/>
          <a:p>
            <a:endParaRPr lang="de-DE" sz="2400" b="0" i="0">
              <a:latin typeface="Times New Roman" pitchFamily="18" charset="0"/>
            </a:endParaRPr>
          </a:p>
        </p:txBody>
      </p:sp>
      <p:sp>
        <p:nvSpPr>
          <p:cNvPr id="19459" name="AutoShape 3"/>
          <p:cNvSpPr>
            <a:spLocks noChangeArrowheads="1"/>
          </p:cNvSpPr>
          <p:nvPr/>
        </p:nvSpPr>
        <p:spPr bwMode="auto">
          <a:xfrm>
            <a:off x="76200" y="304800"/>
            <a:ext cx="5410200" cy="19812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sz="2400" b="0" i="0">
              <a:latin typeface="Times New Roman" pitchFamily="18" charset="0"/>
            </a:endParaRPr>
          </a:p>
        </p:txBody>
      </p:sp>
      <p:sp>
        <p:nvSpPr>
          <p:cNvPr id="19460" name="Rectangle 4"/>
          <p:cNvSpPr>
            <a:spLocks noGrp="1" noChangeArrowheads="1"/>
          </p:cNvSpPr>
          <p:nvPr>
            <p:ph type="subTitle" idx="1"/>
          </p:nvPr>
        </p:nvSpPr>
        <p:spPr>
          <a:xfrm>
            <a:off x="4191000" y="4038600"/>
            <a:ext cx="4368800" cy="1797050"/>
          </a:xfrm>
        </p:spPr>
        <p:txBody>
          <a:bodyPr anchor="b"/>
          <a:lstStyle>
            <a:lvl1pPr marL="0" indent="0">
              <a:buFont typeface="Wingdings" pitchFamily="2" charset="2"/>
              <a:buNone/>
              <a:defRPr/>
            </a:lvl1pPr>
          </a:lstStyle>
          <a:p>
            <a:pPr lvl="0"/>
            <a:r>
              <a:rPr lang="zh-CN" altLang="en-US" noProof="0"/>
              <a:t>单击此处编辑母版副标题样式</a:t>
            </a:r>
            <a:endParaRPr lang="en-US" altLang="zh-CN" noProof="0"/>
          </a:p>
        </p:txBody>
      </p:sp>
      <p:grpSp>
        <p:nvGrpSpPr>
          <p:cNvPr id="19461" name="Group 5"/>
          <p:cNvGrpSpPr>
            <a:grpSpLocks/>
          </p:cNvGrpSpPr>
          <p:nvPr/>
        </p:nvGrpSpPr>
        <p:grpSpPr bwMode="auto">
          <a:xfrm>
            <a:off x="3632200" y="3200400"/>
            <a:ext cx="5207000" cy="212725"/>
            <a:chOff x="2288" y="3080"/>
            <a:chExt cx="3072" cy="201"/>
          </a:xfrm>
        </p:grpSpPr>
        <p:sp>
          <p:nvSpPr>
            <p:cNvPr id="19462" name="AutoShape 6"/>
            <p:cNvSpPr>
              <a:spLocks noChangeArrowheads="1"/>
            </p:cNvSpPr>
            <p:nvPr/>
          </p:nvSpPr>
          <p:spPr bwMode="auto">
            <a:xfrm flipH="1">
              <a:off x="2288" y="3080"/>
              <a:ext cx="2914" cy="200"/>
            </a:xfrm>
            <a:prstGeom prst="roundRect">
              <a:avLst>
                <a:gd name="adj" fmla="val 0"/>
              </a:avLst>
            </a:prstGeom>
            <a:solidFill>
              <a:schemeClr val="accent4">
                <a:lumMod val="90000"/>
                <a:lumOff val="10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63" name="AutoShape 7"/>
            <p:cNvSpPr>
              <a:spLocks noChangeArrowheads="1"/>
            </p:cNvSpPr>
            <p:nvPr/>
          </p:nvSpPr>
          <p:spPr bwMode="auto">
            <a:xfrm>
              <a:off x="5196" y="3080"/>
              <a:ext cx="164" cy="201"/>
            </a:xfrm>
            <a:prstGeom prst="flowChartDelay">
              <a:avLst/>
            </a:prstGeom>
            <a:solidFill>
              <a:schemeClr val="accent4">
                <a:lumMod val="90000"/>
                <a:lumOff val="1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 name="灯片编号占位符 1"/>
          <p:cNvSpPr>
            <a:spLocks noGrp="1"/>
          </p:cNvSpPr>
          <p:nvPr>
            <p:ph type="sldNum" sz="quarter" idx="10"/>
          </p:nvPr>
        </p:nvSpPr>
        <p:spPr/>
        <p:txBody>
          <a:bodyPr/>
          <a:lstStyle/>
          <a:p>
            <a:fld id="{E4D40E37-22B8-4D64-AA83-4CB87D74A4B8}" type="slidenum">
              <a:rPr lang="zh-CN" altLang="en-US" smtClean="0"/>
              <a:t>‹#›</a:t>
            </a:fld>
            <a:endParaRPr lang="zh-CN" altLang="en-US" dirty="0"/>
          </a:p>
        </p:txBody>
      </p:sp>
      <p:sp>
        <p:nvSpPr>
          <p:cNvPr id="3" name="标题 2"/>
          <p:cNvSpPr>
            <a:spLocks noGrp="1"/>
          </p:cNvSpPr>
          <p:nvPr>
            <p:ph type="title"/>
          </p:nvPr>
        </p:nvSpPr>
        <p:spPr>
          <a:xfrm>
            <a:off x="827584" y="908720"/>
            <a:ext cx="8172400" cy="609600"/>
          </a:xfrm>
        </p:spPr>
        <p:txBody>
          <a:bodyPr/>
          <a:lstStyle/>
          <a:p>
            <a:r>
              <a:rPr lang="zh-CN" altLang="en-US"/>
              <a:t>单击此处编辑母版标题样式</a:t>
            </a:r>
          </a:p>
        </p:txBody>
      </p:sp>
    </p:spTree>
    <p:extLst>
      <p:ext uri="{BB962C8B-B14F-4D97-AF65-F5344CB8AC3E}">
        <p14:creationId xmlns:p14="http://schemas.microsoft.com/office/powerpoint/2010/main" val="4174630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dgm">
  <p:cSld name="标题和图示或组织结构图">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610600" cy="1143000"/>
          </a:xfrm>
        </p:spPr>
        <p:txBody>
          <a:bodyPr/>
          <a:lstStyle/>
          <a:p>
            <a:r>
              <a:rPr lang="zh-CN" altLang="en-US"/>
              <a:t>单击此处编辑母版标题样式</a:t>
            </a:r>
            <a:endParaRPr lang="en-US"/>
          </a:p>
        </p:txBody>
      </p:sp>
      <p:sp>
        <p:nvSpPr>
          <p:cNvPr id="3" name="SmartArt Placeholder 2"/>
          <p:cNvSpPr>
            <a:spLocks noGrp="1"/>
          </p:cNvSpPr>
          <p:nvPr>
            <p:ph type="dgm" idx="1"/>
          </p:nvPr>
        </p:nvSpPr>
        <p:spPr>
          <a:xfrm>
            <a:off x="304800" y="1447800"/>
            <a:ext cx="8610600" cy="5029200"/>
          </a:xfrm>
        </p:spPr>
        <p:txBody>
          <a:bodyPr/>
          <a:lstStyle/>
          <a:p>
            <a:pPr lvl="0"/>
            <a:r>
              <a:rPr lang="zh-CN" altLang="en-US" noProof="0"/>
              <a:t>单击图标添加 </a:t>
            </a:r>
            <a:r>
              <a:rPr lang="en-US" altLang="zh-CN" noProof="0"/>
              <a:t>SmartArt </a:t>
            </a:r>
            <a:r>
              <a:rPr lang="zh-CN" altLang="en-US" noProof="0"/>
              <a:t>图形</a:t>
            </a:r>
            <a:endParaRPr lang="en-US" noProof="0"/>
          </a:p>
        </p:txBody>
      </p:sp>
      <p:sp>
        <p:nvSpPr>
          <p:cNvPr id="4" name="Rectangle 11"/>
          <p:cNvSpPr>
            <a:spLocks noGrp="1" noChangeArrowheads="1"/>
          </p:cNvSpPr>
          <p:nvPr>
            <p:ph type="dt" sz="half" idx="10"/>
          </p:nvPr>
        </p:nvSpPr>
        <p:spPr>
          <a:xfrm>
            <a:off x="914400" y="6553200"/>
            <a:ext cx="1905000" cy="304800"/>
          </a:xfrm>
          <a:prstGeom prst="rect">
            <a:avLst/>
          </a:prstGeom>
        </p:spPr>
        <p:txBody>
          <a:bodyPr vert="horz" wrap="square" lIns="91440" tIns="45720" rIns="91440" bIns="45720" numCol="1" anchor="t" anchorCtr="0" compatLnSpc="1">
            <a:prstTxWarp prst="textNoShape">
              <a:avLst/>
            </a:prstTxWarp>
          </a:bodyPr>
          <a:lstStyle>
            <a:lvl1pPr>
              <a:defRPr>
                <a:ea typeface="宋体" charset="-122"/>
              </a:defRPr>
            </a:lvl1pPr>
          </a:lstStyle>
          <a:p>
            <a:endParaRPr lang="zh-CN" altLang="zh-CN"/>
          </a:p>
        </p:txBody>
      </p:sp>
      <p:sp>
        <p:nvSpPr>
          <p:cNvPr id="5" name="Rectangle 12"/>
          <p:cNvSpPr>
            <a:spLocks noGrp="1" noChangeArrowheads="1"/>
          </p:cNvSpPr>
          <p:nvPr>
            <p:ph type="ftr" sz="quarter" idx="11"/>
          </p:nvPr>
        </p:nvSpPr>
        <p:spPr>
          <a:xfrm>
            <a:off x="2209800" y="6553200"/>
            <a:ext cx="4419600" cy="304800"/>
          </a:xfrm>
          <a:prstGeom prst="rect">
            <a:avLst/>
          </a:prstGeom>
        </p:spPr>
        <p:txBody>
          <a:bodyPr vert="horz" wrap="square" lIns="91440" tIns="45720" rIns="91440" bIns="45720" numCol="1" anchor="t" anchorCtr="0" compatLnSpc="1">
            <a:prstTxWarp prst="textNoShape">
              <a:avLst/>
            </a:prstTxWarp>
          </a:bodyPr>
          <a:lstStyle>
            <a:lvl1pPr>
              <a:defRPr>
                <a:ea typeface="宋体" charset="-122"/>
              </a:defRPr>
            </a:lvl1pPr>
          </a:lstStyle>
          <a:p>
            <a:endParaRPr lang="zh-CN" altLang="zh-CN"/>
          </a:p>
        </p:txBody>
      </p:sp>
      <p:sp>
        <p:nvSpPr>
          <p:cNvPr id="6" name="Rectangle 13"/>
          <p:cNvSpPr>
            <a:spLocks noGrp="1" noChangeArrowheads="1"/>
          </p:cNvSpPr>
          <p:nvPr>
            <p:ph type="sldNum" sz="quarter" idx="12"/>
          </p:nvPr>
        </p:nvSpPr>
        <p:spPr/>
        <p:txBody>
          <a:bodyPr/>
          <a:lstStyle>
            <a:lvl1pPr>
              <a:defRPr/>
            </a:lvl1pPr>
          </a:lstStyle>
          <a:p>
            <a:fld id="{E4D40E37-22B8-4D64-AA83-4CB87D74A4B8}" type="slidenum">
              <a:rPr lang="zh-CN" altLang="en-US" smtClean="0"/>
              <a:t>‹#›</a:t>
            </a:fld>
            <a:endParaRPr lang="zh-CN" altLang="en-US" dirty="0"/>
          </a:p>
        </p:txBody>
      </p:sp>
    </p:spTree>
    <p:extLst>
      <p:ext uri="{BB962C8B-B14F-4D97-AF65-F5344CB8AC3E}">
        <p14:creationId xmlns:p14="http://schemas.microsoft.com/office/powerpoint/2010/main" val="10258153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2"/>
        <p:cNvGrpSpPr/>
        <p:nvPr/>
      </p:nvGrpSpPr>
      <p:grpSpPr>
        <a:xfrm>
          <a:off x="0" y="0"/>
          <a:ext cx="0" cy="0"/>
          <a:chOff x="0" y="0"/>
          <a:chExt cx="0" cy="0"/>
        </a:xfrm>
      </p:grpSpPr>
      <p:sp>
        <p:nvSpPr>
          <p:cNvPr id="16" name="Shape 16"/>
          <p:cNvSpPr txBox="1">
            <a:spLocks noGrp="1"/>
          </p:cNvSpPr>
          <p:nvPr>
            <p:ph type="sldNum" idx="12"/>
          </p:nvPr>
        </p:nvSpPr>
        <p:spPr>
          <a:xfrm>
            <a:off x="6503290" y="6223800"/>
            <a:ext cx="548699" cy="524800"/>
          </a:xfrm>
          <a:prstGeom prst="rect">
            <a:avLst/>
          </a:prstGeom>
        </p:spPr>
        <p:txBody>
          <a:bodyPr lIns="91425" tIns="91425" rIns="91425" bIns="91425" anchor="ctr" anchorCtr="0">
            <a:noAutofit/>
          </a:bodyPr>
          <a:lstStyle/>
          <a:p>
            <a:fld id="{00000000-1234-1234-1234-123412341234}" type="slidenum">
              <a:rPr lang="en" sz="2000" smtClean="0">
                <a:solidFill>
                  <a:srgbClr val="FFFFFF"/>
                </a:solidFill>
              </a:rPr>
              <a:pPr/>
              <a:t>‹#›</a:t>
            </a:fld>
            <a:endParaRPr lang="en" sz="2000">
              <a:solidFill>
                <a:srgbClr val="FFFFFF"/>
              </a:solidFill>
            </a:endParaRPr>
          </a:p>
        </p:txBody>
      </p:sp>
    </p:spTree>
    <p:extLst>
      <p:ext uri="{BB962C8B-B14F-4D97-AF65-F5344CB8AC3E}">
        <p14:creationId xmlns:p14="http://schemas.microsoft.com/office/powerpoint/2010/main" val="1681809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灯片编号占位符 3"/>
          <p:cNvSpPr>
            <a:spLocks noGrp="1"/>
          </p:cNvSpPr>
          <p:nvPr>
            <p:ph type="sldNum" sz="quarter" idx="10"/>
          </p:nvPr>
        </p:nvSpPr>
        <p:spPr/>
        <p:txBody>
          <a:bodyPr/>
          <a:lstStyle>
            <a:lvl1pPr>
              <a:defRPr/>
            </a:lvl1p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241055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lvl1pPr>
              <a:defRPr/>
            </a:lvl1pPr>
          </a:lstStyle>
          <a:p>
            <a:fld id="{E4D40E37-22B8-4D64-AA83-4CB87D74A4B8}" type="slidenum">
              <a:rPr lang="zh-CN" altLang="en-US" smtClean="0"/>
              <a:t>‹#›</a:t>
            </a:fld>
            <a:endParaRPr lang="zh-CN" altLang="en-US" dirty="0"/>
          </a:p>
        </p:txBody>
      </p:sp>
      <p:sp>
        <p:nvSpPr>
          <p:cNvPr id="3" name="Rectangle 3"/>
          <p:cNvSpPr>
            <a:spLocks noChangeArrowheads="1"/>
          </p:cNvSpPr>
          <p:nvPr/>
        </p:nvSpPr>
        <p:spPr bwMode="auto">
          <a:xfrm>
            <a:off x="532686" y="0"/>
            <a:ext cx="8611314" cy="6858000"/>
          </a:xfrm>
          <a:prstGeom prst="rect">
            <a:avLst/>
          </a:prstGeom>
          <a:solidFill>
            <a:schemeClr val="accent4">
              <a:lumMod val="90000"/>
              <a:lumOff val="10000"/>
              <a:alpha val="50000"/>
            </a:schemeClr>
          </a:solidFill>
          <a:ln>
            <a:noFill/>
          </a:ln>
          <a:effectLst/>
          <a:extLst/>
        </p:spPr>
        <p:txBody>
          <a:bodyPr wrap="none" anchor="ctr"/>
          <a:lstStyle/>
          <a:p>
            <a:endParaRPr lang="zh-CN" altLang="zh-CN"/>
          </a:p>
        </p:txBody>
      </p:sp>
      <p:sp>
        <p:nvSpPr>
          <p:cNvPr id="4" name="内容占位符 2"/>
          <p:cNvSpPr>
            <a:spLocks noGrp="1"/>
          </p:cNvSpPr>
          <p:nvPr>
            <p:ph idx="1"/>
          </p:nvPr>
        </p:nvSpPr>
        <p:spPr>
          <a:xfrm>
            <a:off x="685800" y="1093862"/>
            <a:ext cx="8350696" cy="5204388"/>
          </a:xfrm>
        </p:spPr>
        <p:txBody>
          <a:bodyPr/>
          <a:lstStyle>
            <a:lvl1pPr marL="342900" indent="-342900">
              <a:buFontTx/>
              <a:buBlip>
                <a:blip r:embed="rId2"/>
              </a:buBlip>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a:t>单击此处编辑母版文本样式</a:t>
            </a:r>
          </a:p>
          <a:p>
            <a:pPr lvl="1"/>
            <a:r>
              <a:rPr lang="zh-CN" altLang="en-US"/>
              <a:t>第二级</a:t>
            </a:r>
          </a:p>
          <a:p>
            <a:pPr lvl="2"/>
            <a:r>
              <a:rPr lang="zh-CN" altLang="en-US"/>
              <a:t>第三级</a:t>
            </a:r>
          </a:p>
        </p:txBody>
      </p:sp>
    </p:spTree>
    <p:extLst>
      <p:ext uri="{BB962C8B-B14F-4D97-AF65-F5344CB8AC3E}">
        <p14:creationId xmlns:p14="http://schemas.microsoft.com/office/powerpoint/2010/main" val="1920335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dirty="0"/>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灯片编号占位符 3"/>
          <p:cNvSpPr>
            <a:spLocks noGrp="1"/>
          </p:cNvSpPr>
          <p:nvPr>
            <p:ph type="sldNum" sz="quarter" idx="10"/>
          </p:nvPr>
        </p:nvSpPr>
        <p:spPr/>
        <p:txBody>
          <a:bodyPr/>
          <a:lstStyle>
            <a:lvl1pPr>
              <a:defRPr/>
            </a:lvl1p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000073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143000"/>
            <a:ext cx="4038600" cy="55768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143000"/>
            <a:ext cx="4038600" cy="55768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4"/>
          <p:cNvSpPr>
            <a:spLocks noGrp="1"/>
          </p:cNvSpPr>
          <p:nvPr>
            <p:ph type="sldNum" sz="quarter" idx="10"/>
          </p:nvPr>
        </p:nvSpPr>
        <p:spPr/>
        <p:txBody>
          <a:bodyPr/>
          <a:lstStyle>
            <a:lvl1pPr>
              <a:defRPr/>
            </a:lvl1p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273759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6"/>
          <p:cNvSpPr>
            <a:spLocks noGrp="1"/>
          </p:cNvSpPr>
          <p:nvPr>
            <p:ph type="sldNum" sz="quarter" idx="10"/>
          </p:nvPr>
        </p:nvSpPr>
        <p:spPr/>
        <p:txBody>
          <a:bodyPr/>
          <a:lstStyle>
            <a:lvl1pPr>
              <a:defRPr/>
            </a:lvl1p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6441607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2"/>
          <p:cNvSpPr>
            <a:spLocks noGrp="1"/>
          </p:cNvSpPr>
          <p:nvPr>
            <p:ph type="sldNum" sz="quarter" idx="10"/>
          </p:nvPr>
        </p:nvSpPr>
        <p:spPr/>
        <p:txBody>
          <a:bodyPr/>
          <a:lstStyle>
            <a:lvl1pPr>
              <a:defRPr/>
            </a:lvl1p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7319404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lvl1pPr>
              <a:defRPr/>
            </a:lvl1p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118396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灯片编号占位符 4"/>
          <p:cNvSpPr>
            <a:spLocks noGrp="1"/>
          </p:cNvSpPr>
          <p:nvPr>
            <p:ph type="sldNum" sz="quarter" idx="10"/>
          </p:nvPr>
        </p:nvSpPr>
        <p:spPr/>
        <p:txBody>
          <a:bodyPr/>
          <a:lstStyle>
            <a:lvl1pPr>
              <a:defRPr/>
            </a:lvl1p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905715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g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5" name="Rectangle 3"/>
          <p:cNvSpPr>
            <a:spLocks noChangeArrowheads="1"/>
          </p:cNvSpPr>
          <p:nvPr/>
        </p:nvSpPr>
        <p:spPr bwMode="auto">
          <a:xfrm>
            <a:off x="0" y="692696"/>
            <a:ext cx="533400" cy="6165304"/>
          </a:xfrm>
          <a:prstGeom prst="rect">
            <a:avLst/>
          </a:prstGeom>
          <a:solidFill>
            <a:schemeClr val="accent4">
              <a:lumMod val="90000"/>
              <a:lumOff val="10000"/>
            </a:schemeClr>
          </a:solidFill>
          <a:ln>
            <a:noFill/>
          </a:ln>
          <a:effectLst/>
          <a:extLst/>
        </p:spPr>
        <p:txBody>
          <a:bodyPr wrap="none" anchor="ctr"/>
          <a:lstStyle/>
          <a:p>
            <a:endParaRPr lang="zh-CN" altLang="zh-CN"/>
          </a:p>
        </p:txBody>
      </p:sp>
      <p:sp>
        <p:nvSpPr>
          <p:cNvPr id="18438" name="Rectangle 6"/>
          <p:cNvSpPr>
            <a:spLocks noGrp="1" noChangeArrowheads="1"/>
          </p:cNvSpPr>
          <p:nvPr>
            <p:ph type="title"/>
          </p:nvPr>
        </p:nvSpPr>
        <p:spPr bwMode="auto">
          <a:xfrm>
            <a:off x="792088" y="188640"/>
            <a:ext cx="81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dirty="0"/>
              <a:t>单击此处编辑母版标题样式</a:t>
            </a:r>
            <a:endParaRPr lang="de-DE" dirty="0"/>
          </a:p>
        </p:txBody>
      </p:sp>
      <p:sp>
        <p:nvSpPr>
          <p:cNvPr id="18439" name="Rectangle 7"/>
          <p:cNvSpPr>
            <a:spLocks noGrp="1" noChangeArrowheads="1"/>
          </p:cNvSpPr>
          <p:nvPr>
            <p:ph type="body" idx="1"/>
          </p:nvPr>
        </p:nvSpPr>
        <p:spPr bwMode="auto">
          <a:xfrm>
            <a:off x="685800" y="1143000"/>
            <a:ext cx="8350696" cy="557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de-DE" dirty="0"/>
          </a:p>
        </p:txBody>
      </p:sp>
      <p:sp>
        <p:nvSpPr>
          <p:cNvPr id="18442" name="Rectangle 10"/>
          <p:cNvSpPr>
            <a:spLocks noGrp="1" noChangeArrowheads="1"/>
          </p:cNvSpPr>
          <p:nvPr>
            <p:ph type="sldNum" sz="quarter" idx="4"/>
          </p:nvPr>
        </p:nvSpPr>
        <p:spPr bwMode="auto">
          <a:xfrm>
            <a:off x="22225" y="6465888"/>
            <a:ext cx="5873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spAutoFit/>
          </a:bodyPr>
          <a:lstStyle>
            <a:lvl1pPr algn="l">
              <a:defRPr kumimoji="0" sz="1800" i="0">
                <a:solidFill>
                  <a:schemeClr val="bg1"/>
                </a:solidFill>
                <a:latin typeface="Arial" pitchFamily="34" charset="0"/>
              </a:defRPr>
            </a:lvl1pPr>
          </a:lstStyle>
          <a:p>
            <a:fld id="{E4D40E37-22B8-4D64-AA83-4CB87D74A4B8}" type="slidenum">
              <a:rPr lang="zh-CN" altLang="en-US" smtClean="0"/>
              <a:t>‹#›</a:t>
            </a:fld>
            <a:endParaRPr lang="zh-CN" altLang="en-US" dirty="0"/>
          </a:p>
        </p:txBody>
      </p:sp>
      <p:sp>
        <p:nvSpPr>
          <p:cNvPr id="18448" name="Text Box 16"/>
          <p:cNvSpPr txBox="1">
            <a:spLocks noChangeArrowheads="1"/>
          </p:cNvSpPr>
          <p:nvPr/>
        </p:nvSpPr>
        <p:spPr bwMode="auto">
          <a:xfrm rot="16200000">
            <a:off x="-2441537" y="3413901"/>
            <a:ext cx="540060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altLang="zh-CN" sz="1000" dirty="0">
                <a:solidFill>
                  <a:schemeClr val="bg1"/>
                </a:solidFill>
                <a:ea typeface="宋体" pitchFamily="2" charset="-122"/>
              </a:rPr>
              <a:t>© Deng </a:t>
            </a:r>
            <a:r>
              <a:rPr lang="en-US" altLang="zh-CN" sz="1000" dirty="0" err="1">
                <a:solidFill>
                  <a:schemeClr val="bg1"/>
                </a:solidFill>
                <a:ea typeface="宋体" pitchFamily="2" charset="-122"/>
              </a:rPr>
              <a:t>Cai</a:t>
            </a:r>
            <a:r>
              <a:rPr lang="en-US" altLang="zh-CN" sz="1000" dirty="0">
                <a:solidFill>
                  <a:schemeClr val="bg1"/>
                </a:solidFill>
                <a:ea typeface="宋体" pitchFamily="2" charset="-122"/>
              </a:rPr>
              <a:t>, College of Computer Science, Zhejiang University </a:t>
            </a:r>
          </a:p>
        </p:txBody>
      </p:sp>
      <p:pic>
        <p:nvPicPr>
          <p:cNvPr id="2" name="图片 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0" y="0"/>
            <a:ext cx="692696" cy="692696"/>
          </a:xfrm>
          <a:prstGeom prst="rect">
            <a:avLst/>
          </a:prstGeom>
        </p:spPr>
      </p:pic>
    </p:spTree>
    <p:extLst>
      <p:ext uri="{BB962C8B-B14F-4D97-AF65-F5344CB8AC3E}">
        <p14:creationId xmlns:p14="http://schemas.microsoft.com/office/powerpoint/2010/main" val="834962545"/>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Lst>
  <p:txStyles>
    <p:titleStyle>
      <a:lvl1pPr algn="ctr" rtl="0" eaLnBrk="1" fontAlgn="base" hangingPunct="1">
        <a:lnSpc>
          <a:spcPct val="90000"/>
        </a:lnSpc>
        <a:spcBef>
          <a:spcPct val="0"/>
        </a:spcBef>
        <a:spcAft>
          <a:spcPct val="0"/>
        </a:spcAft>
        <a:defRPr sz="3200" b="1">
          <a:solidFill>
            <a:srgbClr val="003366"/>
          </a:solidFill>
          <a:latin typeface="+mj-lt"/>
          <a:ea typeface="+mj-ea"/>
          <a:cs typeface="+mj-cs"/>
        </a:defRPr>
      </a:lvl1pPr>
      <a:lvl2pPr algn="ctr" rtl="0" eaLnBrk="1" fontAlgn="base" hangingPunct="1">
        <a:lnSpc>
          <a:spcPct val="90000"/>
        </a:lnSpc>
        <a:spcBef>
          <a:spcPct val="0"/>
        </a:spcBef>
        <a:spcAft>
          <a:spcPct val="0"/>
        </a:spcAft>
        <a:defRPr sz="3200" b="1">
          <a:solidFill>
            <a:srgbClr val="003366"/>
          </a:solidFill>
          <a:latin typeface="Trebuchet MS" pitchFamily="34" charset="0"/>
        </a:defRPr>
      </a:lvl2pPr>
      <a:lvl3pPr algn="ctr" rtl="0" eaLnBrk="1" fontAlgn="base" hangingPunct="1">
        <a:lnSpc>
          <a:spcPct val="90000"/>
        </a:lnSpc>
        <a:spcBef>
          <a:spcPct val="0"/>
        </a:spcBef>
        <a:spcAft>
          <a:spcPct val="0"/>
        </a:spcAft>
        <a:defRPr sz="3200" b="1">
          <a:solidFill>
            <a:srgbClr val="003366"/>
          </a:solidFill>
          <a:latin typeface="Trebuchet MS" pitchFamily="34" charset="0"/>
        </a:defRPr>
      </a:lvl3pPr>
      <a:lvl4pPr algn="ctr" rtl="0" eaLnBrk="1" fontAlgn="base" hangingPunct="1">
        <a:lnSpc>
          <a:spcPct val="90000"/>
        </a:lnSpc>
        <a:spcBef>
          <a:spcPct val="0"/>
        </a:spcBef>
        <a:spcAft>
          <a:spcPct val="0"/>
        </a:spcAft>
        <a:defRPr sz="3200" b="1">
          <a:solidFill>
            <a:srgbClr val="003366"/>
          </a:solidFill>
          <a:latin typeface="Trebuchet MS" pitchFamily="34" charset="0"/>
        </a:defRPr>
      </a:lvl4pPr>
      <a:lvl5pPr algn="ctr" rtl="0" eaLnBrk="1" fontAlgn="base" hangingPunct="1">
        <a:lnSpc>
          <a:spcPct val="90000"/>
        </a:lnSpc>
        <a:spcBef>
          <a:spcPct val="0"/>
        </a:spcBef>
        <a:spcAft>
          <a:spcPct val="0"/>
        </a:spcAft>
        <a:defRPr sz="3200" b="1">
          <a:solidFill>
            <a:srgbClr val="003366"/>
          </a:solidFill>
          <a:latin typeface="Trebuchet MS" pitchFamily="34" charset="0"/>
        </a:defRPr>
      </a:lvl5pPr>
      <a:lvl6pPr marL="457200" algn="ctr" rtl="0" eaLnBrk="1" fontAlgn="base" hangingPunct="1">
        <a:lnSpc>
          <a:spcPct val="90000"/>
        </a:lnSpc>
        <a:spcBef>
          <a:spcPct val="0"/>
        </a:spcBef>
        <a:spcAft>
          <a:spcPct val="0"/>
        </a:spcAft>
        <a:defRPr sz="3200" b="1">
          <a:solidFill>
            <a:srgbClr val="003366"/>
          </a:solidFill>
          <a:latin typeface="Trebuchet MS" pitchFamily="34" charset="0"/>
        </a:defRPr>
      </a:lvl6pPr>
      <a:lvl7pPr marL="914400" algn="ctr" rtl="0" eaLnBrk="1" fontAlgn="base" hangingPunct="1">
        <a:lnSpc>
          <a:spcPct val="90000"/>
        </a:lnSpc>
        <a:spcBef>
          <a:spcPct val="0"/>
        </a:spcBef>
        <a:spcAft>
          <a:spcPct val="0"/>
        </a:spcAft>
        <a:defRPr sz="3200" b="1">
          <a:solidFill>
            <a:srgbClr val="003366"/>
          </a:solidFill>
          <a:latin typeface="Trebuchet MS" pitchFamily="34" charset="0"/>
        </a:defRPr>
      </a:lvl7pPr>
      <a:lvl8pPr marL="1371600" algn="ctr" rtl="0" eaLnBrk="1" fontAlgn="base" hangingPunct="1">
        <a:lnSpc>
          <a:spcPct val="90000"/>
        </a:lnSpc>
        <a:spcBef>
          <a:spcPct val="0"/>
        </a:spcBef>
        <a:spcAft>
          <a:spcPct val="0"/>
        </a:spcAft>
        <a:defRPr sz="3200" b="1">
          <a:solidFill>
            <a:srgbClr val="003366"/>
          </a:solidFill>
          <a:latin typeface="Trebuchet MS" pitchFamily="34" charset="0"/>
        </a:defRPr>
      </a:lvl8pPr>
      <a:lvl9pPr marL="1828800" algn="ctr" rtl="0" eaLnBrk="1" fontAlgn="base" hangingPunct="1">
        <a:lnSpc>
          <a:spcPct val="90000"/>
        </a:lnSpc>
        <a:spcBef>
          <a:spcPct val="0"/>
        </a:spcBef>
        <a:spcAft>
          <a:spcPct val="0"/>
        </a:spcAft>
        <a:defRPr sz="3200" b="1">
          <a:solidFill>
            <a:srgbClr val="003366"/>
          </a:solidFill>
          <a:latin typeface="Trebuchet MS" pitchFamily="34" charset="0"/>
        </a:defRPr>
      </a:lvl9pPr>
    </p:titleStyle>
    <p:bodyStyle>
      <a:lvl1pPr marL="342900" indent="-342900" algn="l" rtl="0" eaLnBrk="1" fontAlgn="base" hangingPunct="1">
        <a:spcBef>
          <a:spcPct val="50000"/>
        </a:spcBef>
        <a:spcAft>
          <a:spcPct val="25000"/>
        </a:spcAft>
        <a:buClr>
          <a:schemeClr val="tx1"/>
        </a:buClr>
        <a:buSzPct val="75000"/>
        <a:buFont typeface="Wingdings" pitchFamily="2" charset="2"/>
        <a:buBlip>
          <a:blip r:embed="rId19"/>
        </a:buBlip>
        <a:defRPr sz="2000">
          <a:solidFill>
            <a:srgbClr val="000000"/>
          </a:solidFill>
          <a:latin typeface="+mn-lt"/>
          <a:ea typeface="+mn-ea"/>
          <a:cs typeface="+mn-cs"/>
        </a:defRPr>
      </a:lvl1pPr>
      <a:lvl2pPr marL="742950" indent="-285750" algn="l" rtl="0" eaLnBrk="1" fontAlgn="base" hangingPunct="1">
        <a:spcBef>
          <a:spcPct val="20000"/>
        </a:spcBef>
        <a:spcAft>
          <a:spcPct val="0"/>
        </a:spcAft>
        <a:buClr>
          <a:schemeClr val="tx1"/>
        </a:buClr>
        <a:buFont typeface="Wingdings" pitchFamily="2" charset="2"/>
        <a:buChar char="§"/>
        <a:defRPr sz="2400">
          <a:solidFill>
            <a:srgbClr val="000000"/>
          </a:solidFill>
          <a:latin typeface="+mn-lt"/>
        </a:defRPr>
      </a:lvl2pPr>
      <a:lvl3pPr marL="1143000" indent="-228600" algn="l" rtl="0" eaLnBrk="1" fontAlgn="base" hangingPunct="1">
        <a:spcBef>
          <a:spcPct val="20000"/>
        </a:spcBef>
        <a:spcAft>
          <a:spcPct val="0"/>
        </a:spcAft>
        <a:buClr>
          <a:schemeClr val="tx1"/>
        </a:buClr>
        <a:buSzPct val="75000"/>
        <a:buFont typeface="Wingdings" pitchFamily="2" charset="2"/>
        <a:buChar char="l"/>
        <a:defRPr sz="2000">
          <a:solidFill>
            <a:srgbClr val="000000"/>
          </a:solidFill>
          <a:latin typeface="+mn-lt"/>
        </a:defRPr>
      </a:lvl3pPr>
      <a:lvl4pPr marL="1600200" indent="-228600" algn="l" rtl="0" eaLnBrk="1" fontAlgn="base" hangingPunct="1">
        <a:spcBef>
          <a:spcPct val="20000"/>
        </a:spcBef>
        <a:spcAft>
          <a:spcPct val="0"/>
        </a:spcAft>
        <a:buClr>
          <a:schemeClr val="tx1"/>
        </a:buClr>
        <a:buSzPct val="80000"/>
        <a:buChar char="–"/>
        <a:defRPr>
          <a:solidFill>
            <a:srgbClr val="000000"/>
          </a:solidFill>
          <a:latin typeface="+mn-lt"/>
        </a:defRPr>
      </a:lvl4pPr>
      <a:lvl5pPr marL="20574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5pPr>
      <a:lvl6pPr marL="25146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6pPr>
      <a:lvl7pPr marL="29718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7pPr>
      <a:lvl8pPr marL="34290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8pPr>
      <a:lvl9pPr marL="38862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54.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550.png"/></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55.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notesSlide" Target="../notesSlides/notesSlide56.xml"/></Relationships>
</file>

<file path=ppt/slides/_rels/slide103.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slideLayout" Target="../slideLayouts/slideLayout2.xml"/><Relationship Id="rId7" Type="http://schemas.openxmlformats.org/officeDocument/2006/relationships/image" Target="../media/image157.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notesSlide" Target="../notesSlides/notesSlide57.xml"/></Relationships>
</file>

<file path=ppt/slides/_rels/slide10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5" Type="http://schemas.openxmlformats.org/officeDocument/2006/relationships/image" Target="../media/image162.png"/><Relationship Id="rId4" Type="http://schemas.openxmlformats.org/officeDocument/2006/relationships/image" Target="../media/image161.png"/></Relationships>
</file>

<file path=ppt/slides/_rels/slide105.xml.rels><?xml version="1.0" encoding="UTF-8" standalone="yes"?>
<Relationships xmlns="http://schemas.openxmlformats.org/package/2006/relationships"><Relationship Id="rId3" Type="http://schemas.openxmlformats.org/officeDocument/2006/relationships/image" Target="../media/image164.png"/><Relationship Id="rId7" Type="http://schemas.openxmlformats.org/officeDocument/2006/relationships/image" Target="../media/image168.png"/><Relationship Id="rId2" Type="http://schemas.openxmlformats.org/officeDocument/2006/relationships/image" Target="../media/image163.png"/><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s>
</file>

<file path=ppt/slides/_rels/slide10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10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 Id="rId4" Type="http://schemas.openxmlformats.org/officeDocument/2006/relationships/image" Target="../media/image175.pn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 Id="rId6" Type="http://schemas.openxmlformats.org/officeDocument/2006/relationships/hyperlink" Target="https://dx.doi.org/10.1109/72.963769" TargetMode="External"/><Relationship Id="rId5" Type="http://schemas.openxmlformats.org/officeDocument/2006/relationships/hyperlink" Target="https://www.wikiwand.com/en/Digital_object_identifier" TargetMode="External"/><Relationship Id="rId4" Type="http://schemas.openxmlformats.org/officeDocument/2006/relationships/image" Target="../media/image17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 Id="rId4" Type="http://schemas.openxmlformats.org/officeDocument/2006/relationships/image" Target="../media/image184.png"/></Relationships>
</file>

<file path=ppt/slides/_rels/slide11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 Id="rId4" Type="http://schemas.openxmlformats.org/officeDocument/2006/relationships/image" Target="../media/image184.png"/></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8" Type="http://schemas.openxmlformats.org/officeDocument/2006/relationships/image" Target="../media/image540.png"/><Relationship Id="rId13" Type="http://schemas.openxmlformats.org/officeDocument/2006/relationships/image" Target="../media/image590.png"/><Relationship Id="rId12" Type="http://schemas.openxmlformats.org/officeDocument/2006/relationships/image" Target="../media/image580.png"/><Relationship Id="rId16" Type="http://schemas.openxmlformats.org/officeDocument/2006/relationships/image" Target="../media/image62.png"/><Relationship Id="rId1" Type="http://schemas.openxmlformats.org/officeDocument/2006/relationships/slideLayout" Target="../slideLayouts/slideLayout2.xml"/><Relationship Id="rId11" Type="http://schemas.openxmlformats.org/officeDocument/2006/relationships/image" Target="../media/image46.png"/><Relationship Id="rId15" Type="http://schemas.openxmlformats.org/officeDocument/2006/relationships/image" Target="../media/image610.png"/><Relationship Id="rId10" Type="http://schemas.openxmlformats.org/officeDocument/2006/relationships/image" Target="../media/image560.png"/><Relationship Id="rId9" Type="http://schemas.openxmlformats.org/officeDocument/2006/relationships/image" Target="../media/image550.png"/><Relationship Id="rId14" Type="http://schemas.openxmlformats.org/officeDocument/2006/relationships/image" Target="../media/image600.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6.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30.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10.png"/><Relationship Id="rId5" Type="http://schemas.openxmlformats.org/officeDocument/2006/relationships/image" Target="../media/image491.png"/><Relationship Id="rId4" Type="http://schemas.openxmlformats.org/officeDocument/2006/relationships/image" Target="../media/image7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542.png"/><Relationship Id="rId13" Type="http://schemas.openxmlformats.org/officeDocument/2006/relationships/image" Target="../media/image63.png"/><Relationship Id="rId3" Type="http://schemas.openxmlformats.org/officeDocument/2006/relationships/image" Target="../media/image410.png"/><Relationship Id="rId7" Type="http://schemas.openxmlformats.org/officeDocument/2006/relationships/image" Target="../media/image532.png"/><Relationship Id="rId12" Type="http://schemas.openxmlformats.org/officeDocument/2006/relationships/image" Target="../media/image61.png"/><Relationship Id="rId2" Type="http://schemas.openxmlformats.org/officeDocument/2006/relationships/notesSlide" Target="../notesSlides/notesSlide17.xml"/><Relationship Id="rId16"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470.png"/><Relationship Id="rId11" Type="http://schemas.openxmlformats.org/officeDocument/2006/relationships/image" Target="../media/image60.png"/><Relationship Id="rId5" Type="http://schemas.openxmlformats.org/officeDocument/2006/relationships/image" Target="../media/image461.png"/><Relationship Id="rId15" Type="http://schemas.openxmlformats.org/officeDocument/2006/relationships/image" Target="../media/image67.png"/><Relationship Id="rId10" Type="http://schemas.openxmlformats.org/officeDocument/2006/relationships/image" Target="../media/image59.png"/><Relationship Id="rId4" Type="http://schemas.openxmlformats.org/officeDocument/2006/relationships/image" Target="../media/image420.png"/><Relationship Id="rId9" Type="http://schemas.openxmlformats.org/officeDocument/2006/relationships/image" Target="../media/image58.png"/><Relationship Id="rId14"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81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41.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4.png"/><Relationship Id="rId3" Type="http://schemas.openxmlformats.org/officeDocument/2006/relationships/image" Target="../media/image71.png"/><Relationship Id="rId7" Type="http://schemas.openxmlformats.org/officeDocument/2006/relationships/image" Target="../media/image77.png"/><Relationship Id="rId12" Type="http://schemas.openxmlformats.org/officeDocument/2006/relationships/image" Target="../media/image8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2.png"/><Relationship Id="rId5" Type="http://schemas.openxmlformats.org/officeDocument/2006/relationships/image" Target="../media/image75.png"/><Relationship Id="rId15" Type="http://schemas.openxmlformats.org/officeDocument/2006/relationships/image" Target="../media/image86.png"/><Relationship Id="rId10" Type="http://schemas.openxmlformats.org/officeDocument/2006/relationships/image" Target="../media/image81.png"/><Relationship Id="rId4" Type="http://schemas.openxmlformats.org/officeDocument/2006/relationships/image" Target="../media/image72.png"/><Relationship Id="rId9" Type="http://schemas.openxmlformats.org/officeDocument/2006/relationships/image" Target="../media/image80.png"/><Relationship Id="rId14" Type="http://schemas.openxmlformats.org/officeDocument/2006/relationships/image" Target="../media/image85.png"/></Relationships>
</file>

<file path=ppt/slides/_rels/slide42.xml.rels><?xml version="1.0" encoding="UTF-8" standalone="yes"?>
<Relationships xmlns="http://schemas.openxmlformats.org/package/2006/relationships"><Relationship Id="rId8" Type="http://schemas.openxmlformats.org/officeDocument/2006/relationships/image" Target="../media/image972.png"/><Relationship Id="rId13" Type="http://schemas.openxmlformats.org/officeDocument/2006/relationships/image" Target="../media/image980.png"/><Relationship Id="rId18" Type="http://schemas.openxmlformats.org/officeDocument/2006/relationships/image" Target="../media/image103.png"/><Relationship Id="rId7" Type="http://schemas.openxmlformats.org/officeDocument/2006/relationships/image" Target="../media/image962.png"/><Relationship Id="rId12" Type="http://schemas.openxmlformats.org/officeDocument/2006/relationships/image" Target="../media/image541.png"/><Relationship Id="rId17" Type="http://schemas.openxmlformats.org/officeDocument/2006/relationships/image" Target="../media/image102.png"/><Relationship Id="rId2" Type="http://schemas.openxmlformats.org/officeDocument/2006/relationships/notesSlide" Target="../notesSlides/notesSlide21.xml"/><Relationship Id="rId16" Type="http://schemas.openxmlformats.org/officeDocument/2006/relationships/image" Target="../media/image101.png"/><Relationship Id="rId20"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880.png"/><Relationship Id="rId11" Type="http://schemas.openxmlformats.org/officeDocument/2006/relationships/image" Target="../media/image531.png"/><Relationship Id="rId5" Type="http://schemas.openxmlformats.org/officeDocument/2006/relationships/image" Target="../media/image870.png"/><Relationship Id="rId15" Type="http://schemas.openxmlformats.org/officeDocument/2006/relationships/image" Target="../media/image100.png"/><Relationship Id="rId10" Type="http://schemas.openxmlformats.org/officeDocument/2006/relationships/image" Target="../media/image920.png"/><Relationship Id="rId19" Type="http://schemas.openxmlformats.org/officeDocument/2006/relationships/image" Target="../media/image104.png"/><Relationship Id="rId9" Type="http://schemas.openxmlformats.org/officeDocument/2006/relationships/image" Target="../media/image971.png"/><Relationship Id="rId14" Type="http://schemas.openxmlformats.org/officeDocument/2006/relationships/image" Target="../media/image99.png"/></Relationships>
</file>

<file path=ppt/slides/_rels/slide43.xml.rels><?xml version="1.0" encoding="UTF-8" standalone="yes"?>
<Relationships xmlns="http://schemas.openxmlformats.org/package/2006/relationships"><Relationship Id="rId2" Type="http://schemas.openxmlformats.org/officeDocument/2006/relationships/image" Target="../media/image59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8.jpeg"/></Relationships>
</file>

<file path=ppt/slides/_rels/slide45.xml.rels><?xml version="1.0" encoding="UTF-8" standalone="yes"?>
<Relationships xmlns="http://schemas.openxmlformats.org/package/2006/relationships"><Relationship Id="rId2" Type="http://schemas.openxmlformats.org/officeDocument/2006/relationships/image" Target="../media/image89.t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91.png"/></Relationships>
</file>

<file path=ppt/slides/_rels/slide47.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2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2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66.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6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68.xml.rels><?xml version="1.0" encoding="UTF-8" standalone="yes"?>
<Relationships xmlns="http://schemas.openxmlformats.org/package/2006/relationships"><Relationship Id="rId18" Type="http://schemas.openxmlformats.org/officeDocument/2006/relationships/image" Target="../media/image121.png"/><Relationship Id="rId3" Type="http://schemas.openxmlformats.org/officeDocument/2006/relationships/image" Target="../media/image800.png"/><Relationship Id="rId21" Type="http://schemas.openxmlformats.org/officeDocument/2006/relationships/image" Target="../media/image130.png"/><Relationship Id="rId17" Type="http://schemas.openxmlformats.org/officeDocument/2006/relationships/image" Target="../media/image120.png"/><Relationship Id="rId2" Type="http://schemas.openxmlformats.org/officeDocument/2006/relationships/notesSlide" Target="../notesSlides/notesSlide36.xml"/><Relationship Id="rId16" Type="http://schemas.openxmlformats.org/officeDocument/2006/relationships/image" Target="../media/image1190.png"/><Relationship Id="rId20" Type="http://schemas.openxmlformats.org/officeDocument/2006/relationships/image" Target="../media/image123.png"/><Relationship Id="rId1" Type="http://schemas.openxmlformats.org/officeDocument/2006/relationships/slideLayout" Target="../slideLayouts/slideLayout2.xml"/><Relationship Id="rId24" Type="http://schemas.openxmlformats.org/officeDocument/2006/relationships/image" Target="../media/image1071.png"/><Relationship Id="rId5" Type="http://schemas.openxmlformats.org/officeDocument/2006/relationships/image" Target="../media/image941.png"/><Relationship Id="rId15" Type="http://schemas.openxmlformats.org/officeDocument/2006/relationships/image" Target="../media/image1180.png"/><Relationship Id="rId23" Type="http://schemas.openxmlformats.org/officeDocument/2006/relationships/image" Target="../media/image1061.png"/><Relationship Id="rId19" Type="http://schemas.openxmlformats.org/officeDocument/2006/relationships/image" Target="../media/image122.png"/><Relationship Id="rId4" Type="http://schemas.openxmlformats.org/officeDocument/2006/relationships/image" Target="../media/image831.png"/><Relationship Id="rId22" Type="http://schemas.openxmlformats.org/officeDocument/2006/relationships/image" Target="../media/image981.png"/></Relationships>
</file>

<file path=ppt/slides/_rels/slide69.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830.png"/><Relationship Id="rId18" Type="http://schemas.openxmlformats.org/officeDocument/2006/relationships/image" Target="../media/image1080.png"/><Relationship Id="rId3" Type="http://schemas.openxmlformats.org/officeDocument/2006/relationships/image" Target="../media/image1300.png"/><Relationship Id="rId7" Type="http://schemas.openxmlformats.org/officeDocument/2006/relationships/image" Target="../media/image134.png"/><Relationship Id="rId12" Type="http://schemas.openxmlformats.org/officeDocument/2006/relationships/image" Target="../media/image780.png"/><Relationship Id="rId17" Type="http://schemas.openxmlformats.org/officeDocument/2006/relationships/image" Target="../media/image1070.png"/><Relationship Id="rId2" Type="http://schemas.openxmlformats.org/officeDocument/2006/relationships/notesSlide" Target="../notesSlides/notesSlide37.xml"/><Relationship Id="rId16" Type="http://schemas.openxmlformats.org/officeDocument/2006/relationships/image" Target="../media/image117.png"/><Relationship Id="rId20" Type="http://schemas.openxmlformats.org/officeDocument/2006/relationships/image" Target="../media/image1100.png"/><Relationship Id="rId1" Type="http://schemas.openxmlformats.org/officeDocument/2006/relationships/slideLayout" Target="../slideLayouts/slideLayout2.xml"/><Relationship Id="rId6" Type="http://schemas.openxmlformats.org/officeDocument/2006/relationships/image" Target="../media/image133.png"/><Relationship Id="rId11" Type="http://schemas.openxmlformats.org/officeDocument/2006/relationships/image" Target="../media/image138.png"/><Relationship Id="rId5" Type="http://schemas.openxmlformats.org/officeDocument/2006/relationships/image" Target="../media/image132.png"/><Relationship Id="rId15" Type="http://schemas.openxmlformats.org/officeDocument/2006/relationships/image" Target="../media/image1060.png"/><Relationship Id="rId10" Type="http://schemas.openxmlformats.org/officeDocument/2006/relationships/image" Target="../media/image137.png"/><Relationship Id="rId19" Type="http://schemas.openxmlformats.org/officeDocument/2006/relationships/image" Target="../media/image1090.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940.png"/></Relationships>
</file>

<file path=ppt/slides/_rels/slide7.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oleObject" Target="../embeddings/oleObject1.bin"/><Relationship Id="rId7" Type="http://schemas.openxmlformats.org/officeDocument/2006/relationships/image" Target="../media/image14.jpe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3.jpeg"/><Relationship Id="rId11" Type="http://schemas.openxmlformats.org/officeDocument/2006/relationships/image" Target="../media/image7.png"/><Relationship Id="rId5" Type="http://schemas.openxmlformats.org/officeDocument/2006/relationships/image" Target="../media/image12.jpeg"/><Relationship Id="rId10" Type="http://schemas.openxmlformats.org/officeDocument/2006/relationships/image" Target="../media/image17.jpeg"/><Relationship Id="rId4" Type="http://schemas.openxmlformats.org/officeDocument/2006/relationships/image" Target="../media/image11.png"/><Relationship Id="rId9" Type="http://schemas.openxmlformats.org/officeDocument/2006/relationships/image" Target="../media/image16.jpeg"/></Relationships>
</file>

<file path=ppt/slides/_rels/slide7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7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77.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oleObject" Target="../embeddings/oleObject2.bin"/></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46.xml"/><Relationship Id="rId1" Type="http://schemas.openxmlformats.org/officeDocument/2006/relationships/slideLayout" Target="../slideLayouts/slideLayout16.xml"/><Relationship Id="rId4" Type="http://schemas.openxmlformats.org/officeDocument/2006/relationships/image" Target="../media/image145.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jpeg"/></Relationships>
</file>

<file path=ppt/slides/_rels/slide9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3.xml"/><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400.png"/></Relationships>
</file>

<file path=ppt/slides/_rels/slide9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52.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53.jpg"/></Relationships>
</file>

<file path=ppt/slides/_rels/slide99.xml.rels><?xml version="1.0" encoding="UTF-8" standalone="yes"?>
<Relationships xmlns="http://schemas.openxmlformats.org/package/2006/relationships"><Relationship Id="rId3" Type="http://schemas.openxmlformats.org/officeDocument/2006/relationships/image" Target="../media/image89.tif"/><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So Far…</a:t>
            </a:r>
            <a:endParaRPr lang="zh-CN" altLang="en-US" dirty="0"/>
          </a:p>
        </p:txBody>
      </p:sp>
      <p:sp>
        <p:nvSpPr>
          <p:cNvPr id="4" name="内容占位符 3"/>
          <p:cNvSpPr>
            <a:spLocks noGrp="1"/>
          </p:cNvSpPr>
          <p:nvPr>
            <p:ph idx="1"/>
          </p:nvPr>
        </p:nvSpPr>
        <p:spPr>
          <a:xfrm>
            <a:off x="685800" y="864066"/>
            <a:ext cx="8350696" cy="5855822"/>
          </a:xfrm>
        </p:spPr>
        <p:txBody>
          <a:bodyPr/>
          <a:lstStyle/>
          <a:p>
            <a:r>
              <a:rPr lang="en-US" altLang="zh-CN" sz="1800" dirty="0"/>
              <a:t>Our goal (supervised learning)</a:t>
            </a:r>
          </a:p>
          <a:p>
            <a:pPr lvl="1"/>
            <a:r>
              <a:rPr lang="en-US" altLang="zh-CN" sz="2200" dirty="0">
                <a:solidFill>
                  <a:srgbClr val="FF0000"/>
                </a:solidFill>
              </a:rPr>
              <a:t>L</a:t>
            </a:r>
            <a:r>
              <a:rPr lang="en-US" altLang="en-US" sz="2200" dirty="0">
                <a:solidFill>
                  <a:srgbClr val="FF0000"/>
                </a:solidFill>
              </a:rPr>
              <a:t>earn a set of discriminant functions</a:t>
            </a:r>
          </a:p>
          <a:p>
            <a:pPr lvl="1"/>
            <a:endParaRPr lang="en-US" altLang="en-US" sz="2200" dirty="0"/>
          </a:p>
          <a:p>
            <a:pPr lvl="1"/>
            <a:r>
              <a:rPr lang="en-US" altLang="en-US" sz="2200" dirty="0"/>
              <a:t>Bayesian framework</a:t>
            </a:r>
          </a:p>
          <a:p>
            <a:pPr lvl="2"/>
            <a:r>
              <a:rPr lang="en-US" altLang="en-US" sz="1600" dirty="0"/>
              <a:t>We could design an optimal classifier if we knew:</a:t>
            </a:r>
          </a:p>
          <a:p>
            <a:pPr lvl="3"/>
            <a:r>
              <a:rPr lang="en-US" altLang="en-US" sz="1600" dirty="0"/>
              <a:t>P(</a:t>
            </a:r>
            <a:r>
              <a:rPr lang="en-US" altLang="en-US" sz="1600" dirty="0">
                <a:sym typeface="Symbol" pitchFamily="18" charset="2"/>
              </a:rPr>
              <a:t></a:t>
            </a:r>
            <a:r>
              <a:rPr lang="en-US" altLang="en-US" sz="1600" baseline="-25000" dirty="0"/>
              <a:t>i</a:t>
            </a:r>
            <a:r>
              <a:rPr lang="en-US" altLang="en-US" sz="1600" dirty="0"/>
              <a:t>) : priors and P(x | </a:t>
            </a:r>
            <a:r>
              <a:rPr lang="en-US" altLang="en-US" sz="1600" dirty="0">
                <a:sym typeface="Symbol" pitchFamily="18" charset="2"/>
              </a:rPr>
              <a:t></a:t>
            </a:r>
            <a:r>
              <a:rPr lang="en-US" altLang="en-US" sz="1600" baseline="-25000" dirty="0"/>
              <a:t>i</a:t>
            </a:r>
            <a:r>
              <a:rPr lang="en-US" altLang="en-US" sz="1600" dirty="0"/>
              <a:t>) : class-conditional densities</a:t>
            </a:r>
          </a:p>
          <a:p>
            <a:pPr lvl="3"/>
            <a:r>
              <a:rPr lang="en-US" altLang="zh-CN" sz="1600" dirty="0"/>
              <a:t>Using training data to estimate </a:t>
            </a:r>
            <a:r>
              <a:rPr lang="en-US" altLang="en-US" sz="1600" dirty="0"/>
              <a:t>P(</a:t>
            </a:r>
            <a:r>
              <a:rPr lang="en-US" altLang="en-US" sz="1600" dirty="0">
                <a:sym typeface="Symbol" pitchFamily="18" charset="2"/>
              </a:rPr>
              <a:t></a:t>
            </a:r>
            <a:r>
              <a:rPr lang="en-US" altLang="en-US" sz="1600" baseline="-25000" dirty="0" err="1"/>
              <a:t>i</a:t>
            </a:r>
            <a:r>
              <a:rPr lang="en-US" altLang="en-US" sz="1600" dirty="0"/>
              <a:t>) and P(x | </a:t>
            </a:r>
            <a:r>
              <a:rPr lang="en-US" altLang="en-US" sz="1600" dirty="0">
                <a:sym typeface="Symbol" pitchFamily="18" charset="2"/>
              </a:rPr>
              <a:t></a:t>
            </a:r>
            <a:r>
              <a:rPr lang="en-US" altLang="en-US" sz="1600" baseline="-25000" dirty="0" err="1"/>
              <a:t>i</a:t>
            </a:r>
            <a:r>
              <a:rPr lang="en-US" altLang="en-US" sz="1600" dirty="0"/>
              <a:t>)</a:t>
            </a:r>
            <a:endParaRPr lang="en-US" altLang="zh-CN" sz="1600" dirty="0"/>
          </a:p>
          <a:p>
            <a:pPr lvl="1"/>
            <a:r>
              <a:rPr lang="en-US" altLang="zh-CN" sz="2200" dirty="0"/>
              <a:t>Directly learning discriminant functions from the training data</a:t>
            </a:r>
          </a:p>
          <a:p>
            <a:pPr lvl="2"/>
            <a:r>
              <a:rPr lang="en-US" altLang="zh-CN" sz="1600" dirty="0"/>
              <a:t>Linear Regression</a:t>
            </a:r>
          </a:p>
          <a:p>
            <a:pPr lvl="2"/>
            <a:r>
              <a:rPr lang="en-US" altLang="zh-CN" sz="1600" dirty="0"/>
              <a:t>Logistic Regression</a:t>
            </a:r>
          </a:p>
          <a:p>
            <a:pPr lvl="2"/>
            <a:r>
              <a:rPr lang="en-US" altLang="zh-CN" sz="1600" dirty="0"/>
              <a:t>SVM</a:t>
            </a:r>
          </a:p>
          <a:p>
            <a:pPr lvl="2"/>
            <a:r>
              <a:rPr lang="en-US" altLang="zh-CN" sz="1600" dirty="0"/>
              <a:t>Kernel methods</a:t>
            </a:r>
          </a:p>
          <a:p>
            <a:pPr lvl="2"/>
            <a:endParaRPr lang="en-US" altLang="zh-CN" sz="1600" dirty="0"/>
          </a:p>
          <a:p>
            <a:pPr lvl="2"/>
            <a:r>
              <a:rPr lang="en-US" altLang="zh-CN" sz="1600" dirty="0">
                <a:solidFill>
                  <a:srgbClr val="FF0000"/>
                </a:solidFill>
              </a:rPr>
              <a:t>Only focus on the classifier.</a:t>
            </a:r>
          </a:p>
          <a:p>
            <a:pPr lvl="2"/>
            <a:r>
              <a:rPr lang="en-US" altLang="zh-CN" sz="1600" dirty="0">
                <a:solidFill>
                  <a:srgbClr val="FF0000"/>
                </a:solidFill>
              </a:rPr>
              <a:t>We have to know the form of the discriminant functions (the nonlinearity). </a:t>
            </a:r>
          </a:p>
        </p:txBody>
      </p:sp>
      <p:sp>
        <p:nvSpPr>
          <p:cNvPr id="5" name="灯片编号占位符 4"/>
          <p:cNvSpPr>
            <a:spLocks noGrp="1"/>
          </p:cNvSpPr>
          <p:nvPr>
            <p:ph type="sldNum" sz="quarter" idx="10"/>
          </p:nvPr>
        </p:nvSpPr>
        <p:spPr/>
        <p:txBody>
          <a:bodyPr/>
          <a:lstStyle/>
          <a:p>
            <a:fld id="{5EF37376-FFD7-4608-9D63-3D20BCCBEA4A}" type="slidenum">
              <a:rPr lang="en-US" altLang="en-US" smtClean="0"/>
              <a:pPr/>
              <a:t>1</a:t>
            </a:fld>
            <a:endParaRPr lang="en-US" altLang="en-US"/>
          </a:p>
        </p:txBody>
      </p:sp>
      <p:sp>
        <p:nvSpPr>
          <p:cNvPr id="6" name="文本框 5"/>
          <p:cNvSpPr txBox="1"/>
          <p:nvPr/>
        </p:nvSpPr>
        <p:spPr>
          <a:xfrm>
            <a:off x="4139952" y="4653136"/>
            <a:ext cx="2192973" cy="461665"/>
          </a:xfrm>
          <a:prstGeom prst="rect">
            <a:avLst/>
          </a:prstGeom>
          <a:noFill/>
          <a:ln>
            <a:solidFill>
              <a:schemeClr val="accent1"/>
            </a:solidFill>
          </a:ln>
        </p:spPr>
        <p:txBody>
          <a:bodyPr wrap="none" rtlCol="0">
            <a:spAutoFit/>
          </a:bodyPr>
          <a:lstStyle/>
          <a:p>
            <a:pPr marL="0" lvl="1"/>
            <a:r>
              <a:rPr lang="en-US" altLang="zh-CN" sz="2400" dirty="0">
                <a:solidFill>
                  <a:srgbClr val="FF0000"/>
                </a:solidFill>
              </a:rPr>
              <a:t>Disadvantage?</a:t>
            </a:r>
          </a:p>
        </p:txBody>
      </p:sp>
    </p:spTree>
    <p:extLst>
      <p:ext uri="{BB962C8B-B14F-4D97-AF65-F5344CB8AC3E}">
        <p14:creationId xmlns:p14="http://schemas.microsoft.com/office/powerpoint/2010/main" val="305590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SIFT</a:t>
            </a:r>
          </a:p>
        </p:txBody>
      </p:sp>
      <p:pic>
        <p:nvPicPr>
          <p:cNvPr id="4" name="图片 3"/>
          <p:cNvPicPr>
            <a:picLocks noChangeAspect="1"/>
          </p:cNvPicPr>
          <p:nvPr/>
        </p:nvPicPr>
        <p:blipFill>
          <a:blip r:embed="rId2"/>
          <a:stretch>
            <a:fillRect/>
          </a:stretch>
        </p:blipFill>
        <p:spPr>
          <a:xfrm>
            <a:off x="1539023" y="1088880"/>
            <a:ext cx="6227515" cy="5581980"/>
          </a:xfrm>
          <a:prstGeom prst="rect">
            <a:avLst/>
          </a:prstGeom>
        </p:spPr>
      </p:pic>
    </p:spTree>
    <p:extLst>
      <p:ext uri="{BB962C8B-B14F-4D97-AF65-F5344CB8AC3E}">
        <p14:creationId xmlns:p14="http://schemas.microsoft.com/office/powerpoint/2010/main" val="205043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8"/>
          <p:cNvSpPr>
            <a:spLocks noGrp="1"/>
          </p:cNvSpPr>
          <p:nvPr>
            <p:ph type="title"/>
          </p:nvPr>
        </p:nvSpPr>
        <p:spPr>
          <a:xfrm>
            <a:off x="0" y="62151"/>
            <a:ext cx="9144000" cy="609600"/>
          </a:xfrm>
        </p:spPr>
        <p:txBody>
          <a:bodyPr/>
          <a:lstStyle/>
          <a:p>
            <a:r>
              <a:rPr lang="en-US" altLang="zh-CN" dirty="0"/>
              <a:t>Case studies</a:t>
            </a:r>
            <a:endParaRPr lang="zh-CN" altLang="en-US" dirty="0"/>
          </a:p>
        </p:txBody>
      </p:sp>
      <p:sp>
        <p:nvSpPr>
          <p:cNvPr id="7" name="内容占位符 2"/>
          <p:cNvSpPr txBox="1">
            <a:spLocks/>
          </p:cNvSpPr>
          <p:nvPr/>
        </p:nvSpPr>
        <p:spPr bwMode="auto">
          <a:xfrm>
            <a:off x="611560" y="764704"/>
            <a:ext cx="8350696"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50000"/>
              </a:spcBef>
              <a:spcAft>
                <a:spcPct val="25000"/>
              </a:spcAft>
              <a:buClr>
                <a:schemeClr val="tx1"/>
              </a:buClr>
              <a:buSzPct val="75000"/>
              <a:buFont typeface="Wingdings" pitchFamily="2" charset="2"/>
              <a:buBlip>
                <a:blip r:embed="rId2"/>
              </a:buBlip>
              <a:defRPr sz="2000">
                <a:solidFill>
                  <a:srgbClr val="000000"/>
                </a:solidFill>
                <a:latin typeface="+mn-lt"/>
                <a:ea typeface="+mn-ea"/>
                <a:cs typeface="+mn-cs"/>
              </a:defRPr>
            </a:lvl1pPr>
            <a:lvl2pPr marL="742950" indent="-285750" algn="l" rtl="0" eaLnBrk="1" fontAlgn="base" hangingPunct="1">
              <a:spcBef>
                <a:spcPct val="20000"/>
              </a:spcBef>
              <a:spcAft>
                <a:spcPct val="0"/>
              </a:spcAft>
              <a:buClr>
                <a:schemeClr val="tx1"/>
              </a:buClr>
              <a:buFont typeface="Wingdings" pitchFamily="2" charset="2"/>
              <a:buChar char="§"/>
              <a:defRPr sz="2400">
                <a:solidFill>
                  <a:srgbClr val="000000"/>
                </a:solidFill>
                <a:latin typeface="+mn-lt"/>
              </a:defRPr>
            </a:lvl2pPr>
            <a:lvl3pPr marL="1143000" indent="-228600" algn="l" rtl="0" eaLnBrk="1" fontAlgn="base" hangingPunct="1">
              <a:spcBef>
                <a:spcPct val="20000"/>
              </a:spcBef>
              <a:spcAft>
                <a:spcPct val="0"/>
              </a:spcAft>
              <a:buClr>
                <a:schemeClr val="tx1"/>
              </a:buClr>
              <a:buSzPct val="75000"/>
              <a:buFont typeface="Wingdings" pitchFamily="2" charset="2"/>
              <a:buChar char="l"/>
              <a:defRPr sz="2000">
                <a:solidFill>
                  <a:srgbClr val="000000"/>
                </a:solidFill>
                <a:latin typeface="+mn-lt"/>
              </a:defRPr>
            </a:lvl3pPr>
            <a:lvl4pPr marL="1600200" indent="-228600" algn="l" rtl="0" eaLnBrk="1" fontAlgn="base" hangingPunct="1">
              <a:spcBef>
                <a:spcPct val="20000"/>
              </a:spcBef>
              <a:spcAft>
                <a:spcPct val="0"/>
              </a:spcAft>
              <a:buClr>
                <a:schemeClr val="tx1"/>
              </a:buClr>
              <a:buSzPct val="80000"/>
              <a:buChar char="–"/>
              <a:defRPr>
                <a:solidFill>
                  <a:srgbClr val="000000"/>
                </a:solidFill>
                <a:latin typeface="+mn-lt"/>
              </a:defRPr>
            </a:lvl4pPr>
            <a:lvl5pPr marL="20574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5pPr>
            <a:lvl6pPr marL="25146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6pPr>
            <a:lvl7pPr marL="29718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7pPr>
            <a:lvl8pPr marL="34290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8pPr>
            <a:lvl9pPr marL="38862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9pPr>
          </a:lstStyle>
          <a:p>
            <a:r>
              <a:rPr lang="en-US" altLang="zh-CN" b="1" kern="0" dirty="0" err="1"/>
              <a:t>ResNet</a:t>
            </a:r>
            <a:endParaRPr lang="en-US" altLang="zh-CN" b="1" kern="0"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4430" y="1443521"/>
            <a:ext cx="4657850" cy="2595089"/>
          </a:xfrm>
          <a:prstGeom prst="rect">
            <a:avLst/>
          </a:prstGeom>
        </p:spPr>
      </p:pic>
      <mc:AlternateContent xmlns:mc="http://schemas.openxmlformats.org/markup-compatibility/2006" xmlns:a14="http://schemas.microsoft.com/office/drawing/2010/main">
        <mc:Choice Requires="a14">
          <p:sp>
            <p:nvSpPr>
              <p:cNvPr id="8" name="内容占位符 2"/>
              <p:cNvSpPr txBox="1">
                <a:spLocks/>
              </p:cNvSpPr>
              <p:nvPr/>
            </p:nvSpPr>
            <p:spPr bwMode="auto">
              <a:xfrm>
                <a:off x="466030" y="4141362"/>
                <a:ext cx="8641756" cy="237808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50000"/>
                  </a:spcBef>
                  <a:spcAft>
                    <a:spcPct val="25000"/>
                  </a:spcAft>
                  <a:buClr>
                    <a:schemeClr val="tx1"/>
                  </a:buClr>
                  <a:buSzPct val="75000"/>
                  <a:buFont typeface="Wingdings" pitchFamily="2" charset="2"/>
                  <a:buBlip>
                    <a:blip r:embed="rId2"/>
                  </a:buBlip>
                  <a:defRPr sz="2000">
                    <a:solidFill>
                      <a:srgbClr val="000000"/>
                    </a:solidFill>
                    <a:latin typeface="+mn-lt"/>
                    <a:ea typeface="+mn-ea"/>
                    <a:cs typeface="+mn-cs"/>
                  </a:defRPr>
                </a:lvl1pPr>
                <a:lvl2pPr marL="742950" indent="-285750" algn="l" rtl="0" eaLnBrk="1" fontAlgn="base" hangingPunct="1">
                  <a:spcBef>
                    <a:spcPct val="20000"/>
                  </a:spcBef>
                  <a:spcAft>
                    <a:spcPct val="0"/>
                  </a:spcAft>
                  <a:buClr>
                    <a:schemeClr val="tx1"/>
                  </a:buClr>
                  <a:buFont typeface="Wingdings" pitchFamily="2" charset="2"/>
                  <a:buChar char="§"/>
                  <a:defRPr sz="2400">
                    <a:solidFill>
                      <a:srgbClr val="000000"/>
                    </a:solidFill>
                    <a:latin typeface="+mn-lt"/>
                  </a:defRPr>
                </a:lvl2pPr>
                <a:lvl3pPr marL="1143000" indent="-228600" algn="l" rtl="0" eaLnBrk="1" fontAlgn="base" hangingPunct="1">
                  <a:spcBef>
                    <a:spcPct val="20000"/>
                  </a:spcBef>
                  <a:spcAft>
                    <a:spcPct val="0"/>
                  </a:spcAft>
                  <a:buClr>
                    <a:schemeClr val="tx1"/>
                  </a:buClr>
                  <a:buSzPct val="75000"/>
                  <a:buFont typeface="Wingdings" pitchFamily="2" charset="2"/>
                  <a:buChar char="l"/>
                  <a:defRPr sz="2000">
                    <a:solidFill>
                      <a:srgbClr val="000000"/>
                    </a:solidFill>
                    <a:latin typeface="+mn-lt"/>
                  </a:defRPr>
                </a:lvl3pPr>
                <a:lvl4pPr marL="1600200" indent="-228600" algn="l" rtl="0" eaLnBrk="1" fontAlgn="base" hangingPunct="1">
                  <a:spcBef>
                    <a:spcPct val="20000"/>
                  </a:spcBef>
                  <a:spcAft>
                    <a:spcPct val="0"/>
                  </a:spcAft>
                  <a:buClr>
                    <a:schemeClr val="tx1"/>
                  </a:buClr>
                  <a:buSzPct val="80000"/>
                  <a:buChar char="–"/>
                  <a:defRPr>
                    <a:solidFill>
                      <a:srgbClr val="000000"/>
                    </a:solidFill>
                    <a:latin typeface="+mn-lt"/>
                  </a:defRPr>
                </a:lvl4pPr>
                <a:lvl5pPr marL="20574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5pPr>
                <a:lvl6pPr marL="25146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6pPr>
                <a:lvl7pPr marL="29718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7pPr>
                <a:lvl8pPr marL="34290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8pPr>
                <a:lvl9pPr marL="38862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9pPr>
              </a:lstStyle>
              <a:p>
                <a:pPr lvl="1"/>
                <a:r>
                  <a:rPr lang="en-US" altLang="zh-CN" sz="2000" kern="0" dirty="0"/>
                  <a:t>Be careful that the dimensions of </a:t>
                </a:r>
                <a14:m>
                  <m:oMath xmlns:m="http://schemas.openxmlformats.org/officeDocument/2006/math">
                    <m:r>
                      <a:rPr lang="en-US" altLang="zh-CN" sz="2000" kern="0" dirty="0">
                        <a:latin typeface="Cambria Math" panose="02040503050406030204" pitchFamily="18" charset="0"/>
                      </a:rPr>
                      <m:t>𝐱</m:t>
                    </m:r>
                    <m:r>
                      <a:rPr lang="en-US" altLang="zh-CN" sz="2000" i="1" kern="0" dirty="0">
                        <a:latin typeface="Cambria Math" panose="02040503050406030204" pitchFamily="18" charset="0"/>
                      </a:rPr>
                      <m:t> </m:t>
                    </m:r>
                  </m:oMath>
                </a14:m>
                <a:r>
                  <a:rPr lang="en-US" altLang="zh-CN" sz="2000" kern="0" dirty="0"/>
                  <a:t>and </a:t>
                </a:r>
                <a14:m>
                  <m:oMath xmlns:m="http://schemas.openxmlformats.org/officeDocument/2006/math">
                    <m:r>
                      <a:rPr lang="en-US" altLang="zh-CN" sz="2000" kern="0" dirty="0">
                        <a:latin typeface="Cambria Math" panose="02040503050406030204" pitchFamily="18" charset="0"/>
                      </a:rPr>
                      <m:t>ℱ</m:t>
                    </m:r>
                    <m:r>
                      <a:rPr lang="en-US" altLang="zh-CN" sz="2000" i="1" kern="0" dirty="0">
                        <a:latin typeface="Cambria Math" panose="02040503050406030204" pitchFamily="18" charset="0"/>
                      </a:rPr>
                      <m:t> </m:t>
                    </m:r>
                  </m:oMath>
                </a14:m>
                <a:r>
                  <a:rPr lang="en-US" altLang="zh-CN" sz="2000" kern="0" dirty="0"/>
                  <a:t>must be equal.</a:t>
                </a:r>
              </a:p>
              <a:p>
                <a:pPr lvl="1"/>
                <a:r>
                  <a:rPr lang="en-US" altLang="zh-CN" sz="2000" kern="0" dirty="0" err="1"/>
                  <a:t>ResNet</a:t>
                </a:r>
                <a:r>
                  <a:rPr lang="en-US" altLang="zh-CN" sz="2000" kern="0" dirty="0"/>
                  <a:t> is a stack of many residual blocks.</a:t>
                </a:r>
              </a:p>
              <a:p>
                <a:pPr lvl="1"/>
                <a:r>
                  <a:rPr lang="en-US" altLang="zh-CN" sz="2000" kern="0" dirty="0"/>
                  <a:t>This really helps with the vanishing and exploding gradient problems and allows us to train much deeper neural networks without really appreciable loss in performance.</a:t>
                </a:r>
              </a:p>
              <a:p>
                <a:pPr lvl="1"/>
                <a:r>
                  <a:rPr lang="en-US" altLang="zh-CN" sz="2000" kern="0" dirty="0"/>
                  <a:t>There are ResNet-34, ResNet-50, ResNet-101 and ResNet-152 in the paper.</a:t>
                </a:r>
              </a:p>
              <a:p>
                <a:pPr lvl="1"/>
                <a:endParaRPr lang="en-US" altLang="zh-CN" sz="2000" kern="0" dirty="0"/>
              </a:p>
              <a:p>
                <a:pPr lvl="1"/>
                <a:endParaRPr lang="en-US" altLang="zh-CN" sz="2000" kern="0" dirty="0"/>
              </a:p>
            </p:txBody>
          </p:sp>
        </mc:Choice>
        <mc:Fallback xmlns="">
          <p:sp>
            <p:nvSpPr>
              <p:cNvPr id="8" name="内容占位符 2"/>
              <p:cNvSpPr txBox="1">
                <a:spLocks noRot="1" noChangeAspect="1" noMove="1" noResize="1" noEditPoints="1" noAdjustHandles="1" noChangeArrowheads="1" noChangeShapeType="1" noTextEdit="1"/>
              </p:cNvSpPr>
              <p:nvPr/>
            </p:nvSpPr>
            <p:spPr bwMode="auto">
              <a:xfrm>
                <a:off x="466030" y="4141362"/>
                <a:ext cx="8641756" cy="2378083"/>
              </a:xfrm>
              <a:prstGeom prst="rect">
                <a:avLst/>
              </a:prstGeom>
              <a:blipFill rotWithShape="0">
                <a:blip r:embed="rId4"/>
                <a:stretch>
                  <a:fillRect t="-1282" b="-589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0" name="内容占位符 2"/>
          <p:cNvSpPr txBox="1">
            <a:spLocks/>
          </p:cNvSpPr>
          <p:nvPr/>
        </p:nvSpPr>
        <p:spPr bwMode="auto">
          <a:xfrm>
            <a:off x="504513" y="1340768"/>
            <a:ext cx="8641756"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50000"/>
              </a:spcBef>
              <a:spcAft>
                <a:spcPct val="25000"/>
              </a:spcAft>
              <a:buClr>
                <a:schemeClr val="tx1"/>
              </a:buClr>
              <a:buSzPct val="75000"/>
              <a:buFont typeface="Wingdings" pitchFamily="2" charset="2"/>
              <a:buBlip>
                <a:blip r:embed="rId2"/>
              </a:buBlip>
              <a:defRPr sz="2000">
                <a:solidFill>
                  <a:srgbClr val="000000"/>
                </a:solidFill>
                <a:latin typeface="+mn-lt"/>
                <a:ea typeface="+mn-ea"/>
                <a:cs typeface="+mn-cs"/>
              </a:defRPr>
            </a:lvl1pPr>
            <a:lvl2pPr marL="742950" indent="-285750" algn="l" rtl="0" eaLnBrk="1" fontAlgn="base" hangingPunct="1">
              <a:spcBef>
                <a:spcPct val="20000"/>
              </a:spcBef>
              <a:spcAft>
                <a:spcPct val="0"/>
              </a:spcAft>
              <a:buClr>
                <a:schemeClr val="tx1"/>
              </a:buClr>
              <a:buFont typeface="Wingdings" pitchFamily="2" charset="2"/>
              <a:buChar char="§"/>
              <a:defRPr sz="2400">
                <a:solidFill>
                  <a:srgbClr val="000000"/>
                </a:solidFill>
                <a:latin typeface="+mn-lt"/>
              </a:defRPr>
            </a:lvl2pPr>
            <a:lvl3pPr marL="1143000" indent="-228600" algn="l" rtl="0" eaLnBrk="1" fontAlgn="base" hangingPunct="1">
              <a:spcBef>
                <a:spcPct val="20000"/>
              </a:spcBef>
              <a:spcAft>
                <a:spcPct val="0"/>
              </a:spcAft>
              <a:buClr>
                <a:schemeClr val="tx1"/>
              </a:buClr>
              <a:buSzPct val="75000"/>
              <a:buFont typeface="Wingdings" pitchFamily="2" charset="2"/>
              <a:buChar char="l"/>
              <a:defRPr sz="2000">
                <a:solidFill>
                  <a:srgbClr val="000000"/>
                </a:solidFill>
                <a:latin typeface="+mn-lt"/>
              </a:defRPr>
            </a:lvl3pPr>
            <a:lvl4pPr marL="1600200" indent="-228600" algn="l" rtl="0" eaLnBrk="1" fontAlgn="base" hangingPunct="1">
              <a:spcBef>
                <a:spcPct val="20000"/>
              </a:spcBef>
              <a:spcAft>
                <a:spcPct val="0"/>
              </a:spcAft>
              <a:buClr>
                <a:schemeClr val="tx1"/>
              </a:buClr>
              <a:buSzPct val="80000"/>
              <a:buChar char="–"/>
              <a:defRPr>
                <a:solidFill>
                  <a:srgbClr val="000000"/>
                </a:solidFill>
                <a:latin typeface="+mn-lt"/>
              </a:defRPr>
            </a:lvl4pPr>
            <a:lvl5pPr marL="20574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5pPr>
            <a:lvl6pPr marL="25146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6pPr>
            <a:lvl7pPr marL="29718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7pPr>
            <a:lvl8pPr marL="34290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8pPr>
            <a:lvl9pPr marL="38862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9pPr>
          </a:lstStyle>
          <a:p>
            <a:pPr lvl="1"/>
            <a:r>
              <a:rPr lang="en-US" altLang="zh-CN" sz="2000" b="1" kern="0" dirty="0"/>
              <a:t>residual block</a:t>
            </a:r>
          </a:p>
        </p:txBody>
      </p:sp>
      <p:sp>
        <p:nvSpPr>
          <p:cNvPr id="12" name="TextBox 18"/>
          <p:cNvSpPr txBox="1"/>
          <p:nvPr/>
        </p:nvSpPr>
        <p:spPr>
          <a:xfrm>
            <a:off x="467544" y="6519446"/>
            <a:ext cx="6056466"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000000"/>
                </a:solidFill>
                <a:latin typeface="Century Schoolbook" charset="0"/>
                <a:ea typeface="Century Schoolbook" charset="0"/>
                <a:cs typeface="Century Schoolbook" charset="0"/>
              </a:rPr>
              <a:t>[He</a:t>
            </a:r>
            <a:r>
              <a:rPr lang="en-US" altLang="zh-CN" sz="1600" dirty="0">
                <a:solidFill>
                  <a:srgbClr val="000000"/>
                </a:solidFill>
                <a:latin typeface="Century Schoolbook" charset="0"/>
                <a:ea typeface="Century Schoolbook" charset="0"/>
                <a:cs typeface="Century Schoolbook" charset="0"/>
              </a:rPr>
              <a:t> et al., 2016. Deep residual learning for image recognition</a:t>
            </a:r>
            <a:r>
              <a:rPr lang="en-US" sz="1600" dirty="0">
                <a:solidFill>
                  <a:srgbClr val="000000"/>
                </a:solidFill>
                <a:latin typeface="Century Schoolbook" charset="0"/>
                <a:ea typeface="Century Schoolbook" charset="0"/>
                <a:cs typeface="Century Schoolbook" charset="0"/>
              </a:rPr>
              <a:t>]</a:t>
            </a:r>
          </a:p>
        </p:txBody>
      </p:sp>
    </p:spTree>
    <p:extLst>
      <p:ext uri="{BB962C8B-B14F-4D97-AF65-F5344CB8AC3E}">
        <p14:creationId xmlns:p14="http://schemas.microsoft.com/office/powerpoint/2010/main" val="32560313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custDataLst>
              <p:tags r:id="rId2"/>
            </p:custDataLst>
          </p:nvPr>
        </p:nvSpPr>
        <p:spPr/>
        <p:txBody>
          <a:bodyPr/>
          <a:lstStyle/>
          <a:p>
            <a:r>
              <a:rPr lang="en-US" altLang="zh-CN" dirty="0">
                <a:solidFill>
                  <a:srgbClr val="FF0000"/>
                </a:solidFill>
                <a:sym typeface="+mn-lt"/>
              </a:rPr>
              <a:t>Sequence modelling</a:t>
            </a:r>
          </a:p>
        </p:txBody>
      </p:sp>
      <p:sp>
        <p:nvSpPr>
          <p:cNvPr id="82" name="内容占位符 2"/>
          <p:cNvSpPr>
            <a:spLocks noGrp="1"/>
          </p:cNvSpPr>
          <p:nvPr>
            <p:ph idx="1"/>
          </p:nvPr>
        </p:nvSpPr>
        <p:spPr>
          <a:xfrm>
            <a:off x="826681" y="1196752"/>
            <a:ext cx="7886700" cy="1097280"/>
          </a:xfrm>
        </p:spPr>
        <p:txBody>
          <a:bodyPr/>
          <a:lstStyle/>
          <a:p>
            <a:r>
              <a:rPr lang="en-US" dirty="0"/>
              <a:t>Why do we need RNN?</a:t>
            </a:r>
          </a:p>
          <a:p>
            <a:r>
              <a:rPr lang="en-US" dirty="0"/>
              <a:t>What are RNNs?</a:t>
            </a:r>
          </a:p>
          <a:p>
            <a:r>
              <a:rPr lang="en-US" dirty="0"/>
              <a:t>RNN extensions</a:t>
            </a:r>
          </a:p>
          <a:p>
            <a:r>
              <a:rPr lang="en-US" dirty="0"/>
              <a:t>What can RNNs can do?</a:t>
            </a:r>
          </a:p>
          <a:p>
            <a:endParaRPr lang="en-US" dirty="0"/>
          </a:p>
        </p:txBody>
      </p:sp>
    </p:spTree>
    <p:custDataLst>
      <p:tags r:id="rId1"/>
    </p:custDataLst>
    <p:extLst>
      <p:ext uri="{BB962C8B-B14F-4D97-AF65-F5344CB8AC3E}">
        <p14:creationId xmlns:p14="http://schemas.microsoft.com/office/powerpoint/2010/main" val="2234006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custDataLst>
              <p:tags r:id="rId2"/>
            </p:custDataLst>
          </p:nvPr>
        </p:nvSpPr>
        <p:spPr/>
        <p:txBody>
          <a:bodyPr/>
          <a:lstStyle/>
          <a:p>
            <a:r>
              <a:rPr lang="en-US" altLang="zh-CN" dirty="0">
                <a:solidFill>
                  <a:srgbClr val="FF0000"/>
                </a:solidFill>
                <a:sym typeface="+mn-lt"/>
              </a:rPr>
              <a:t>Why do we need RNN?</a:t>
            </a:r>
          </a:p>
        </p:txBody>
      </p:sp>
      <p:sp>
        <p:nvSpPr>
          <p:cNvPr id="82" name="内容占位符 2"/>
          <p:cNvSpPr>
            <a:spLocks noGrp="1"/>
          </p:cNvSpPr>
          <p:nvPr>
            <p:ph idx="1"/>
          </p:nvPr>
        </p:nvSpPr>
        <p:spPr>
          <a:xfrm>
            <a:off x="934938" y="985799"/>
            <a:ext cx="7886700" cy="3933056"/>
          </a:xfrm>
        </p:spPr>
        <p:txBody>
          <a:bodyPr/>
          <a:lstStyle/>
          <a:p>
            <a:r>
              <a:rPr lang="en-US" dirty="0"/>
              <a:t>The limitations of the Neural network (CNNs)</a:t>
            </a:r>
          </a:p>
          <a:p>
            <a:pPr lvl="1"/>
            <a:r>
              <a:rPr lang="en-US" dirty="0"/>
              <a:t>Rely on the assumption of independence among the (training and test) examples</a:t>
            </a:r>
          </a:p>
          <a:p>
            <a:pPr lvl="1"/>
            <a:r>
              <a:rPr lang="en-US" dirty="0"/>
              <a:t>Rely on examples being vectors of fixed length</a:t>
            </a:r>
          </a:p>
          <a:p>
            <a:pPr lvl="1"/>
            <a:endParaRPr lang="en-US" dirty="0"/>
          </a:p>
          <a:p>
            <a:r>
              <a:rPr lang="en-US" dirty="0"/>
              <a:t>We need to model the data with temporal or sequential structures and varying length of inputs and outputs</a:t>
            </a:r>
          </a:p>
          <a:p>
            <a:pPr lvl="1"/>
            <a:r>
              <a:rPr lang="en-US" dirty="0"/>
              <a:t>Frames from video</a:t>
            </a:r>
          </a:p>
          <a:p>
            <a:pPr lvl="1"/>
            <a:r>
              <a:rPr lang="en-US" dirty="0"/>
              <a:t>Snippets of audio</a:t>
            </a:r>
          </a:p>
          <a:p>
            <a:pPr lvl="1"/>
            <a:r>
              <a:rPr lang="en-US" dirty="0"/>
              <a:t>Words pulled from sentences, for example:</a:t>
            </a:r>
          </a:p>
          <a:p>
            <a:endParaRPr lang="en-US" dirty="0"/>
          </a:p>
        </p:txBody>
      </p:sp>
      <p:sp>
        <p:nvSpPr>
          <p:cNvPr id="4" name="文本框 3">
            <a:extLst>
              <a:ext uri="{FF2B5EF4-FFF2-40B4-BE49-F238E27FC236}">
                <a16:creationId xmlns:a16="http://schemas.microsoft.com/office/drawing/2014/main" id="{74575700-F1FB-4B46-A21C-5373EC47A31C}"/>
              </a:ext>
            </a:extLst>
          </p:cNvPr>
          <p:cNvSpPr txBox="1"/>
          <p:nvPr/>
        </p:nvSpPr>
        <p:spPr>
          <a:xfrm>
            <a:off x="1550890" y="5406631"/>
            <a:ext cx="2339102" cy="461665"/>
          </a:xfrm>
          <a:prstGeom prst="rect">
            <a:avLst/>
          </a:prstGeom>
          <a:noFill/>
        </p:spPr>
        <p:txBody>
          <a:bodyPr wrap="none" rtlCol="0">
            <a:spAutoFit/>
          </a:bodyPr>
          <a:lstStyle/>
          <a:p>
            <a:r>
              <a:rPr lang="zh-CN" altLang="en-US" sz="2400" dirty="0"/>
              <a:t>美国的空气很好</a:t>
            </a:r>
            <a:endParaRPr lang="en-US" sz="2400" dirty="0"/>
          </a:p>
        </p:txBody>
      </p:sp>
      <p:sp>
        <p:nvSpPr>
          <p:cNvPr id="5" name="文本框 4">
            <a:extLst>
              <a:ext uri="{FF2B5EF4-FFF2-40B4-BE49-F238E27FC236}">
                <a16:creationId xmlns:a16="http://schemas.microsoft.com/office/drawing/2014/main" id="{5054A5E7-72A3-3342-A0EF-7EEEFF44E007}"/>
              </a:ext>
            </a:extLst>
          </p:cNvPr>
          <p:cNvSpPr txBox="1"/>
          <p:nvPr/>
        </p:nvSpPr>
        <p:spPr>
          <a:xfrm>
            <a:off x="7452320" y="5406631"/>
            <a:ext cx="800219" cy="461665"/>
          </a:xfrm>
          <a:prstGeom prst="rect">
            <a:avLst/>
          </a:prstGeom>
          <a:noFill/>
        </p:spPr>
        <p:txBody>
          <a:bodyPr wrap="none" rtlCol="0">
            <a:spAutoFit/>
          </a:bodyPr>
          <a:lstStyle/>
          <a:p>
            <a:r>
              <a:rPr lang="zh-CN" altLang="en-US" sz="2400" dirty="0">
                <a:solidFill>
                  <a:srgbClr val="E84848"/>
                </a:solidFill>
              </a:rPr>
              <a:t>褒义</a:t>
            </a:r>
            <a:endParaRPr lang="en-US" altLang="zh-CN" sz="2400" dirty="0">
              <a:solidFill>
                <a:srgbClr val="E84848"/>
              </a:solidFill>
            </a:endParaRPr>
          </a:p>
        </p:txBody>
      </p:sp>
      <p:sp>
        <p:nvSpPr>
          <p:cNvPr id="7" name="文本框 6">
            <a:extLst>
              <a:ext uri="{FF2B5EF4-FFF2-40B4-BE49-F238E27FC236}">
                <a16:creationId xmlns:a16="http://schemas.microsoft.com/office/drawing/2014/main" id="{3DFAFE7A-D35E-A243-BE67-17BE282497B0}"/>
              </a:ext>
            </a:extLst>
          </p:cNvPr>
          <p:cNvSpPr txBox="1"/>
          <p:nvPr/>
        </p:nvSpPr>
        <p:spPr>
          <a:xfrm>
            <a:off x="3707904" y="5406631"/>
            <a:ext cx="3877985" cy="461665"/>
          </a:xfrm>
          <a:prstGeom prst="rect">
            <a:avLst/>
          </a:prstGeom>
          <a:noFill/>
        </p:spPr>
        <p:txBody>
          <a:bodyPr wrap="none" rtlCol="0">
            <a:spAutoFit/>
          </a:bodyPr>
          <a:lstStyle/>
          <a:p>
            <a:r>
              <a:rPr lang="zh-CN" altLang="en-US" sz="2400" dirty="0"/>
              <a:t>，尽管美国没有小龙虾吃。</a:t>
            </a:r>
            <a:endParaRPr lang="en-US" sz="2400" dirty="0"/>
          </a:p>
        </p:txBody>
      </p:sp>
      <p:sp>
        <p:nvSpPr>
          <p:cNvPr id="9" name="文本框 8">
            <a:extLst>
              <a:ext uri="{FF2B5EF4-FFF2-40B4-BE49-F238E27FC236}">
                <a16:creationId xmlns:a16="http://schemas.microsoft.com/office/drawing/2014/main" id="{0769C180-2F42-3243-8AA9-A135A1326EE9}"/>
              </a:ext>
            </a:extLst>
          </p:cNvPr>
          <p:cNvSpPr txBox="1"/>
          <p:nvPr/>
        </p:nvSpPr>
        <p:spPr>
          <a:xfrm>
            <a:off x="1547664" y="6385126"/>
            <a:ext cx="6123792" cy="461665"/>
          </a:xfrm>
          <a:prstGeom prst="rect">
            <a:avLst/>
          </a:prstGeom>
          <a:noFill/>
        </p:spPr>
        <p:txBody>
          <a:bodyPr wrap="none" rtlCol="0">
            <a:spAutoFit/>
          </a:bodyPr>
          <a:lstStyle/>
          <a:p>
            <a:r>
              <a:rPr lang="zh-CN" altLang="en-US" sz="2400" dirty="0"/>
              <a:t>美国没有小龙虾吃，尽管美国的空气很好。</a:t>
            </a:r>
            <a:endParaRPr lang="en-US" sz="2400" dirty="0"/>
          </a:p>
        </p:txBody>
      </p:sp>
      <p:sp>
        <p:nvSpPr>
          <p:cNvPr id="11" name="文本框 10">
            <a:extLst>
              <a:ext uri="{FF2B5EF4-FFF2-40B4-BE49-F238E27FC236}">
                <a16:creationId xmlns:a16="http://schemas.microsoft.com/office/drawing/2014/main" id="{0BCEDB98-8BA4-154A-AF21-4A0B55442FB8}"/>
              </a:ext>
            </a:extLst>
          </p:cNvPr>
          <p:cNvSpPr txBox="1"/>
          <p:nvPr/>
        </p:nvSpPr>
        <p:spPr>
          <a:xfrm>
            <a:off x="7452320" y="6385125"/>
            <a:ext cx="800219" cy="461665"/>
          </a:xfrm>
          <a:prstGeom prst="rect">
            <a:avLst/>
          </a:prstGeom>
          <a:noFill/>
        </p:spPr>
        <p:txBody>
          <a:bodyPr wrap="none" rtlCol="0">
            <a:spAutoFit/>
          </a:bodyPr>
          <a:lstStyle/>
          <a:p>
            <a:r>
              <a:rPr lang="zh-CN" altLang="en-US" sz="2400" dirty="0">
                <a:solidFill>
                  <a:srgbClr val="E84848"/>
                </a:solidFill>
              </a:rPr>
              <a:t>贬义</a:t>
            </a:r>
            <a:endParaRPr lang="en-US" altLang="zh-CN" sz="2400" dirty="0">
              <a:solidFill>
                <a:srgbClr val="E84848"/>
              </a:solidFill>
            </a:endParaRPr>
          </a:p>
        </p:txBody>
      </p:sp>
      <p:sp>
        <p:nvSpPr>
          <p:cNvPr id="12" name="文本框 11">
            <a:extLst>
              <a:ext uri="{FF2B5EF4-FFF2-40B4-BE49-F238E27FC236}">
                <a16:creationId xmlns:a16="http://schemas.microsoft.com/office/drawing/2014/main" id="{8E611D9C-69B5-0A41-B38C-A74299924ECB}"/>
              </a:ext>
            </a:extLst>
          </p:cNvPr>
          <p:cNvSpPr txBox="1"/>
          <p:nvPr/>
        </p:nvSpPr>
        <p:spPr>
          <a:xfrm>
            <a:off x="1746436" y="5825026"/>
            <a:ext cx="1571264" cy="461665"/>
          </a:xfrm>
          <a:prstGeom prst="rect">
            <a:avLst/>
          </a:prstGeom>
          <a:noFill/>
        </p:spPr>
        <p:txBody>
          <a:bodyPr wrap="none" rtlCol="0">
            <a:spAutoFit/>
          </a:bodyPr>
          <a:lstStyle/>
          <a:p>
            <a:r>
              <a:rPr lang="zh-CN" altLang="en-US" sz="2400" dirty="0"/>
              <a:t>输入</a:t>
            </a:r>
            <a:r>
              <a:rPr lang="en-US" altLang="zh-CN" sz="2400" dirty="0"/>
              <a:t>7</a:t>
            </a:r>
            <a:r>
              <a:rPr lang="zh-CN" altLang="en-US" sz="2400" dirty="0"/>
              <a:t>个字</a:t>
            </a:r>
            <a:endParaRPr lang="en-US" altLang="zh-CN" sz="2400" dirty="0"/>
          </a:p>
        </p:txBody>
      </p:sp>
      <p:sp>
        <p:nvSpPr>
          <p:cNvPr id="13" name="文本框 12">
            <a:extLst>
              <a:ext uri="{FF2B5EF4-FFF2-40B4-BE49-F238E27FC236}">
                <a16:creationId xmlns:a16="http://schemas.microsoft.com/office/drawing/2014/main" id="{0E98DB14-C21B-7543-A700-E46384DBAF89}"/>
              </a:ext>
            </a:extLst>
          </p:cNvPr>
          <p:cNvSpPr txBox="1"/>
          <p:nvPr/>
        </p:nvSpPr>
        <p:spPr>
          <a:xfrm>
            <a:off x="4175987" y="5825026"/>
            <a:ext cx="1726755" cy="461665"/>
          </a:xfrm>
          <a:prstGeom prst="rect">
            <a:avLst/>
          </a:prstGeom>
          <a:noFill/>
        </p:spPr>
        <p:txBody>
          <a:bodyPr wrap="none" rtlCol="0">
            <a:spAutoFit/>
          </a:bodyPr>
          <a:lstStyle/>
          <a:p>
            <a:r>
              <a:rPr lang="zh-CN" altLang="en-US" sz="2400" dirty="0"/>
              <a:t>输入</a:t>
            </a:r>
            <a:r>
              <a:rPr lang="en-US" altLang="zh-CN" sz="2400" dirty="0"/>
              <a:t>17</a:t>
            </a:r>
            <a:r>
              <a:rPr lang="zh-CN" altLang="en-US" sz="2400" dirty="0"/>
              <a:t>个字</a:t>
            </a:r>
            <a:endParaRPr lang="en-US" altLang="zh-CN" sz="2400" dirty="0"/>
          </a:p>
        </p:txBody>
      </p:sp>
    </p:spTree>
    <p:custDataLst>
      <p:tags r:id="rId1"/>
    </p:custDataLst>
    <p:extLst>
      <p:ext uri="{BB962C8B-B14F-4D97-AF65-F5344CB8AC3E}">
        <p14:creationId xmlns:p14="http://schemas.microsoft.com/office/powerpoint/2010/main" val="3717836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9" grpId="0"/>
      <p:bldP spid="11" grpId="0"/>
      <p:bldP spid="12" grpId="0"/>
      <p:bldP spid="13"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custDataLst>
              <p:tags r:id="rId2"/>
            </p:custDataLst>
          </p:nvPr>
        </p:nvSpPr>
        <p:spPr/>
        <p:txBody>
          <a:bodyPr/>
          <a:lstStyle/>
          <a:p>
            <a:r>
              <a:rPr lang="en-US" altLang="zh-CN" dirty="0">
                <a:solidFill>
                  <a:srgbClr val="FF0000"/>
                </a:solidFill>
                <a:sym typeface="+mn-lt"/>
              </a:rPr>
              <a:t>What</a:t>
            </a:r>
            <a:r>
              <a:rPr lang="zh-CN" altLang="en-US" dirty="0">
                <a:solidFill>
                  <a:srgbClr val="FF0000"/>
                </a:solidFill>
                <a:sym typeface="+mn-lt"/>
              </a:rPr>
              <a:t> </a:t>
            </a:r>
            <a:r>
              <a:rPr lang="en-US" altLang="zh-CN" dirty="0">
                <a:solidFill>
                  <a:srgbClr val="FF0000"/>
                </a:solidFill>
                <a:sym typeface="+mn-lt"/>
              </a:rPr>
              <a:t>are RNNs?</a:t>
            </a:r>
          </a:p>
        </p:txBody>
      </p:sp>
      <p:sp>
        <p:nvSpPr>
          <p:cNvPr id="82" name="内容占位符 2"/>
          <p:cNvSpPr>
            <a:spLocks noGrp="1"/>
          </p:cNvSpPr>
          <p:nvPr>
            <p:ph idx="1"/>
          </p:nvPr>
        </p:nvSpPr>
        <p:spPr>
          <a:xfrm>
            <a:off x="1061990" y="980728"/>
            <a:ext cx="7886700" cy="3822576"/>
          </a:xfrm>
        </p:spPr>
        <p:txBody>
          <a:bodyPr/>
          <a:lstStyle/>
          <a:p>
            <a:r>
              <a:rPr lang="en-US" dirty="0"/>
              <a:t>Recurrent neural networks (RNNs) are connectionist models with the ability to selectively pass information across sequence steps, while processing sequential data one element at a time.</a:t>
            </a:r>
          </a:p>
          <a:p>
            <a:r>
              <a:rPr lang="en-US" dirty="0"/>
              <a:t>The recurrent network can be converted into a feed-forward network by unfolding over time</a:t>
            </a:r>
          </a:p>
          <a:p>
            <a:endParaRPr lang="en-US" dirty="0"/>
          </a:p>
          <a:p>
            <a:endParaRPr lang="en-US" dirty="0"/>
          </a:p>
          <a:p>
            <a:endParaRPr lang="en-US" dirty="0"/>
          </a:p>
          <a:p>
            <a:endParaRPr lang="en-US" dirty="0"/>
          </a:p>
          <a:p>
            <a:pPr marL="0" indent="0">
              <a:buNone/>
            </a:pPr>
            <a:endParaRPr lang="en-US" dirty="0"/>
          </a:p>
          <a:p>
            <a:r>
              <a:rPr lang="en-US" dirty="0"/>
              <a:t>Allow a ‘memory’ of previous inputs to persist in the network’s internal state, and thereby influence the network output</a:t>
            </a:r>
          </a:p>
          <a:p>
            <a:endParaRPr lang="en-US" dirty="0"/>
          </a:p>
        </p:txBody>
      </p:sp>
      <p:pic>
        <p:nvPicPr>
          <p:cNvPr id="14" name="image39.png">
            <a:extLst>
              <a:ext uri="{FF2B5EF4-FFF2-40B4-BE49-F238E27FC236}">
                <a16:creationId xmlns:a16="http://schemas.microsoft.com/office/drawing/2014/main" id="{13978EDE-13B0-604E-9093-A642FCCD2714}"/>
              </a:ext>
            </a:extLst>
          </p:cNvPr>
          <p:cNvPicPr>
            <a:picLocks noChangeAspect="1"/>
          </p:cNvPicPr>
          <p:nvPr/>
        </p:nvPicPr>
        <p:blipFill rotWithShape="1">
          <a:blip r:embed="rId5">
            <a:extLst/>
          </a:blip>
          <a:srcRect b="17665"/>
          <a:stretch/>
        </p:blipFill>
        <p:spPr>
          <a:xfrm>
            <a:off x="1067983" y="3040578"/>
            <a:ext cx="3390901" cy="1427316"/>
          </a:xfrm>
          <a:prstGeom prst="rect">
            <a:avLst/>
          </a:prstGeom>
          <a:ln w="12700">
            <a:miter lim="400000"/>
          </a:ln>
        </p:spPr>
      </p:pic>
      <p:pic>
        <p:nvPicPr>
          <p:cNvPr id="15" name="image40.png">
            <a:extLst>
              <a:ext uri="{FF2B5EF4-FFF2-40B4-BE49-F238E27FC236}">
                <a16:creationId xmlns:a16="http://schemas.microsoft.com/office/drawing/2014/main" id="{311047C3-8A80-B041-BAAA-428D7197A620}"/>
              </a:ext>
            </a:extLst>
          </p:cNvPr>
          <p:cNvPicPr>
            <a:picLocks noChangeAspect="1"/>
          </p:cNvPicPr>
          <p:nvPr/>
        </p:nvPicPr>
        <p:blipFill rotWithShape="1">
          <a:blip r:embed="rId6">
            <a:extLst/>
          </a:blip>
          <a:srcRect l="24263" b="15183"/>
          <a:stretch/>
        </p:blipFill>
        <p:spPr>
          <a:xfrm>
            <a:off x="3715271" y="2996952"/>
            <a:ext cx="3837844" cy="1470343"/>
          </a:xfrm>
          <a:prstGeom prst="rect">
            <a:avLst/>
          </a:prstGeom>
          <a:ln w="12700">
            <a:miter lim="400000"/>
          </a:ln>
        </p:spPr>
      </p:pic>
      <mc:AlternateContent xmlns:mc="http://schemas.openxmlformats.org/markup-compatibility/2006">
        <mc:Choice xmlns:a14="http://schemas.microsoft.com/office/drawing/2010/main" Requires="a14">
          <p:sp>
            <p:nvSpPr>
              <p:cNvPr id="16" name="TextBox 2">
                <a:extLst>
                  <a:ext uri="{FF2B5EF4-FFF2-40B4-BE49-F238E27FC236}">
                    <a16:creationId xmlns:a16="http://schemas.microsoft.com/office/drawing/2014/main" id="{8FC32166-2EFA-BD4B-8780-22ED209725FC}"/>
                  </a:ext>
                </a:extLst>
              </p:cNvPr>
              <p:cNvSpPr txBox="1"/>
              <p:nvPr/>
            </p:nvSpPr>
            <p:spPr>
              <a:xfrm>
                <a:off x="3563888" y="4725144"/>
                <a:ext cx="2485937"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sz="1800" b="0" i="1" u="none" strike="noStrike" cap="none" spc="0" normalizeH="0" baseline="0" smtClean="0">
                              <a:ln>
                                <a:noFill/>
                              </a:ln>
                              <a:solidFill>
                                <a:srgbClr val="000000"/>
                              </a:solidFill>
                              <a:effectLst/>
                              <a:uFillTx/>
                              <a:latin typeface="Cambria Math" panose="02040503050406030204" pitchFamily="18" charset="0"/>
                              <a:ea typeface="Times New Roman"/>
                              <a:cs typeface="Times New Roman"/>
                              <a:sym typeface="Times New Roman"/>
                            </a:rPr>
                          </m:ctrlPr>
                        </m:sSubPr>
                        <m:e>
                          <m:r>
                            <a:rPr kumimoji="0" lang="en-US" sz="1800" b="0" i="1" u="none" strike="noStrike" cap="none" spc="0" normalizeH="0" baseline="0" smtClean="0">
                              <a:ln>
                                <a:noFill/>
                              </a:ln>
                              <a:solidFill>
                                <a:srgbClr val="000000"/>
                              </a:solidFill>
                              <a:effectLst/>
                              <a:uFillTx/>
                              <a:latin typeface="Cambria Math" charset="0"/>
                              <a:ea typeface="Times New Roman"/>
                              <a:cs typeface="Times New Roman"/>
                              <a:sym typeface="Times New Roman"/>
                            </a:rPr>
                            <m:t>𝐴</m:t>
                          </m:r>
                        </m:e>
                        <m:sub>
                          <m:r>
                            <a:rPr kumimoji="0" lang="en-US" sz="1800" b="0" i="1" u="none" strike="noStrike" cap="none" spc="0" normalizeH="0" baseline="0" smtClean="0">
                              <a:ln>
                                <a:noFill/>
                              </a:ln>
                              <a:solidFill>
                                <a:srgbClr val="000000"/>
                              </a:solidFill>
                              <a:effectLst/>
                              <a:uFillTx/>
                              <a:latin typeface="Cambria Math" charset="0"/>
                              <a:ea typeface="Times New Roman"/>
                              <a:cs typeface="Times New Roman"/>
                              <a:sym typeface="Times New Roman"/>
                            </a:rPr>
                            <m:t>𝑡</m:t>
                          </m:r>
                        </m:sub>
                      </m:sSub>
                      <m:r>
                        <a:rPr kumimoji="0" lang="en-US" sz="1800" b="0" i="0" u="none" strike="noStrike" cap="none" spc="0" normalizeH="0" baseline="0" smtClean="0">
                          <a:ln>
                            <a:noFill/>
                          </a:ln>
                          <a:solidFill>
                            <a:srgbClr val="000000"/>
                          </a:solidFill>
                          <a:effectLst/>
                          <a:uFillTx/>
                          <a:latin typeface="Cambria Math" charset="0"/>
                          <a:ea typeface="Times New Roman"/>
                          <a:cs typeface="Times New Roman"/>
                          <a:sym typeface="Times New Roman"/>
                        </a:rPr>
                        <m:t>=</m:t>
                      </m:r>
                      <m:r>
                        <m:rPr>
                          <m:sty m:val="p"/>
                        </m:rPr>
                        <a:rPr kumimoji="0" lang="en-US" sz="1800" b="0" i="0" u="none" strike="noStrike" cap="none" spc="0" normalizeH="0" baseline="0" smtClean="0">
                          <a:ln>
                            <a:noFill/>
                          </a:ln>
                          <a:solidFill>
                            <a:srgbClr val="000000"/>
                          </a:solidFill>
                          <a:effectLst/>
                          <a:uFillTx/>
                          <a:latin typeface="Cambria Math" charset="0"/>
                          <a:ea typeface="Times New Roman"/>
                          <a:cs typeface="Times New Roman"/>
                          <a:sym typeface="Times New Roman"/>
                        </a:rPr>
                        <m:t>tanh</m:t>
                      </m:r>
                      <m:d>
                        <m:dPr>
                          <m:ctrlPr>
                            <a:rPr kumimoji="0" lang="en-US" sz="1800" b="0" i="1" u="none" strike="noStrike" cap="none" spc="0" normalizeH="0" baseline="0" smtClean="0">
                              <a:ln>
                                <a:noFill/>
                              </a:ln>
                              <a:solidFill>
                                <a:srgbClr val="000000"/>
                              </a:solidFill>
                              <a:effectLst/>
                              <a:uFillTx/>
                              <a:latin typeface="Cambria Math" panose="02040503050406030204" pitchFamily="18" charset="0"/>
                              <a:ea typeface="Times New Roman"/>
                              <a:cs typeface="Times New Roman"/>
                              <a:sym typeface="Times New Roman"/>
                            </a:rPr>
                          </m:ctrlPr>
                        </m:dPr>
                        <m:e>
                          <m:sSub>
                            <m:sSubPr>
                              <m:ctrlPr>
                                <a:rPr kumimoji="0" lang="en-US" sz="1800" b="0" i="1" u="none" strike="noStrike" cap="none" spc="0" normalizeH="0" baseline="0" smtClean="0">
                                  <a:ln>
                                    <a:noFill/>
                                  </a:ln>
                                  <a:solidFill>
                                    <a:srgbClr val="000000"/>
                                  </a:solidFill>
                                  <a:effectLst/>
                                  <a:uFillTx/>
                                  <a:latin typeface="Cambria Math" panose="02040503050406030204" pitchFamily="18" charset="0"/>
                                  <a:ea typeface="Times New Roman"/>
                                  <a:cs typeface="Times New Roman"/>
                                  <a:sym typeface="Times New Roman"/>
                                </a:rPr>
                              </m:ctrlPr>
                            </m:sSubPr>
                            <m:e>
                              <m:r>
                                <m:rPr>
                                  <m:sty m:val="p"/>
                                </m:rPr>
                                <a:rPr kumimoji="0" lang="en-US" sz="1800" b="0" i="0" u="none" strike="noStrike" cap="none" spc="0" normalizeH="0" baseline="0" smtClean="0">
                                  <a:ln>
                                    <a:noFill/>
                                  </a:ln>
                                  <a:solidFill>
                                    <a:srgbClr val="000000"/>
                                  </a:solidFill>
                                  <a:effectLst/>
                                  <a:uFillTx/>
                                  <a:latin typeface="Cambria Math" charset="0"/>
                                  <a:ea typeface="Times New Roman"/>
                                  <a:cs typeface="Times New Roman"/>
                                  <a:sym typeface="Times New Roman"/>
                                </a:rPr>
                                <m:t>Ux</m:t>
                              </m:r>
                            </m:e>
                            <m:sub>
                              <m:r>
                                <m:rPr>
                                  <m:sty m:val="p"/>
                                </m:rPr>
                                <a:rPr kumimoji="0" lang="en-US" sz="1800" b="0" i="0" u="none" strike="noStrike" cap="none" spc="0" normalizeH="0" baseline="0" smtClean="0">
                                  <a:ln>
                                    <a:noFill/>
                                  </a:ln>
                                  <a:solidFill>
                                    <a:srgbClr val="000000"/>
                                  </a:solidFill>
                                  <a:effectLst/>
                                  <a:uFillTx/>
                                  <a:latin typeface="Cambria Math" charset="0"/>
                                  <a:ea typeface="Times New Roman"/>
                                  <a:cs typeface="Times New Roman"/>
                                  <a:sym typeface="Times New Roman"/>
                                </a:rPr>
                                <m:t>t</m:t>
                              </m:r>
                            </m:sub>
                          </m:sSub>
                          <m:r>
                            <a:rPr kumimoji="0" lang="en-US" sz="1800" b="0" i="0" u="none" strike="noStrike" cap="none" spc="0" normalizeH="0" baseline="0" smtClean="0">
                              <a:ln>
                                <a:noFill/>
                              </a:ln>
                              <a:solidFill>
                                <a:srgbClr val="000000"/>
                              </a:solidFill>
                              <a:effectLst/>
                              <a:uFillTx/>
                              <a:latin typeface="Cambria Math" charset="0"/>
                              <a:ea typeface="Times New Roman"/>
                              <a:cs typeface="Times New Roman"/>
                              <a:sym typeface="Times New Roman"/>
                            </a:rPr>
                            <m:t>+</m:t>
                          </m:r>
                          <m:sSub>
                            <m:sSubPr>
                              <m:ctrlPr>
                                <a:rPr kumimoji="0" lang="en-US" sz="1800" b="0" i="1" u="none" strike="noStrike" cap="none" spc="0" normalizeH="0" baseline="0" smtClean="0">
                                  <a:ln>
                                    <a:noFill/>
                                  </a:ln>
                                  <a:solidFill>
                                    <a:srgbClr val="000000"/>
                                  </a:solidFill>
                                  <a:effectLst/>
                                  <a:uFillTx/>
                                  <a:latin typeface="Cambria Math" panose="02040503050406030204" pitchFamily="18" charset="0"/>
                                  <a:ea typeface="Times New Roman"/>
                                  <a:cs typeface="Times New Roman"/>
                                  <a:sym typeface="Times New Roman"/>
                                </a:rPr>
                              </m:ctrlPr>
                            </m:sSubPr>
                            <m:e>
                              <m:r>
                                <m:rPr>
                                  <m:sty m:val="p"/>
                                </m:rPr>
                                <a:rPr kumimoji="0" lang="en-US" sz="1800" b="0" i="0" u="none" strike="noStrike" cap="none" spc="0" normalizeH="0" baseline="0" smtClean="0">
                                  <a:ln>
                                    <a:noFill/>
                                  </a:ln>
                                  <a:solidFill>
                                    <a:srgbClr val="000000"/>
                                  </a:solidFill>
                                  <a:effectLst/>
                                  <a:uFillTx/>
                                  <a:latin typeface="Cambria Math" charset="0"/>
                                  <a:ea typeface="Times New Roman"/>
                                  <a:cs typeface="Times New Roman"/>
                                  <a:sym typeface="Times New Roman"/>
                                </a:rPr>
                                <m:t>W</m:t>
                              </m:r>
                              <m:r>
                                <m:rPr>
                                  <m:sty m:val="p"/>
                                </m:rPr>
                                <a:rPr kumimoji="0" lang="en-US" sz="1800" b="0" i="0" u="none" strike="noStrike" cap="none" spc="0" normalizeH="0" baseline="0" smtClean="0">
                                  <a:ln>
                                    <a:noFill/>
                                  </a:ln>
                                  <a:solidFill>
                                    <a:srgbClr val="000000"/>
                                  </a:solidFill>
                                  <a:effectLst/>
                                  <a:uFillTx/>
                                  <a:latin typeface="Cambria Math" panose="02040503050406030204" pitchFamily="18" charset="0"/>
                                  <a:ea typeface="Times New Roman"/>
                                  <a:cs typeface="Times New Roman"/>
                                  <a:sym typeface="Times New Roman"/>
                                </a:rPr>
                                <m:t>A</m:t>
                              </m:r>
                            </m:e>
                            <m:sub>
                              <m:r>
                                <m:rPr>
                                  <m:sty m:val="p"/>
                                </m:rPr>
                                <a:rPr kumimoji="0" lang="en-US" sz="1800" b="0" i="0" u="none" strike="noStrike" cap="none" spc="0" normalizeH="0" baseline="0" smtClean="0">
                                  <a:ln>
                                    <a:noFill/>
                                  </a:ln>
                                  <a:solidFill>
                                    <a:srgbClr val="000000"/>
                                  </a:solidFill>
                                  <a:effectLst/>
                                  <a:uFillTx/>
                                  <a:latin typeface="Cambria Math" charset="0"/>
                                  <a:ea typeface="Times New Roman"/>
                                  <a:cs typeface="Times New Roman"/>
                                  <a:sym typeface="Times New Roman"/>
                                </a:rPr>
                                <m:t>t</m:t>
                              </m:r>
                              <m:r>
                                <a:rPr kumimoji="0" lang="en-US" sz="1800" b="0" i="0" u="none" strike="noStrike" cap="none" spc="0" normalizeH="0" baseline="0" smtClean="0">
                                  <a:ln>
                                    <a:noFill/>
                                  </a:ln>
                                  <a:solidFill>
                                    <a:srgbClr val="000000"/>
                                  </a:solidFill>
                                  <a:effectLst/>
                                  <a:uFillTx/>
                                  <a:latin typeface="Cambria Math" charset="0"/>
                                  <a:ea typeface="Times New Roman"/>
                                  <a:cs typeface="Times New Roman"/>
                                  <a:sym typeface="Times New Roman"/>
                                </a:rPr>
                                <m:t>−1</m:t>
                              </m:r>
                            </m:sub>
                          </m:sSub>
                        </m:e>
                      </m:d>
                    </m:oMath>
                  </m:oMathPara>
                </a14:m>
                <a:endParaRPr kumimoji="0" lang="en-US" sz="1800" b="0" i="0" u="none" strike="noStrike" cap="none" spc="0" normalizeH="0" baseline="0" dirty="0">
                  <a:ln>
                    <a:noFill/>
                  </a:ln>
                  <a:solidFill>
                    <a:srgbClr val="000000"/>
                  </a:solidFill>
                  <a:effectLst/>
                  <a:uFillTx/>
                  <a:latin typeface="Times New Roman"/>
                  <a:ea typeface="Times New Roman"/>
                  <a:cs typeface="Times New Roman"/>
                  <a:sym typeface="Times New Roman"/>
                </a:endParaRPr>
              </a:p>
            </p:txBody>
          </p:sp>
        </mc:Choice>
        <mc:Fallback>
          <p:sp>
            <p:nvSpPr>
              <p:cNvPr id="16" name="TextBox 2">
                <a:extLst>
                  <a:ext uri="{FF2B5EF4-FFF2-40B4-BE49-F238E27FC236}">
                    <a16:creationId xmlns:a16="http://schemas.microsoft.com/office/drawing/2014/main" id="{8FC32166-2EFA-BD4B-8780-22ED209725FC}"/>
                  </a:ext>
                </a:extLst>
              </p:cNvPr>
              <p:cNvSpPr txBox="1">
                <a:spLocks noRot="1" noChangeAspect="1" noMove="1" noResize="1" noEditPoints="1" noAdjustHandles="1" noChangeArrowheads="1" noChangeShapeType="1" noTextEdit="1"/>
              </p:cNvSpPr>
              <p:nvPr/>
            </p:nvSpPr>
            <p:spPr>
              <a:xfrm>
                <a:off x="3563888" y="4725144"/>
                <a:ext cx="2485937" cy="276999"/>
              </a:xfrm>
              <a:prstGeom prst="rect">
                <a:avLst/>
              </a:prstGeom>
              <a:blipFill>
                <a:blip r:embed="rId7"/>
                <a:stretch>
                  <a:fillRect l="-1531" b="-9091"/>
                </a:stretch>
              </a:blipFill>
              <a:ln w="12700" cap="flat">
                <a:noFill/>
                <a:miter lim="400000"/>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TextBox 3">
                <a:extLst>
                  <a:ext uri="{FF2B5EF4-FFF2-40B4-BE49-F238E27FC236}">
                    <a16:creationId xmlns:a16="http://schemas.microsoft.com/office/drawing/2014/main" id="{3F1C3395-EF2A-E140-ADEB-50264E8B682E}"/>
                  </a:ext>
                </a:extLst>
              </p:cNvPr>
              <p:cNvSpPr txBox="1"/>
              <p:nvPr/>
            </p:nvSpPr>
            <p:spPr>
              <a:xfrm>
                <a:off x="3624612" y="5211940"/>
                <a:ext cx="2054152"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sz="1800" b="0" i="1" u="none" strike="noStrike" cap="none" spc="0" normalizeH="0" baseline="0" smtClean="0">
                              <a:ln>
                                <a:noFill/>
                              </a:ln>
                              <a:solidFill>
                                <a:srgbClr val="000000"/>
                              </a:solidFill>
                              <a:effectLst/>
                              <a:uFillTx/>
                              <a:latin typeface="Cambria Math" panose="02040503050406030204" pitchFamily="18" charset="0"/>
                              <a:ea typeface="Times New Roman"/>
                              <a:cs typeface="Times New Roman"/>
                              <a:sym typeface="Times New Roman"/>
                            </a:rPr>
                          </m:ctrlPr>
                        </m:sSubPr>
                        <m:e>
                          <m:r>
                            <a:rPr kumimoji="0" lang="en-US" sz="1800" b="0" i="1" u="none" strike="noStrike" cap="none" spc="0" normalizeH="0" baseline="0" smtClean="0">
                              <a:ln>
                                <a:noFill/>
                              </a:ln>
                              <a:solidFill>
                                <a:srgbClr val="000000"/>
                              </a:solidFill>
                              <a:effectLst/>
                              <a:uFillTx/>
                              <a:latin typeface="Cambria Math" charset="0"/>
                              <a:ea typeface="Times New Roman"/>
                              <a:cs typeface="Times New Roman"/>
                              <a:sym typeface="Times New Roman"/>
                            </a:rPr>
                            <m:t>h</m:t>
                          </m:r>
                        </m:e>
                        <m:sub>
                          <m:r>
                            <a:rPr kumimoji="0" lang="en-US" sz="1800" b="0" i="1" u="none" strike="noStrike" cap="none" spc="0" normalizeH="0" baseline="0" smtClean="0">
                              <a:ln>
                                <a:noFill/>
                              </a:ln>
                              <a:solidFill>
                                <a:srgbClr val="000000"/>
                              </a:solidFill>
                              <a:effectLst/>
                              <a:uFillTx/>
                              <a:latin typeface="Cambria Math" charset="0"/>
                              <a:ea typeface="Times New Roman"/>
                              <a:cs typeface="Times New Roman"/>
                              <a:sym typeface="Times New Roman"/>
                            </a:rPr>
                            <m:t>𝑡</m:t>
                          </m:r>
                        </m:sub>
                      </m:sSub>
                      <m:r>
                        <a:rPr kumimoji="0" lang="en-US" sz="1800" b="0" i="1" u="none" strike="noStrike" cap="none" spc="0" normalizeH="0" baseline="0" smtClean="0">
                          <a:ln>
                            <a:noFill/>
                          </a:ln>
                          <a:solidFill>
                            <a:srgbClr val="000000"/>
                          </a:solidFill>
                          <a:effectLst/>
                          <a:uFillTx/>
                          <a:latin typeface="Cambria Math" charset="0"/>
                          <a:ea typeface="Times New Roman"/>
                          <a:cs typeface="Times New Roman"/>
                          <a:sym typeface="Times New Roman"/>
                        </a:rPr>
                        <m:t>=</m:t>
                      </m:r>
                      <m:r>
                        <a:rPr kumimoji="0" lang="en-US" sz="1800" b="0" i="1" u="none" strike="noStrike" cap="none" spc="0" normalizeH="0" baseline="0" smtClean="0">
                          <a:ln>
                            <a:noFill/>
                          </a:ln>
                          <a:solidFill>
                            <a:srgbClr val="000000"/>
                          </a:solidFill>
                          <a:effectLst/>
                          <a:uFillTx/>
                          <a:latin typeface="Cambria Math" charset="0"/>
                          <a:ea typeface="Times New Roman"/>
                          <a:cs typeface="Times New Roman"/>
                          <a:sym typeface="Times New Roman"/>
                        </a:rPr>
                        <m:t>𝑠𝑜𝑓𝑡𝑚𝑎𝑥</m:t>
                      </m:r>
                      <m:r>
                        <a:rPr kumimoji="0" lang="en-US" sz="1800" b="0" i="1" u="none" strike="noStrike" cap="none" spc="0" normalizeH="0" baseline="0" smtClean="0">
                          <a:ln>
                            <a:noFill/>
                          </a:ln>
                          <a:solidFill>
                            <a:srgbClr val="000000"/>
                          </a:solidFill>
                          <a:effectLst/>
                          <a:uFillTx/>
                          <a:latin typeface="Cambria Math" charset="0"/>
                          <a:ea typeface="Times New Roman"/>
                          <a:cs typeface="Times New Roman"/>
                          <a:sym typeface="Times New Roman"/>
                        </a:rPr>
                        <m:t>(</m:t>
                      </m:r>
                      <m:r>
                        <a:rPr kumimoji="0" lang="en-US" sz="1800" b="0" i="1" u="none" strike="noStrike" cap="none" spc="0" normalizeH="0" baseline="0" smtClean="0">
                          <a:ln>
                            <a:noFill/>
                          </a:ln>
                          <a:solidFill>
                            <a:srgbClr val="000000"/>
                          </a:solidFill>
                          <a:effectLst/>
                          <a:uFillTx/>
                          <a:latin typeface="Cambria Math" charset="0"/>
                          <a:ea typeface="Times New Roman"/>
                          <a:cs typeface="Times New Roman"/>
                          <a:sym typeface="Times New Roman"/>
                        </a:rPr>
                        <m:t>𝑉</m:t>
                      </m:r>
                      <m:sSub>
                        <m:sSubPr>
                          <m:ctrlPr>
                            <a:rPr kumimoji="0" lang="en-US" sz="1800" b="0" i="1" u="none" strike="noStrike" cap="none" spc="0" normalizeH="0" baseline="0" smtClean="0">
                              <a:ln>
                                <a:noFill/>
                              </a:ln>
                              <a:solidFill>
                                <a:srgbClr val="000000"/>
                              </a:solidFill>
                              <a:effectLst/>
                              <a:uFillTx/>
                              <a:latin typeface="Cambria Math" panose="02040503050406030204" pitchFamily="18" charset="0"/>
                              <a:ea typeface="Times New Roman"/>
                              <a:cs typeface="Times New Roman"/>
                              <a:sym typeface="Times New Roman"/>
                            </a:rPr>
                          </m:ctrlPr>
                        </m:sSubPr>
                        <m:e>
                          <m:r>
                            <a:rPr kumimoji="0" lang="en-US" sz="1800" b="0" i="1" u="none" strike="noStrike" cap="none" spc="0" normalizeH="0" baseline="0" smtClean="0">
                              <a:ln>
                                <a:noFill/>
                              </a:ln>
                              <a:solidFill>
                                <a:srgbClr val="000000"/>
                              </a:solidFill>
                              <a:effectLst/>
                              <a:uFillTx/>
                              <a:latin typeface="Cambria Math" charset="0"/>
                              <a:ea typeface="Times New Roman"/>
                              <a:cs typeface="Times New Roman"/>
                              <a:sym typeface="Times New Roman"/>
                            </a:rPr>
                            <m:t>𝐴</m:t>
                          </m:r>
                        </m:e>
                        <m:sub>
                          <m:r>
                            <a:rPr kumimoji="0" lang="en-US" sz="1800" b="0" i="1" u="none" strike="noStrike" cap="none" spc="0" normalizeH="0" baseline="0" smtClean="0">
                              <a:ln>
                                <a:noFill/>
                              </a:ln>
                              <a:solidFill>
                                <a:srgbClr val="000000"/>
                              </a:solidFill>
                              <a:effectLst/>
                              <a:uFillTx/>
                              <a:latin typeface="Cambria Math" charset="0"/>
                              <a:ea typeface="Times New Roman"/>
                              <a:cs typeface="Times New Roman"/>
                              <a:sym typeface="Times New Roman"/>
                            </a:rPr>
                            <m:t>𝑡</m:t>
                          </m:r>
                        </m:sub>
                      </m:sSub>
                      <m:r>
                        <a:rPr kumimoji="0" lang="en-US" sz="1800" b="0" i="1" u="none" strike="noStrike" cap="none" spc="0" normalizeH="0" baseline="0" smtClean="0">
                          <a:ln>
                            <a:noFill/>
                          </a:ln>
                          <a:solidFill>
                            <a:srgbClr val="000000"/>
                          </a:solidFill>
                          <a:effectLst/>
                          <a:uFillTx/>
                          <a:latin typeface="Cambria Math" charset="0"/>
                          <a:ea typeface="Times New Roman"/>
                          <a:cs typeface="Times New Roman"/>
                          <a:sym typeface="Times New Roman"/>
                        </a:rPr>
                        <m:t>)</m:t>
                      </m:r>
                    </m:oMath>
                  </m:oMathPara>
                </a14:m>
                <a:endParaRPr kumimoji="0" lang="en-US" sz="1800" b="0" i="0" u="none" strike="noStrike" cap="none" spc="0" normalizeH="0" baseline="0" dirty="0">
                  <a:ln>
                    <a:noFill/>
                  </a:ln>
                  <a:solidFill>
                    <a:srgbClr val="000000"/>
                  </a:solidFill>
                  <a:effectLst/>
                  <a:uFillTx/>
                  <a:latin typeface="Times New Roman"/>
                  <a:ea typeface="Times New Roman"/>
                  <a:cs typeface="Times New Roman"/>
                  <a:sym typeface="Times New Roman"/>
                </a:endParaRPr>
              </a:p>
            </p:txBody>
          </p:sp>
        </mc:Choice>
        <mc:Fallback>
          <p:sp>
            <p:nvSpPr>
              <p:cNvPr id="17" name="TextBox 3">
                <a:extLst>
                  <a:ext uri="{FF2B5EF4-FFF2-40B4-BE49-F238E27FC236}">
                    <a16:creationId xmlns:a16="http://schemas.microsoft.com/office/drawing/2014/main" id="{3F1C3395-EF2A-E140-ADEB-50264E8B682E}"/>
                  </a:ext>
                </a:extLst>
              </p:cNvPr>
              <p:cNvSpPr txBox="1">
                <a:spLocks noRot="1" noChangeAspect="1" noMove="1" noResize="1" noEditPoints="1" noAdjustHandles="1" noChangeArrowheads="1" noChangeShapeType="1" noTextEdit="1"/>
              </p:cNvSpPr>
              <p:nvPr/>
            </p:nvSpPr>
            <p:spPr>
              <a:xfrm>
                <a:off x="3624612" y="5211940"/>
                <a:ext cx="2054152" cy="276999"/>
              </a:xfrm>
              <a:prstGeom prst="rect">
                <a:avLst/>
              </a:prstGeom>
              <a:blipFill>
                <a:blip r:embed="rId8"/>
                <a:stretch>
                  <a:fillRect l="-1840" r="-3067" b="-34783"/>
                </a:stretch>
              </a:blipFill>
              <a:ln w="12700" cap="flat">
                <a:noFill/>
                <a:miter lim="400000"/>
              </a:ln>
              <a:effectLst/>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2548480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sym typeface="+mn-lt"/>
              </a:rPr>
              <a:t>What</a:t>
            </a:r>
            <a:r>
              <a:rPr lang="zh-CN" altLang="en-US" dirty="0">
                <a:solidFill>
                  <a:srgbClr val="FF0000"/>
                </a:solidFill>
                <a:sym typeface="+mn-lt"/>
              </a:rPr>
              <a:t> </a:t>
            </a:r>
            <a:r>
              <a:rPr lang="en-US" altLang="zh-CN" dirty="0">
                <a:solidFill>
                  <a:srgbClr val="FF0000"/>
                </a:solidFill>
                <a:sym typeface="+mn-lt"/>
              </a:rPr>
              <a:t>are RNNs?</a:t>
            </a:r>
            <a:endParaRPr lang="zh-CN" altLang="en-US" dirty="0"/>
          </a:p>
        </p:txBody>
      </p:sp>
      <mc:AlternateContent xmlns:mc="http://schemas.openxmlformats.org/markup-compatibility/2006">
        <mc:Choice xmlns:a14="http://schemas.microsoft.com/office/drawing/2010/main" Requires="a14">
          <p:sp>
            <p:nvSpPr>
              <p:cNvPr id="14" name="内容占位符 2"/>
              <p:cNvSpPr>
                <a:spLocks noGrp="1"/>
              </p:cNvSpPr>
              <p:nvPr>
                <p:ph idx="1"/>
              </p:nvPr>
            </p:nvSpPr>
            <p:spPr>
              <a:xfrm>
                <a:off x="798984" y="1124744"/>
                <a:ext cx="7886700" cy="3384376"/>
              </a:xfrm>
            </p:spPr>
            <p:txBody>
              <a:bodyPr>
                <a:noAutofit/>
              </a:bodyPr>
              <a:lstStyle/>
              <a:p>
                <a:r>
                  <a:rPr lang="en-US" altLang="zh-CN" sz="1800" dirty="0"/>
                  <a:t>Training RNNs (determine the parameters)</a:t>
                </a:r>
              </a:p>
              <a:p>
                <a:r>
                  <a:rPr lang="en-US" altLang="zh-CN" sz="1800" dirty="0"/>
                  <a:t>Backpropagation Through Time (BPTT) is often used to learn the RNN, BPTT is an extension of the back-propagation (BP)</a:t>
                </a:r>
              </a:p>
              <a:p>
                <a:r>
                  <a:rPr lang="en-HK" altLang="zh-CN" sz="1800" dirty="0"/>
                  <a:t>The output of this RNN is</a:t>
                </a:r>
                <a14:m>
                  <m:oMath xmlns:m="http://schemas.openxmlformats.org/officeDocument/2006/math">
                    <m:sSub>
                      <m:sSubPr>
                        <m:ctrlPr>
                          <a:rPr lang="en-HK" altLang="zh-CN" sz="1800" i="1">
                            <a:latin typeface="Cambria Math" panose="02040503050406030204" pitchFamily="18" charset="0"/>
                          </a:rPr>
                        </m:ctrlPr>
                      </m:sSubPr>
                      <m:e>
                        <m:r>
                          <a:rPr lang="en-HK" altLang="zh-CN" sz="1800" i="1">
                            <a:latin typeface="Cambria Math" panose="02040503050406030204" pitchFamily="18" charset="0"/>
                          </a:rPr>
                          <m:t>  </m:t>
                        </m:r>
                        <m:acc>
                          <m:accPr>
                            <m:chr m:val="̂"/>
                            <m:ctrlPr>
                              <a:rPr lang="zh-CN" altLang="en-US" sz="1800" i="1">
                                <a:latin typeface="Cambria Math" panose="02040503050406030204" pitchFamily="18" charset="0"/>
                              </a:rPr>
                            </m:ctrlPr>
                          </m:accPr>
                          <m:e>
                            <m:r>
                              <a:rPr lang="en-HK" altLang="zh-CN" sz="1800" i="1">
                                <a:latin typeface="Cambria Math" panose="02040503050406030204" pitchFamily="18" charset="0"/>
                              </a:rPr>
                              <m:t>𝑦</m:t>
                            </m:r>
                          </m:e>
                        </m:acc>
                      </m:e>
                      <m:sub>
                        <m:r>
                          <a:rPr lang="en-HK" altLang="zh-CN" sz="1800" i="1">
                            <a:latin typeface="Cambria Math" panose="02040503050406030204" pitchFamily="18" charset="0"/>
                          </a:rPr>
                          <m:t>𝑡</m:t>
                        </m:r>
                      </m:sub>
                    </m:sSub>
                  </m:oMath>
                </a14:m>
                <a:r>
                  <a:rPr lang="en-HK" altLang="zh-CN" sz="1800" dirty="0"/>
                  <a:t> </a:t>
                </a:r>
              </a:p>
              <a:p>
                <a:endParaRPr lang="zh-CN" altLang="en-US" sz="1800" dirty="0"/>
              </a:p>
              <a:p>
                <a:endParaRPr lang="en-US" altLang="zh-CN" sz="1800" dirty="0"/>
              </a:p>
              <a:p>
                <a:r>
                  <a:rPr lang="en-HK" altLang="zh-CN" sz="1800" dirty="0"/>
                  <a:t>The loss/error function of this network is</a:t>
                </a:r>
                <a:endParaRPr lang="zh-CN" altLang="en-US" sz="1800" dirty="0"/>
              </a:p>
              <a:p>
                <a:endParaRPr lang="en-US" altLang="zh-CN" sz="1800" dirty="0"/>
              </a:p>
              <a:p>
                <a:endParaRPr lang="en-US" altLang="zh-CN" sz="1800" dirty="0"/>
              </a:p>
              <a:p>
                <a:endParaRPr lang="en-US" altLang="zh-CN" sz="1800" dirty="0"/>
              </a:p>
              <a:p>
                <a:endParaRPr lang="en-US" altLang="zh-CN" sz="1800" dirty="0"/>
              </a:p>
            </p:txBody>
          </p:sp>
        </mc:Choice>
        <mc:Fallback>
          <p:sp>
            <p:nvSpPr>
              <p:cNvPr id="14" name="内容占位符 2"/>
              <p:cNvSpPr>
                <a:spLocks noGrp="1" noRot="1" noChangeAspect="1" noMove="1" noResize="1" noEditPoints="1" noAdjustHandles="1" noChangeArrowheads="1" noChangeShapeType="1" noTextEdit="1"/>
              </p:cNvSpPr>
              <p:nvPr>
                <p:ph idx="1"/>
              </p:nvPr>
            </p:nvSpPr>
            <p:spPr>
              <a:xfrm>
                <a:off x="798984" y="1124744"/>
                <a:ext cx="7886700" cy="3384376"/>
              </a:xfrm>
              <a:blipFill>
                <a:blip r:embed="rId2"/>
                <a:stretch>
                  <a:fillRect t="-74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A12BAF41-C260-844F-85E5-C599A1F54F68}"/>
                  </a:ext>
                </a:extLst>
              </p:cNvPr>
              <p:cNvSpPr txBox="1"/>
              <p:nvPr/>
            </p:nvSpPr>
            <p:spPr>
              <a:xfrm>
                <a:off x="3059832" y="2832141"/>
                <a:ext cx="2477922" cy="630942"/>
              </a:xfrm>
              <a:prstGeom prst="rect">
                <a:avLst/>
              </a:prstGeom>
              <a:noFill/>
            </p:spPr>
            <p:txBody>
              <a:bodyPr wrap="none" lIns="0" tIns="0" rIns="0" bIns="0" rtlCol="0">
                <a:spAutoFit/>
              </a:bodyPr>
              <a:lstStyle/>
              <a:p>
                <a:pPr>
                  <a:spcAft>
                    <a:spcPts val="600"/>
                  </a:spcAft>
                </a:pPr>
                <a14:m>
                  <m:oMathPara xmlns:m="http://schemas.openxmlformats.org/officeDocument/2006/math">
                    <m:oMathParaPr>
                      <m:jc m:val="left"/>
                    </m:oMathParaPr>
                    <m:oMath xmlns:m="http://schemas.openxmlformats.org/officeDocument/2006/math">
                      <m:sSub>
                        <m:sSubPr>
                          <m:ctrlPr>
                            <a:rPr lang="en-HK" altLang="zh-CN" b="0" i="1" smtClean="0">
                              <a:latin typeface="Cambria Math" panose="02040503050406030204" pitchFamily="18" charset="0"/>
                            </a:rPr>
                          </m:ctrlPr>
                        </m:sSubPr>
                        <m:e>
                          <m:r>
                            <a:rPr lang="en-HK" altLang="zh-CN" b="0" i="1" smtClean="0">
                              <a:latin typeface="Cambria Math" panose="02040503050406030204" pitchFamily="18" charset="0"/>
                            </a:rPr>
                            <m:t>𝑠</m:t>
                          </m:r>
                        </m:e>
                        <m:sub>
                          <m:r>
                            <a:rPr lang="en-HK" altLang="zh-CN" b="0" i="1" smtClean="0">
                              <a:latin typeface="Cambria Math" panose="02040503050406030204" pitchFamily="18" charset="0"/>
                            </a:rPr>
                            <m:t>𝑡</m:t>
                          </m:r>
                        </m:sub>
                      </m:sSub>
                      <m:r>
                        <a:rPr lang="en-HK" altLang="zh-CN" b="0" i="1" smtClean="0">
                          <a:latin typeface="Cambria Math" panose="02040503050406030204" pitchFamily="18" charset="0"/>
                        </a:rPr>
                        <m:t>=</m:t>
                      </m:r>
                      <m:func>
                        <m:funcPr>
                          <m:ctrlPr>
                            <a:rPr lang="en-HK" altLang="zh-CN" b="0" i="1" smtClean="0">
                              <a:latin typeface="Cambria Math" panose="02040503050406030204" pitchFamily="18" charset="0"/>
                            </a:rPr>
                          </m:ctrlPr>
                        </m:funcPr>
                        <m:fName>
                          <m:r>
                            <m:rPr>
                              <m:sty m:val="p"/>
                            </m:rPr>
                            <a:rPr lang="en-HK" altLang="zh-CN" b="0" i="0" smtClean="0">
                              <a:latin typeface="Cambria Math" panose="02040503050406030204" pitchFamily="18" charset="0"/>
                            </a:rPr>
                            <m:t>tanh</m:t>
                          </m:r>
                        </m:fName>
                        <m:e>
                          <m:d>
                            <m:dPr>
                              <m:ctrlPr>
                                <a:rPr lang="en-HK" altLang="zh-CN" b="0" i="1" smtClean="0">
                                  <a:latin typeface="Cambria Math" panose="02040503050406030204" pitchFamily="18" charset="0"/>
                                </a:rPr>
                              </m:ctrlPr>
                            </m:dPr>
                            <m:e>
                              <m:r>
                                <a:rPr lang="en-HK" altLang="zh-CN" b="0" i="1" smtClean="0">
                                  <a:latin typeface="Cambria Math" panose="02040503050406030204" pitchFamily="18" charset="0"/>
                                </a:rPr>
                                <m:t>𝑈</m:t>
                              </m:r>
                              <m:sSub>
                                <m:sSubPr>
                                  <m:ctrlPr>
                                    <a:rPr lang="en-HK" altLang="zh-CN" b="0" i="1" smtClean="0">
                                      <a:latin typeface="Cambria Math" panose="02040503050406030204" pitchFamily="18" charset="0"/>
                                    </a:rPr>
                                  </m:ctrlPr>
                                </m:sSubPr>
                                <m:e>
                                  <m:r>
                                    <a:rPr lang="en-HK" altLang="zh-CN" b="0" i="1" smtClean="0">
                                      <a:latin typeface="Cambria Math" panose="02040503050406030204" pitchFamily="18" charset="0"/>
                                    </a:rPr>
                                    <m:t>𝑥</m:t>
                                  </m:r>
                                </m:e>
                                <m:sub>
                                  <m:r>
                                    <a:rPr lang="en-HK" altLang="zh-CN" b="0" i="1" smtClean="0">
                                      <a:latin typeface="Cambria Math" panose="02040503050406030204" pitchFamily="18" charset="0"/>
                                    </a:rPr>
                                    <m:t>𝑡</m:t>
                                  </m:r>
                                </m:sub>
                              </m:sSub>
                              <m:r>
                                <a:rPr lang="en-HK" altLang="zh-CN" b="0" i="1" smtClean="0">
                                  <a:latin typeface="Cambria Math" panose="02040503050406030204" pitchFamily="18" charset="0"/>
                                </a:rPr>
                                <m:t>+</m:t>
                              </m:r>
                              <m:r>
                                <a:rPr lang="en-HK" altLang="zh-CN" b="0" i="1" smtClean="0">
                                  <a:latin typeface="Cambria Math" panose="02040503050406030204" pitchFamily="18" charset="0"/>
                                </a:rPr>
                                <m:t>𝑊</m:t>
                              </m:r>
                              <m:sSub>
                                <m:sSubPr>
                                  <m:ctrlPr>
                                    <a:rPr lang="en-HK" altLang="zh-CN" b="0" i="1" smtClean="0">
                                      <a:latin typeface="Cambria Math" panose="02040503050406030204" pitchFamily="18" charset="0"/>
                                    </a:rPr>
                                  </m:ctrlPr>
                                </m:sSubPr>
                                <m:e>
                                  <m:r>
                                    <a:rPr lang="en-HK" altLang="zh-CN" b="0" i="1" smtClean="0">
                                      <a:latin typeface="Cambria Math" panose="02040503050406030204" pitchFamily="18" charset="0"/>
                                    </a:rPr>
                                    <m:t>𝑠</m:t>
                                  </m:r>
                                </m:e>
                                <m:sub>
                                  <m:r>
                                    <a:rPr lang="en-HK" altLang="zh-CN" b="0" i="1" smtClean="0">
                                      <a:latin typeface="Cambria Math" panose="02040503050406030204" pitchFamily="18" charset="0"/>
                                    </a:rPr>
                                    <m:t>𝑡</m:t>
                                  </m:r>
                                  <m:r>
                                    <a:rPr lang="en-HK" altLang="zh-CN" b="0" i="1" smtClean="0">
                                      <a:latin typeface="Cambria Math" panose="02040503050406030204" pitchFamily="18" charset="0"/>
                                    </a:rPr>
                                    <m:t>−1</m:t>
                                  </m:r>
                                </m:sub>
                              </m:sSub>
                            </m:e>
                          </m:d>
                        </m:e>
                      </m:func>
                    </m:oMath>
                  </m:oMathPara>
                </a14:m>
                <a:endParaRPr lang="en-HK" altLang="zh-CN" b="0" dirty="0"/>
              </a:p>
              <a:p>
                <a:pPr/>
                <a14:m>
                  <m:oMathPara xmlns:m="http://schemas.openxmlformats.org/officeDocument/2006/math">
                    <m:oMathParaPr>
                      <m:jc m:val="left"/>
                    </m:oMathParaPr>
                    <m:oMath xmlns:m="http://schemas.openxmlformats.org/officeDocument/2006/math">
                      <m:sSub>
                        <m:sSubPr>
                          <m:ctrlPr>
                            <a:rPr lang="en-HK" altLang="zh-CN" b="0" i="1" smtClean="0">
                              <a:latin typeface="Cambria Math" panose="02040503050406030204" pitchFamily="18" charset="0"/>
                            </a:rPr>
                          </m:ctrlPr>
                        </m:sSubPr>
                        <m:e>
                          <m:acc>
                            <m:accPr>
                              <m:chr m:val="̂"/>
                              <m:ctrlPr>
                                <a:rPr lang="zh-CN" altLang="en-US" i="1" smtClean="0">
                                  <a:latin typeface="Cambria Math" panose="02040503050406030204" pitchFamily="18" charset="0"/>
                                </a:rPr>
                              </m:ctrlPr>
                            </m:accPr>
                            <m:e>
                              <m:r>
                                <a:rPr lang="en-HK" altLang="zh-CN" b="0" i="1" smtClean="0">
                                  <a:latin typeface="Cambria Math" panose="02040503050406030204" pitchFamily="18" charset="0"/>
                                </a:rPr>
                                <m:t>𝑦</m:t>
                              </m:r>
                            </m:e>
                          </m:acc>
                        </m:e>
                        <m:sub>
                          <m:r>
                            <a:rPr lang="en-HK" altLang="zh-CN" b="0" i="1" smtClean="0">
                              <a:latin typeface="Cambria Math" panose="02040503050406030204" pitchFamily="18" charset="0"/>
                            </a:rPr>
                            <m:t>𝑡</m:t>
                          </m:r>
                        </m:sub>
                      </m:sSub>
                      <m:r>
                        <a:rPr lang="en-HK" altLang="zh-CN" b="0" i="1" smtClean="0">
                          <a:latin typeface="Cambria Math" panose="02040503050406030204" pitchFamily="18" charset="0"/>
                        </a:rPr>
                        <m:t>=</m:t>
                      </m:r>
                      <m:r>
                        <a:rPr lang="en-HK" altLang="zh-CN" b="0" i="1" smtClean="0">
                          <a:latin typeface="Cambria Math" panose="02040503050406030204" pitchFamily="18" charset="0"/>
                        </a:rPr>
                        <m:t>𝑠𝑜𝑓𝑡𝑚𝑎𝑥</m:t>
                      </m:r>
                      <m:r>
                        <a:rPr lang="en-HK" altLang="zh-CN" b="0" i="1" smtClean="0">
                          <a:latin typeface="Cambria Math" panose="02040503050406030204" pitchFamily="18" charset="0"/>
                        </a:rPr>
                        <m:t>(</m:t>
                      </m:r>
                      <m:r>
                        <a:rPr lang="en-HK" altLang="zh-CN" b="0" i="1" smtClean="0">
                          <a:latin typeface="Cambria Math" panose="02040503050406030204" pitchFamily="18" charset="0"/>
                        </a:rPr>
                        <m:t>𝑉</m:t>
                      </m:r>
                      <m:sSub>
                        <m:sSubPr>
                          <m:ctrlPr>
                            <a:rPr lang="en-HK" altLang="zh-CN" b="0" i="1" smtClean="0">
                              <a:latin typeface="Cambria Math" panose="02040503050406030204" pitchFamily="18" charset="0"/>
                            </a:rPr>
                          </m:ctrlPr>
                        </m:sSubPr>
                        <m:e>
                          <m:r>
                            <a:rPr lang="en-HK" altLang="zh-CN" b="0" i="1" smtClean="0">
                              <a:latin typeface="Cambria Math" panose="02040503050406030204" pitchFamily="18" charset="0"/>
                            </a:rPr>
                            <m:t>𝑠</m:t>
                          </m:r>
                        </m:e>
                        <m:sub>
                          <m:r>
                            <a:rPr lang="en-HK" altLang="zh-CN" b="0" i="1" smtClean="0">
                              <a:latin typeface="Cambria Math" panose="02040503050406030204" pitchFamily="18" charset="0"/>
                            </a:rPr>
                            <m:t>𝑡</m:t>
                          </m:r>
                        </m:sub>
                      </m:sSub>
                      <m:r>
                        <a:rPr lang="en-HK" altLang="zh-CN" b="0" i="1" smtClean="0">
                          <a:latin typeface="Cambria Math" panose="02040503050406030204" pitchFamily="18" charset="0"/>
                        </a:rPr>
                        <m:t>)</m:t>
                      </m:r>
                    </m:oMath>
                  </m:oMathPara>
                </a14:m>
                <a:endParaRPr lang="zh-CN" altLang="en-US" dirty="0"/>
              </a:p>
            </p:txBody>
          </p:sp>
        </mc:Choice>
        <mc:Fallback>
          <p:sp>
            <p:nvSpPr>
              <p:cNvPr id="15" name="文本框 14">
                <a:extLst>
                  <a:ext uri="{FF2B5EF4-FFF2-40B4-BE49-F238E27FC236}">
                    <a16:creationId xmlns:a16="http://schemas.microsoft.com/office/drawing/2014/main" id="{A12BAF41-C260-844F-85E5-C599A1F54F68}"/>
                  </a:ext>
                </a:extLst>
              </p:cNvPr>
              <p:cNvSpPr txBox="1">
                <a:spLocks noRot="1" noChangeAspect="1" noMove="1" noResize="1" noEditPoints="1" noAdjustHandles="1" noChangeArrowheads="1" noChangeShapeType="1" noTextEdit="1"/>
              </p:cNvSpPr>
              <p:nvPr/>
            </p:nvSpPr>
            <p:spPr>
              <a:xfrm>
                <a:off x="3059832" y="2832141"/>
                <a:ext cx="2477922" cy="630942"/>
              </a:xfrm>
              <a:prstGeom prst="rect">
                <a:avLst/>
              </a:prstGeom>
              <a:blipFill>
                <a:blip r:embed="rId3"/>
                <a:stretch>
                  <a:fillRect l="-3061" b="-1176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a:extLst>
                  <a:ext uri="{FF2B5EF4-FFF2-40B4-BE49-F238E27FC236}">
                    <a16:creationId xmlns:a16="http://schemas.microsoft.com/office/drawing/2014/main" id="{D9579902-0C77-3343-ACFF-34F2D4AC5571}"/>
                  </a:ext>
                </a:extLst>
              </p:cNvPr>
              <p:cNvSpPr txBox="1"/>
              <p:nvPr/>
            </p:nvSpPr>
            <p:spPr>
              <a:xfrm>
                <a:off x="2375065" y="4555575"/>
                <a:ext cx="22284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HK" altLang="zh-CN" b="0" i="1" smtClean="0">
                              <a:latin typeface="Cambria Math" panose="02040503050406030204" pitchFamily="18" charset="0"/>
                            </a:rPr>
                          </m:ctrlPr>
                        </m:sSubPr>
                        <m:e>
                          <m:r>
                            <a:rPr lang="en-HK" altLang="zh-CN" b="0" i="1" smtClean="0">
                              <a:latin typeface="Cambria Math" panose="02040503050406030204" pitchFamily="18" charset="0"/>
                            </a:rPr>
                            <m:t>𝐸</m:t>
                          </m:r>
                        </m:e>
                        <m:sub>
                          <m:r>
                            <a:rPr lang="en-HK" altLang="zh-CN" b="0" i="1" smtClean="0">
                              <a:latin typeface="Cambria Math" panose="02040503050406030204" pitchFamily="18" charset="0"/>
                            </a:rPr>
                            <m:t>𝑡</m:t>
                          </m:r>
                        </m:sub>
                      </m:sSub>
                      <m:d>
                        <m:dPr>
                          <m:ctrlPr>
                            <a:rPr lang="en-HK" altLang="zh-CN" b="0" i="1" smtClean="0">
                              <a:latin typeface="Cambria Math" panose="02040503050406030204" pitchFamily="18" charset="0"/>
                            </a:rPr>
                          </m:ctrlPr>
                        </m:dPr>
                        <m:e>
                          <m:sSub>
                            <m:sSubPr>
                              <m:ctrlPr>
                                <a:rPr lang="en-HK" altLang="zh-CN" b="0" i="1" smtClean="0">
                                  <a:latin typeface="Cambria Math" panose="02040503050406030204" pitchFamily="18" charset="0"/>
                                </a:rPr>
                              </m:ctrlPr>
                            </m:sSubPr>
                            <m:e>
                              <m:r>
                                <a:rPr lang="en-HK" altLang="zh-CN" b="0" i="1" smtClean="0">
                                  <a:latin typeface="Cambria Math" panose="02040503050406030204" pitchFamily="18" charset="0"/>
                                </a:rPr>
                                <m:t>𝑦</m:t>
                              </m:r>
                            </m:e>
                            <m:sub>
                              <m:r>
                                <a:rPr lang="en-HK" altLang="zh-CN" b="0" i="1" smtClean="0">
                                  <a:latin typeface="Cambria Math" panose="02040503050406030204" pitchFamily="18" charset="0"/>
                                </a:rPr>
                                <m:t>𝑡</m:t>
                              </m:r>
                            </m:sub>
                          </m:sSub>
                          <m:r>
                            <a:rPr lang="en-HK" altLang="zh-CN" b="0" i="1" smtClean="0">
                              <a:latin typeface="Cambria Math" panose="02040503050406030204" pitchFamily="18" charset="0"/>
                            </a:rPr>
                            <m:t>,</m:t>
                          </m:r>
                          <m:sSub>
                            <m:sSubPr>
                              <m:ctrlPr>
                                <a:rPr lang="en-HK" altLang="zh-CN" i="1">
                                  <a:latin typeface="Cambria Math" panose="02040503050406030204" pitchFamily="18" charset="0"/>
                                </a:rPr>
                              </m:ctrlPr>
                            </m:sSubPr>
                            <m:e>
                              <m:acc>
                                <m:accPr>
                                  <m:chr m:val="̂"/>
                                  <m:ctrlPr>
                                    <a:rPr lang="zh-CN" altLang="en-US" i="1">
                                      <a:latin typeface="Cambria Math" panose="02040503050406030204" pitchFamily="18" charset="0"/>
                                    </a:rPr>
                                  </m:ctrlPr>
                                </m:accPr>
                                <m:e>
                                  <m:r>
                                    <a:rPr lang="en-HK" altLang="zh-CN" i="1">
                                      <a:latin typeface="Cambria Math" panose="02040503050406030204" pitchFamily="18" charset="0"/>
                                    </a:rPr>
                                    <m:t>𝑦</m:t>
                                  </m:r>
                                </m:e>
                              </m:acc>
                            </m:e>
                            <m:sub>
                              <m:r>
                                <a:rPr lang="en-HK" altLang="zh-CN" i="1">
                                  <a:latin typeface="Cambria Math" panose="02040503050406030204" pitchFamily="18" charset="0"/>
                                </a:rPr>
                                <m:t>𝑡</m:t>
                              </m:r>
                            </m:sub>
                          </m:sSub>
                        </m:e>
                      </m:d>
                      <m:r>
                        <a:rPr lang="en-HK" altLang="zh-CN" b="0" i="0" smtClean="0">
                          <a:latin typeface="Cambria Math" panose="02040503050406030204" pitchFamily="18" charset="0"/>
                        </a:rPr>
                        <m:t>=−</m:t>
                      </m:r>
                      <m:sSub>
                        <m:sSubPr>
                          <m:ctrlPr>
                            <a:rPr lang="en-HK" altLang="zh-CN" i="1">
                              <a:latin typeface="Cambria Math" panose="02040503050406030204" pitchFamily="18" charset="0"/>
                            </a:rPr>
                          </m:ctrlPr>
                        </m:sSubPr>
                        <m:e>
                          <m:r>
                            <a:rPr lang="en-HK" altLang="zh-CN" i="1">
                              <a:latin typeface="Cambria Math" panose="02040503050406030204" pitchFamily="18" charset="0"/>
                            </a:rPr>
                            <m:t>𝑦</m:t>
                          </m:r>
                        </m:e>
                        <m:sub>
                          <m:r>
                            <a:rPr lang="en-HK" altLang="zh-CN" i="1">
                              <a:latin typeface="Cambria Math" panose="02040503050406030204" pitchFamily="18" charset="0"/>
                            </a:rPr>
                            <m:t>𝑡</m:t>
                          </m:r>
                        </m:sub>
                      </m:sSub>
                      <m:r>
                        <m:rPr>
                          <m:sty m:val="p"/>
                        </m:rPr>
                        <a:rPr lang="en-HK" altLang="zh-CN" b="0" i="0" smtClean="0">
                          <a:latin typeface="Cambria Math" panose="02040503050406030204" pitchFamily="18" charset="0"/>
                        </a:rPr>
                        <m:t>log</m:t>
                      </m:r>
                      <m:sSub>
                        <m:sSubPr>
                          <m:ctrlPr>
                            <a:rPr lang="en-HK" altLang="zh-CN" i="1">
                              <a:latin typeface="Cambria Math" panose="02040503050406030204" pitchFamily="18" charset="0"/>
                            </a:rPr>
                          </m:ctrlPr>
                        </m:sSubPr>
                        <m:e>
                          <m:acc>
                            <m:accPr>
                              <m:chr m:val="̂"/>
                              <m:ctrlPr>
                                <a:rPr lang="zh-CN" altLang="en-US" i="1">
                                  <a:latin typeface="Cambria Math" panose="02040503050406030204" pitchFamily="18" charset="0"/>
                                </a:rPr>
                              </m:ctrlPr>
                            </m:accPr>
                            <m:e>
                              <m:r>
                                <a:rPr lang="en-HK" altLang="zh-CN" b="0" i="1" smtClean="0">
                                  <a:latin typeface="Cambria Math" panose="02040503050406030204" pitchFamily="18" charset="0"/>
                                </a:rPr>
                                <m:t> </m:t>
                              </m:r>
                              <m:r>
                                <a:rPr lang="en-HK" altLang="zh-CN" i="1">
                                  <a:latin typeface="Cambria Math" panose="02040503050406030204" pitchFamily="18" charset="0"/>
                                </a:rPr>
                                <m:t>𝑦</m:t>
                              </m:r>
                            </m:e>
                          </m:acc>
                        </m:e>
                        <m:sub>
                          <m:r>
                            <a:rPr lang="en-HK" altLang="zh-CN" i="1">
                              <a:latin typeface="Cambria Math" panose="02040503050406030204" pitchFamily="18" charset="0"/>
                            </a:rPr>
                            <m:t>𝑡</m:t>
                          </m:r>
                        </m:sub>
                      </m:sSub>
                    </m:oMath>
                  </m:oMathPara>
                </a14:m>
                <a:endParaRPr lang="zh-CN" altLang="en-US" dirty="0"/>
              </a:p>
            </p:txBody>
          </p:sp>
        </mc:Choice>
        <mc:Fallback>
          <p:sp>
            <p:nvSpPr>
              <p:cNvPr id="16" name="文本框 15">
                <a:extLst>
                  <a:ext uri="{FF2B5EF4-FFF2-40B4-BE49-F238E27FC236}">
                    <a16:creationId xmlns:a16="http://schemas.microsoft.com/office/drawing/2014/main" id="{D9579902-0C77-3343-ACFF-34F2D4AC5571}"/>
                  </a:ext>
                </a:extLst>
              </p:cNvPr>
              <p:cNvSpPr txBox="1">
                <a:spLocks noRot="1" noChangeAspect="1" noMove="1" noResize="1" noEditPoints="1" noAdjustHandles="1" noChangeArrowheads="1" noChangeShapeType="1" noTextEdit="1"/>
              </p:cNvSpPr>
              <p:nvPr/>
            </p:nvSpPr>
            <p:spPr>
              <a:xfrm>
                <a:off x="2375065" y="4555575"/>
                <a:ext cx="2228431" cy="276999"/>
              </a:xfrm>
              <a:prstGeom prst="rect">
                <a:avLst/>
              </a:prstGeom>
              <a:blipFill>
                <a:blip r:embed="rId4"/>
                <a:stretch>
                  <a:fillRect l="-1705" t="-13043" b="-3043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a:extLst>
                  <a:ext uri="{FF2B5EF4-FFF2-40B4-BE49-F238E27FC236}">
                    <a16:creationId xmlns:a16="http://schemas.microsoft.com/office/drawing/2014/main" id="{28DCE72F-11AC-CA44-A2EF-772737B375FF}"/>
                  </a:ext>
                </a:extLst>
              </p:cNvPr>
              <p:cNvSpPr txBox="1"/>
              <p:nvPr/>
            </p:nvSpPr>
            <p:spPr>
              <a:xfrm>
                <a:off x="2311577" y="5203945"/>
                <a:ext cx="2380203" cy="672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HK" altLang="zh-CN" b="0" i="1" smtClean="0">
                          <a:latin typeface="Cambria Math" panose="02040503050406030204" pitchFamily="18" charset="0"/>
                        </a:rPr>
                        <m:t>𝐸</m:t>
                      </m:r>
                      <m:d>
                        <m:dPr>
                          <m:ctrlPr>
                            <a:rPr lang="en-HK" altLang="zh-CN" b="0" i="1" smtClean="0">
                              <a:latin typeface="Cambria Math" panose="02040503050406030204" pitchFamily="18" charset="0"/>
                            </a:rPr>
                          </m:ctrlPr>
                        </m:dPr>
                        <m:e>
                          <m:r>
                            <a:rPr lang="en-HK" altLang="zh-CN" b="0" i="1" smtClean="0">
                              <a:latin typeface="Cambria Math" panose="02040503050406030204" pitchFamily="18" charset="0"/>
                            </a:rPr>
                            <m:t>𝑦</m:t>
                          </m:r>
                          <m:r>
                            <a:rPr lang="en-HK" altLang="zh-CN" b="0" i="1" smtClean="0">
                              <a:latin typeface="Cambria Math" panose="02040503050406030204" pitchFamily="18" charset="0"/>
                            </a:rPr>
                            <m:t>,</m:t>
                          </m:r>
                          <m:acc>
                            <m:accPr>
                              <m:chr m:val="̂"/>
                              <m:ctrlPr>
                                <a:rPr lang="en-HK" altLang="zh-CN" b="0" i="1" smtClean="0">
                                  <a:latin typeface="Cambria Math" panose="02040503050406030204" pitchFamily="18" charset="0"/>
                                </a:rPr>
                              </m:ctrlPr>
                            </m:accPr>
                            <m:e>
                              <m:r>
                                <a:rPr lang="en-HK" altLang="zh-CN" b="0" i="1" smtClean="0">
                                  <a:latin typeface="Cambria Math" panose="02040503050406030204" pitchFamily="18" charset="0"/>
                                </a:rPr>
                                <m:t>𝑦</m:t>
                              </m:r>
                            </m:e>
                          </m:acc>
                          <m:r>
                            <a:rPr lang="en-HK" altLang="zh-CN" i="1" smtClean="0">
                              <a:latin typeface="Cambria Math" panose="02040503050406030204" pitchFamily="18" charset="0"/>
                            </a:rPr>
                            <m:t> </m:t>
                          </m:r>
                        </m:e>
                      </m:d>
                      <m:r>
                        <a:rPr lang="en-HK" altLang="zh-CN" b="0" i="0" smtClean="0">
                          <a:latin typeface="Cambria Math" panose="02040503050406030204" pitchFamily="18" charset="0"/>
                        </a:rPr>
                        <m:t>=</m:t>
                      </m:r>
                      <m:nary>
                        <m:naryPr>
                          <m:chr m:val="∑"/>
                          <m:supHide m:val="on"/>
                          <m:ctrlPr>
                            <a:rPr lang="en-HK" altLang="zh-CN" b="0" i="1" smtClean="0">
                              <a:latin typeface="Cambria Math" panose="02040503050406030204" pitchFamily="18" charset="0"/>
                            </a:rPr>
                          </m:ctrlPr>
                        </m:naryPr>
                        <m:sub>
                          <m:r>
                            <a:rPr lang="en-HK" altLang="zh-CN" b="0" i="1" smtClean="0">
                              <a:latin typeface="Cambria Math" panose="02040503050406030204" pitchFamily="18" charset="0"/>
                            </a:rPr>
                            <m:t>𝑡</m:t>
                          </m:r>
                        </m:sub>
                        <m:sup/>
                        <m:e>
                          <m:sSub>
                            <m:sSubPr>
                              <m:ctrlPr>
                                <a:rPr lang="en-HK" altLang="zh-CN" b="0" i="1" smtClean="0">
                                  <a:latin typeface="Cambria Math" panose="02040503050406030204" pitchFamily="18" charset="0"/>
                                </a:rPr>
                              </m:ctrlPr>
                            </m:sSubPr>
                            <m:e>
                              <m:r>
                                <a:rPr lang="en-HK" altLang="zh-CN" b="0" i="1" smtClean="0">
                                  <a:latin typeface="Cambria Math" panose="02040503050406030204" pitchFamily="18" charset="0"/>
                                </a:rPr>
                                <m:t>𝐸</m:t>
                              </m:r>
                            </m:e>
                            <m:sub>
                              <m:r>
                                <a:rPr lang="en-HK" altLang="zh-CN" b="0" i="1" smtClean="0">
                                  <a:latin typeface="Cambria Math" panose="02040503050406030204" pitchFamily="18" charset="0"/>
                                </a:rPr>
                                <m:t>𝑡</m:t>
                              </m:r>
                            </m:sub>
                          </m:sSub>
                          <m:r>
                            <a:rPr lang="en-HK" altLang="zh-CN" b="0" i="1" smtClean="0">
                              <a:latin typeface="Cambria Math" panose="02040503050406030204" pitchFamily="18" charset="0"/>
                            </a:rPr>
                            <m:t>(</m:t>
                          </m:r>
                          <m:sSub>
                            <m:sSubPr>
                              <m:ctrlPr>
                                <a:rPr lang="en-HK" altLang="zh-CN" i="1">
                                  <a:latin typeface="Cambria Math" panose="02040503050406030204" pitchFamily="18" charset="0"/>
                                </a:rPr>
                              </m:ctrlPr>
                            </m:sSubPr>
                            <m:e>
                              <m:r>
                                <a:rPr lang="en-HK" altLang="zh-CN" i="1">
                                  <a:latin typeface="Cambria Math" panose="02040503050406030204" pitchFamily="18" charset="0"/>
                                </a:rPr>
                                <m:t>𝑦</m:t>
                              </m:r>
                            </m:e>
                            <m:sub>
                              <m:r>
                                <a:rPr lang="en-HK" altLang="zh-CN" i="1">
                                  <a:latin typeface="Cambria Math" panose="02040503050406030204" pitchFamily="18" charset="0"/>
                                </a:rPr>
                                <m:t>𝑡</m:t>
                              </m:r>
                            </m:sub>
                          </m:sSub>
                          <m:r>
                            <a:rPr lang="en-HK" altLang="zh-CN" i="1">
                              <a:latin typeface="Cambria Math" panose="02040503050406030204" pitchFamily="18" charset="0"/>
                            </a:rPr>
                            <m:t>,</m:t>
                          </m:r>
                          <m:sSub>
                            <m:sSubPr>
                              <m:ctrlPr>
                                <a:rPr lang="en-HK" altLang="zh-CN" i="1">
                                  <a:latin typeface="Cambria Math" panose="02040503050406030204" pitchFamily="18" charset="0"/>
                                </a:rPr>
                              </m:ctrlPr>
                            </m:sSubPr>
                            <m:e>
                              <m:acc>
                                <m:accPr>
                                  <m:chr m:val="̂"/>
                                  <m:ctrlPr>
                                    <a:rPr lang="zh-CN" altLang="en-US" i="1">
                                      <a:latin typeface="Cambria Math" panose="02040503050406030204" pitchFamily="18" charset="0"/>
                                    </a:rPr>
                                  </m:ctrlPr>
                                </m:accPr>
                                <m:e>
                                  <m:r>
                                    <a:rPr lang="en-HK" altLang="zh-CN" i="1">
                                      <a:latin typeface="Cambria Math" panose="02040503050406030204" pitchFamily="18" charset="0"/>
                                    </a:rPr>
                                    <m:t>𝑦</m:t>
                                  </m:r>
                                </m:e>
                              </m:acc>
                            </m:e>
                            <m:sub>
                              <m:r>
                                <a:rPr lang="en-HK" altLang="zh-CN" i="1">
                                  <a:latin typeface="Cambria Math" panose="02040503050406030204" pitchFamily="18" charset="0"/>
                                </a:rPr>
                                <m:t>𝑡</m:t>
                              </m:r>
                            </m:sub>
                          </m:sSub>
                          <m:r>
                            <a:rPr lang="en-HK" altLang="zh-CN" b="0" i="1" smtClean="0">
                              <a:latin typeface="Cambria Math" panose="02040503050406030204" pitchFamily="18" charset="0"/>
                            </a:rPr>
                            <m:t>)</m:t>
                          </m:r>
                        </m:e>
                      </m:nary>
                    </m:oMath>
                  </m:oMathPara>
                </a14:m>
                <a:endParaRPr lang="zh-CN" altLang="en-US" dirty="0"/>
              </a:p>
            </p:txBody>
          </p:sp>
        </mc:Choice>
        <mc:Fallback>
          <p:sp>
            <p:nvSpPr>
              <p:cNvPr id="17" name="文本框 16">
                <a:extLst>
                  <a:ext uri="{FF2B5EF4-FFF2-40B4-BE49-F238E27FC236}">
                    <a16:creationId xmlns:a16="http://schemas.microsoft.com/office/drawing/2014/main" id="{28DCE72F-11AC-CA44-A2EF-772737B375FF}"/>
                  </a:ext>
                </a:extLst>
              </p:cNvPr>
              <p:cNvSpPr txBox="1">
                <a:spLocks noRot="1" noChangeAspect="1" noMove="1" noResize="1" noEditPoints="1" noAdjustHandles="1" noChangeArrowheads="1" noChangeShapeType="1" noTextEdit="1"/>
              </p:cNvSpPr>
              <p:nvPr/>
            </p:nvSpPr>
            <p:spPr>
              <a:xfrm>
                <a:off x="2311577" y="5203945"/>
                <a:ext cx="2380203" cy="672172"/>
              </a:xfrm>
              <a:prstGeom prst="rect">
                <a:avLst/>
              </a:prstGeom>
              <a:blipFill>
                <a:blip r:embed="rId5"/>
                <a:stretch>
                  <a:fillRect l="-1064" t="-144444" r="-2660" b="-198148"/>
                </a:stretch>
              </a:blipFill>
            </p:spPr>
            <p:txBody>
              <a:bodyPr/>
              <a:lstStyle/>
              <a:p>
                <a:r>
                  <a:rPr lang="zh-CN" altLang="en-US">
                    <a:noFill/>
                  </a:rPr>
                  <a:t> </a:t>
                </a:r>
              </a:p>
            </p:txBody>
          </p:sp>
        </mc:Fallback>
      </mc:AlternateContent>
      <p:cxnSp>
        <p:nvCxnSpPr>
          <p:cNvPr id="18" name="直接箭头连接符 15">
            <a:extLst>
              <a:ext uri="{FF2B5EF4-FFF2-40B4-BE49-F238E27FC236}">
                <a16:creationId xmlns:a16="http://schemas.microsoft.com/office/drawing/2014/main" id="{10B2D94F-3244-5F42-BF13-402A015337B6}"/>
              </a:ext>
            </a:extLst>
          </p:cNvPr>
          <p:cNvCxnSpPr/>
          <p:nvPr/>
        </p:nvCxnSpPr>
        <p:spPr bwMode="auto">
          <a:xfrm flipV="1">
            <a:off x="4660683" y="4751866"/>
            <a:ext cx="409978" cy="3040"/>
          </a:xfrm>
          <a:prstGeom prst="straightConnector1">
            <a:avLst/>
          </a:prstGeom>
          <a:solidFill>
            <a:schemeClr val="accent1"/>
          </a:solidFill>
          <a:ln w="9525" cap="flat" cmpd="sng" algn="ctr">
            <a:solidFill>
              <a:srgbClr val="0070C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文本框 18">
            <a:extLst>
              <a:ext uri="{FF2B5EF4-FFF2-40B4-BE49-F238E27FC236}">
                <a16:creationId xmlns:a16="http://schemas.microsoft.com/office/drawing/2014/main" id="{FE408B54-E4BC-BC4B-912E-ACFD80BB9244}"/>
              </a:ext>
            </a:extLst>
          </p:cNvPr>
          <p:cNvSpPr txBox="1"/>
          <p:nvPr/>
        </p:nvSpPr>
        <p:spPr>
          <a:xfrm>
            <a:off x="5148064" y="4365104"/>
            <a:ext cx="1695173"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HK" altLang="zh-CN" dirty="0"/>
              <a:t>The error at each time step</a:t>
            </a:r>
            <a:endParaRPr lang="zh-CN" altLang="en-US" dirty="0"/>
          </a:p>
        </p:txBody>
      </p:sp>
      <p:cxnSp>
        <p:nvCxnSpPr>
          <p:cNvPr id="20" name="直接箭头连接符 22">
            <a:extLst>
              <a:ext uri="{FF2B5EF4-FFF2-40B4-BE49-F238E27FC236}">
                <a16:creationId xmlns:a16="http://schemas.microsoft.com/office/drawing/2014/main" id="{C8FC0861-9651-6D4D-AD56-BA76B0AB4509}"/>
              </a:ext>
            </a:extLst>
          </p:cNvPr>
          <p:cNvCxnSpPr/>
          <p:nvPr/>
        </p:nvCxnSpPr>
        <p:spPr bwMode="auto">
          <a:xfrm flipV="1">
            <a:off x="4689477" y="5535448"/>
            <a:ext cx="409978" cy="3040"/>
          </a:xfrm>
          <a:prstGeom prst="straightConnector1">
            <a:avLst/>
          </a:prstGeom>
          <a:solidFill>
            <a:schemeClr val="accent1"/>
          </a:solidFill>
          <a:ln w="9525" cap="flat" cmpd="sng" algn="ctr">
            <a:solidFill>
              <a:srgbClr val="0070C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文本框 20">
            <a:extLst>
              <a:ext uri="{FF2B5EF4-FFF2-40B4-BE49-F238E27FC236}">
                <a16:creationId xmlns:a16="http://schemas.microsoft.com/office/drawing/2014/main" id="{2B8EDDBC-2FA6-724E-90DF-8AEC5E3B9D19}"/>
              </a:ext>
            </a:extLst>
          </p:cNvPr>
          <p:cNvSpPr txBox="1"/>
          <p:nvPr/>
        </p:nvSpPr>
        <p:spPr>
          <a:xfrm>
            <a:off x="5139887" y="5151915"/>
            <a:ext cx="1695173" cy="1200329"/>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altLang="zh-CN" dirty="0"/>
              <a:t>the total loss is the sum of the errors at each time step</a:t>
            </a:r>
            <a:endParaRPr lang="zh-CN" altLang="en-US" dirty="0"/>
          </a:p>
        </p:txBody>
      </p:sp>
    </p:spTree>
    <p:extLst>
      <p:ext uri="{BB962C8B-B14F-4D97-AF65-F5344CB8AC3E}">
        <p14:creationId xmlns:p14="http://schemas.microsoft.com/office/powerpoint/2010/main" val="63589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sym typeface="+mn-lt"/>
              </a:rPr>
              <a:t>What</a:t>
            </a:r>
            <a:r>
              <a:rPr lang="zh-CN" altLang="en-US" dirty="0">
                <a:solidFill>
                  <a:srgbClr val="FF0000"/>
                </a:solidFill>
                <a:sym typeface="+mn-lt"/>
              </a:rPr>
              <a:t> </a:t>
            </a:r>
            <a:r>
              <a:rPr lang="en-US" altLang="zh-CN" dirty="0">
                <a:solidFill>
                  <a:srgbClr val="FF0000"/>
                </a:solidFill>
                <a:sym typeface="+mn-lt"/>
              </a:rPr>
              <a:t>are RNNs?</a:t>
            </a:r>
            <a:endParaRPr lang="zh-CN" altLang="en-US" dirty="0"/>
          </a:p>
        </p:txBody>
      </p:sp>
      <p:sp>
        <p:nvSpPr>
          <p:cNvPr id="14" name="内容占位符 2"/>
          <p:cNvSpPr>
            <a:spLocks noGrp="1"/>
          </p:cNvSpPr>
          <p:nvPr>
            <p:ph idx="1"/>
          </p:nvPr>
        </p:nvSpPr>
        <p:spPr>
          <a:xfrm>
            <a:off x="798984" y="1124744"/>
            <a:ext cx="7886700" cy="3384376"/>
          </a:xfrm>
        </p:spPr>
        <p:txBody>
          <a:bodyPr>
            <a:noAutofit/>
          </a:bodyPr>
          <a:lstStyle/>
          <a:p>
            <a:r>
              <a:rPr lang="en-US" altLang="zh-CN" sz="1800" dirty="0"/>
              <a:t>The gradients of the error with respect to our parameters. Just like we sum up the errors, we also sum up the gradients at each time step for one training example. For parameter 𝑊, the gradient is</a:t>
            </a:r>
          </a:p>
          <a:p>
            <a:endParaRPr lang="en-US" altLang="zh-CN" sz="1800" dirty="0"/>
          </a:p>
          <a:p>
            <a:endParaRPr lang="en-US" altLang="zh-CN" sz="1800" dirty="0"/>
          </a:p>
          <a:p>
            <a:r>
              <a:rPr lang="en-HK" altLang="zh-CN" sz="1800" dirty="0">
                <a:latin typeface="Times New Roman" panose="02020603050405020304" pitchFamily="18" charset="0"/>
                <a:cs typeface="Times New Roman" panose="02020603050405020304" pitchFamily="18" charset="0"/>
              </a:rPr>
              <a:t>The gradient at each time step</a:t>
            </a:r>
            <a:r>
              <a:rPr lang="en-US" altLang="zh-CN" sz="1800" dirty="0">
                <a:latin typeface="Times New Roman" panose="02020603050405020304" pitchFamily="18" charset="0"/>
                <a:cs typeface="Times New Roman" panose="02020603050405020304" pitchFamily="18" charset="0"/>
              </a:rPr>
              <a:t>, we use time 3 as an example</a:t>
            </a:r>
            <a:endParaRPr lang="en-HK" altLang="zh-CN" sz="18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04A3068E-E0E0-5D4D-9B92-2E07E3C6594E}"/>
                  </a:ext>
                </a:extLst>
              </p:cNvPr>
              <p:cNvSpPr txBox="1"/>
              <p:nvPr/>
            </p:nvSpPr>
            <p:spPr>
              <a:xfrm>
                <a:off x="3479018" y="2052427"/>
                <a:ext cx="2526631"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HK" altLang="zh-CN" b="0" i="1" smtClean="0">
                              <a:latin typeface="Cambria Math" panose="02040503050406030204" pitchFamily="18" charset="0"/>
                            </a:rPr>
                            <m:t>𝐸</m:t>
                          </m:r>
                        </m:num>
                        <m:den>
                          <m:r>
                            <a:rPr lang="zh-CN" altLang="en-US" i="1" smtClean="0">
                              <a:latin typeface="Cambria Math" panose="02040503050406030204" pitchFamily="18" charset="0"/>
                            </a:rPr>
                            <m:t>𝜕</m:t>
                          </m:r>
                          <m:r>
                            <a:rPr lang="en-HK" altLang="zh-CN" b="0" i="1" smtClean="0">
                              <a:latin typeface="Cambria Math" panose="02040503050406030204" pitchFamily="18" charset="0"/>
                            </a:rPr>
                            <m:t>𝑊</m:t>
                          </m:r>
                        </m:den>
                      </m:f>
                      <m:r>
                        <a:rPr lang="en-HK" altLang="zh-CN" b="0" i="1" smtClean="0">
                          <a:latin typeface="Cambria Math" panose="02040503050406030204" pitchFamily="18" charset="0"/>
                        </a:rPr>
                        <m:t>=</m:t>
                      </m:r>
                      <m:nary>
                        <m:naryPr>
                          <m:chr m:val="∑"/>
                          <m:supHide m:val="on"/>
                          <m:ctrlPr>
                            <a:rPr lang="en-HK" altLang="zh-CN" b="0" i="1" smtClean="0">
                              <a:latin typeface="Cambria Math" panose="02040503050406030204" pitchFamily="18" charset="0"/>
                            </a:rPr>
                          </m:ctrlPr>
                        </m:naryPr>
                        <m:sub>
                          <m:r>
                            <a:rPr lang="en-HK" altLang="zh-CN" b="0" i="1" smtClean="0">
                              <a:latin typeface="Cambria Math" panose="02040503050406030204" pitchFamily="18" charset="0"/>
                            </a:rPr>
                            <m:t>𝑡</m:t>
                          </m:r>
                        </m:sub>
                        <m:sup/>
                        <m:e>
                          <m:f>
                            <m:fPr>
                              <m:ctrlPr>
                                <a:rPr lang="en-US" altLang="zh-CN" i="1">
                                  <a:latin typeface="Cambria Math" panose="02040503050406030204" pitchFamily="18" charset="0"/>
                                </a:rPr>
                              </m:ctrlPr>
                            </m:fPr>
                            <m:num>
                              <m:r>
                                <a:rPr lang="zh-CN" altLang="en-US" i="1">
                                  <a:latin typeface="Cambria Math" panose="02040503050406030204" pitchFamily="18" charset="0"/>
                                </a:rPr>
                                <m:t>𝜕</m:t>
                              </m:r>
                              <m:sSub>
                                <m:sSubPr>
                                  <m:ctrlPr>
                                    <a:rPr lang="en-HK" altLang="zh-CN" b="0" i="1" smtClean="0">
                                      <a:latin typeface="Cambria Math" panose="02040503050406030204" pitchFamily="18" charset="0"/>
                                    </a:rPr>
                                  </m:ctrlPr>
                                </m:sSubPr>
                                <m:e>
                                  <m:r>
                                    <a:rPr lang="en-HK" altLang="zh-CN" i="1">
                                      <a:latin typeface="Cambria Math" panose="02040503050406030204" pitchFamily="18" charset="0"/>
                                    </a:rPr>
                                    <m:t>𝐸</m:t>
                                  </m:r>
                                </m:e>
                                <m:sub>
                                  <m:r>
                                    <a:rPr lang="en-HK" altLang="zh-CN" b="0" i="1" smtClean="0">
                                      <a:latin typeface="Cambria Math" panose="02040503050406030204" pitchFamily="18" charset="0"/>
                                    </a:rPr>
                                    <m:t>𝑡</m:t>
                                  </m:r>
                                </m:sub>
                              </m:sSub>
                            </m:num>
                            <m:den>
                              <m:r>
                                <a:rPr lang="zh-CN" altLang="en-US" i="1">
                                  <a:latin typeface="Cambria Math" panose="02040503050406030204" pitchFamily="18" charset="0"/>
                                </a:rPr>
                                <m:t>𝜕</m:t>
                              </m:r>
                              <m:r>
                                <a:rPr lang="en-HK" altLang="zh-CN" i="1">
                                  <a:latin typeface="Cambria Math" panose="02040503050406030204" pitchFamily="18" charset="0"/>
                                </a:rPr>
                                <m:t>𝑊</m:t>
                              </m:r>
                            </m:den>
                          </m:f>
                        </m:e>
                      </m:nary>
                    </m:oMath>
                  </m:oMathPara>
                </a14:m>
                <a:endParaRPr lang="zh-CN" altLang="en-US" dirty="0"/>
              </a:p>
            </p:txBody>
          </p:sp>
        </mc:Choice>
        <mc:Fallback>
          <p:sp>
            <p:nvSpPr>
              <p:cNvPr id="5" name="文本框 4">
                <a:extLst>
                  <a:ext uri="{FF2B5EF4-FFF2-40B4-BE49-F238E27FC236}">
                    <a16:creationId xmlns:a16="http://schemas.microsoft.com/office/drawing/2014/main" id="{04A3068E-E0E0-5D4D-9B92-2E07E3C6594E}"/>
                  </a:ext>
                </a:extLst>
              </p:cNvPr>
              <p:cNvSpPr txBox="1">
                <a:spLocks noRot="1" noChangeAspect="1" noMove="1" noResize="1" noEditPoints="1" noAdjustHandles="1" noChangeArrowheads="1" noChangeShapeType="1" noTextEdit="1"/>
              </p:cNvSpPr>
              <p:nvPr/>
            </p:nvSpPr>
            <p:spPr>
              <a:xfrm>
                <a:off x="3479018" y="2052427"/>
                <a:ext cx="2526631" cy="764505"/>
              </a:xfrm>
              <a:prstGeom prst="rect">
                <a:avLst/>
              </a:prstGeom>
              <a:blipFill>
                <a:blip r:embed="rId2"/>
                <a:stretch>
                  <a:fillRect t="-122951" b="-16885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E7013BE9-72CF-8746-8164-F8591661D0FF}"/>
                  </a:ext>
                </a:extLst>
              </p:cNvPr>
              <p:cNvSpPr txBox="1"/>
              <p:nvPr/>
            </p:nvSpPr>
            <p:spPr>
              <a:xfrm>
                <a:off x="1187624" y="3933056"/>
                <a:ext cx="2307057" cy="6669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sSub>
                            <m:sSubPr>
                              <m:ctrlPr>
                                <a:rPr lang="en-HK" altLang="zh-CN" i="1">
                                  <a:latin typeface="Cambria Math" panose="02040503050406030204" pitchFamily="18" charset="0"/>
                                </a:rPr>
                              </m:ctrlPr>
                            </m:sSubPr>
                            <m:e>
                              <m:r>
                                <a:rPr lang="en-HK" altLang="zh-CN" i="1">
                                  <a:latin typeface="Cambria Math" panose="02040503050406030204" pitchFamily="18" charset="0"/>
                                </a:rPr>
                                <m:t>𝐸</m:t>
                              </m:r>
                            </m:e>
                            <m:sub>
                              <m:r>
                                <a:rPr lang="en-HK" altLang="zh-CN" b="0" i="1" smtClean="0">
                                  <a:latin typeface="Cambria Math" panose="02040503050406030204" pitchFamily="18" charset="0"/>
                                </a:rPr>
                                <m:t>3</m:t>
                              </m:r>
                            </m:sub>
                          </m:sSub>
                        </m:num>
                        <m:den>
                          <m:r>
                            <a:rPr lang="zh-CN" altLang="en-US" i="1">
                              <a:latin typeface="Cambria Math" panose="02040503050406030204" pitchFamily="18" charset="0"/>
                            </a:rPr>
                            <m:t>𝜕</m:t>
                          </m:r>
                          <m:r>
                            <a:rPr lang="en-HK" altLang="zh-CN" i="1">
                              <a:latin typeface="Cambria Math" panose="02040503050406030204" pitchFamily="18" charset="0"/>
                            </a:rPr>
                            <m:t>𝑊</m:t>
                          </m:r>
                        </m:den>
                      </m:f>
                      <m:r>
                        <a:rPr lang="en-HK"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sSub>
                            <m:sSubPr>
                              <m:ctrlPr>
                                <a:rPr lang="en-HK" altLang="zh-CN" i="1">
                                  <a:latin typeface="Cambria Math" panose="02040503050406030204" pitchFamily="18" charset="0"/>
                                </a:rPr>
                              </m:ctrlPr>
                            </m:sSubPr>
                            <m:e>
                              <m:r>
                                <a:rPr lang="en-HK" altLang="zh-CN" i="1">
                                  <a:latin typeface="Cambria Math" panose="02040503050406030204" pitchFamily="18" charset="0"/>
                                </a:rPr>
                                <m:t>𝐸</m:t>
                              </m:r>
                            </m:e>
                            <m:sub>
                              <m:r>
                                <a:rPr lang="en-HK" altLang="zh-CN" b="0" i="1" smtClean="0">
                                  <a:latin typeface="Cambria Math" panose="02040503050406030204" pitchFamily="18" charset="0"/>
                                </a:rPr>
                                <m:t>3</m:t>
                              </m:r>
                            </m:sub>
                          </m:sSub>
                        </m:num>
                        <m:den>
                          <m:r>
                            <a:rPr lang="zh-CN" altLang="en-US" i="1">
                              <a:latin typeface="Cambria Math" panose="02040503050406030204" pitchFamily="18" charset="0"/>
                            </a:rPr>
                            <m:t>𝜕</m:t>
                          </m:r>
                          <m:sSub>
                            <m:sSubPr>
                              <m:ctrlPr>
                                <a:rPr lang="en-HK" altLang="zh-CN" b="0" i="1" smtClean="0">
                                  <a:latin typeface="Cambria Math" panose="02040503050406030204" pitchFamily="18" charset="0"/>
                                </a:rPr>
                              </m:ctrlPr>
                            </m:sSubPr>
                            <m:e>
                              <m:acc>
                                <m:accPr>
                                  <m:chr m:val="̂"/>
                                  <m:ctrlPr>
                                    <a:rPr lang="zh-CN" altLang="en-US" i="1" smtClean="0">
                                      <a:latin typeface="Cambria Math" panose="02040503050406030204" pitchFamily="18" charset="0"/>
                                    </a:rPr>
                                  </m:ctrlPr>
                                </m:accPr>
                                <m:e>
                                  <m:r>
                                    <a:rPr lang="en-HK" altLang="zh-CN" b="0" i="1" smtClean="0">
                                      <a:latin typeface="Cambria Math" panose="02040503050406030204" pitchFamily="18" charset="0"/>
                                    </a:rPr>
                                    <m:t>𝑦</m:t>
                                  </m:r>
                                </m:e>
                              </m:acc>
                            </m:e>
                            <m:sub>
                              <m:r>
                                <a:rPr lang="en-HK" altLang="zh-CN" b="0" i="1" smtClean="0">
                                  <a:latin typeface="Cambria Math" panose="02040503050406030204" pitchFamily="18" charset="0"/>
                                </a:rPr>
                                <m:t>3</m:t>
                              </m:r>
                            </m:sub>
                          </m:sSub>
                        </m:den>
                      </m:f>
                      <m:f>
                        <m:fPr>
                          <m:ctrlPr>
                            <a:rPr lang="en-US" altLang="zh-CN" i="1">
                              <a:latin typeface="Cambria Math" panose="02040503050406030204" pitchFamily="18" charset="0"/>
                            </a:rPr>
                          </m:ctrlPr>
                        </m:fPr>
                        <m:num>
                          <m:r>
                            <a:rPr lang="zh-CN" altLang="en-US" i="1">
                              <a:latin typeface="Cambria Math" panose="02040503050406030204" pitchFamily="18" charset="0"/>
                            </a:rPr>
                            <m:t>𝜕</m:t>
                          </m:r>
                          <m:sSub>
                            <m:sSubPr>
                              <m:ctrlPr>
                                <a:rPr lang="en-HK" altLang="zh-CN" i="1">
                                  <a:latin typeface="Cambria Math" panose="02040503050406030204" pitchFamily="18" charset="0"/>
                                </a:rPr>
                              </m:ctrlPr>
                            </m:sSubPr>
                            <m:e>
                              <m:acc>
                                <m:accPr>
                                  <m:chr m:val="̂"/>
                                  <m:ctrlPr>
                                    <a:rPr lang="zh-CN" altLang="en-US" i="1">
                                      <a:latin typeface="Cambria Math" panose="02040503050406030204" pitchFamily="18" charset="0"/>
                                    </a:rPr>
                                  </m:ctrlPr>
                                </m:accPr>
                                <m:e>
                                  <m:r>
                                    <a:rPr lang="en-HK" altLang="zh-CN" i="1">
                                      <a:latin typeface="Cambria Math" panose="02040503050406030204" pitchFamily="18" charset="0"/>
                                    </a:rPr>
                                    <m:t>𝑦</m:t>
                                  </m:r>
                                </m:e>
                              </m:acc>
                            </m:e>
                            <m:sub>
                              <m:r>
                                <a:rPr lang="en-HK" altLang="zh-CN" i="1">
                                  <a:latin typeface="Cambria Math" panose="02040503050406030204" pitchFamily="18" charset="0"/>
                                </a:rPr>
                                <m:t>3</m:t>
                              </m:r>
                            </m:sub>
                          </m:sSub>
                        </m:num>
                        <m:den>
                          <m:r>
                            <a:rPr lang="zh-CN" altLang="en-US" i="1">
                              <a:latin typeface="Cambria Math" panose="02040503050406030204" pitchFamily="18" charset="0"/>
                            </a:rPr>
                            <m:t>𝜕</m:t>
                          </m:r>
                          <m:sSub>
                            <m:sSubPr>
                              <m:ctrlPr>
                                <a:rPr lang="en-HK" altLang="zh-CN" b="0" i="1" smtClean="0">
                                  <a:latin typeface="Cambria Math" panose="02040503050406030204" pitchFamily="18" charset="0"/>
                                </a:rPr>
                              </m:ctrlPr>
                            </m:sSubPr>
                            <m:e>
                              <m:r>
                                <a:rPr lang="en-HK" altLang="zh-CN" b="0" i="1" smtClean="0">
                                  <a:latin typeface="Cambria Math" panose="02040503050406030204" pitchFamily="18" charset="0"/>
                                </a:rPr>
                                <m:t>𝑠</m:t>
                              </m:r>
                            </m:e>
                            <m:sub>
                              <m:r>
                                <a:rPr lang="en-HK" altLang="zh-CN" b="0" i="1" smtClean="0">
                                  <a:latin typeface="Cambria Math" panose="02040503050406030204" pitchFamily="18" charset="0"/>
                                </a:rPr>
                                <m:t>3</m:t>
                              </m:r>
                            </m:sub>
                          </m:sSub>
                        </m:den>
                      </m:f>
                      <m:f>
                        <m:fPr>
                          <m:ctrlPr>
                            <a:rPr lang="en-US" altLang="zh-CN" i="1">
                              <a:latin typeface="Cambria Math" panose="02040503050406030204" pitchFamily="18" charset="0"/>
                            </a:rPr>
                          </m:ctrlPr>
                        </m:fPr>
                        <m:num>
                          <m:r>
                            <a:rPr lang="zh-CN" altLang="en-US" i="1">
                              <a:latin typeface="Cambria Math" panose="02040503050406030204" pitchFamily="18" charset="0"/>
                            </a:rPr>
                            <m:t>𝜕</m:t>
                          </m:r>
                          <m:sSub>
                            <m:sSubPr>
                              <m:ctrlPr>
                                <a:rPr lang="en-HK" altLang="zh-CN" b="0" i="1" smtClean="0">
                                  <a:latin typeface="Cambria Math" panose="02040503050406030204" pitchFamily="18" charset="0"/>
                                </a:rPr>
                              </m:ctrlPr>
                            </m:sSubPr>
                            <m:e>
                              <m:r>
                                <a:rPr lang="en-HK" altLang="zh-CN" b="0" i="1" smtClean="0">
                                  <a:latin typeface="Cambria Math" panose="02040503050406030204" pitchFamily="18" charset="0"/>
                                </a:rPr>
                                <m:t>𝑠</m:t>
                              </m:r>
                            </m:e>
                            <m:sub>
                              <m:r>
                                <a:rPr lang="en-HK" altLang="zh-CN" b="0" i="1" smtClean="0">
                                  <a:latin typeface="Cambria Math" panose="02040503050406030204" pitchFamily="18" charset="0"/>
                                </a:rPr>
                                <m:t>3</m:t>
                              </m:r>
                            </m:sub>
                          </m:sSub>
                        </m:num>
                        <m:den>
                          <m:r>
                            <a:rPr lang="zh-CN" altLang="en-US" i="1">
                              <a:latin typeface="Cambria Math" panose="02040503050406030204" pitchFamily="18" charset="0"/>
                            </a:rPr>
                            <m:t>𝜕</m:t>
                          </m:r>
                          <m:r>
                            <a:rPr lang="en-HK" altLang="zh-CN" b="0" i="1" smtClean="0">
                              <a:latin typeface="Cambria Math" panose="02040503050406030204" pitchFamily="18" charset="0"/>
                            </a:rPr>
                            <m:t>𝑊</m:t>
                          </m:r>
                        </m:den>
                      </m:f>
                    </m:oMath>
                  </m:oMathPara>
                </a14:m>
                <a:endParaRPr lang="zh-CN" altLang="en-US" dirty="0"/>
              </a:p>
            </p:txBody>
          </p:sp>
        </mc:Choice>
        <mc:Fallback>
          <p:sp>
            <p:nvSpPr>
              <p:cNvPr id="6" name="文本框 5">
                <a:extLst>
                  <a:ext uri="{FF2B5EF4-FFF2-40B4-BE49-F238E27FC236}">
                    <a16:creationId xmlns:a16="http://schemas.microsoft.com/office/drawing/2014/main" id="{E7013BE9-72CF-8746-8164-F8591661D0FF}"/>
                  </a:ext>
                </a:extLst>
              </p:cNvPr>
              <p:cNvSpPr txBox="1">
                <a:spLocks noRot="1" noChangeAspect="1" noMove="1" noResize="1" noEditPoints="1" noAdjustHandles="1" noChangeArrowheads="1" noChangeShapeType="1" noTextEdit="1"/>
              </p:cNvSpPr>
              <p:nvPr/>
            </p:nvSpPr>
            <p:spPr>
              <a:xfrm>
                <a:off x="1187624" y="3933056"/>
                <a:ext cx="2307057" cy="666914"/>
              </a:xfrm>
              <a:prstGeom prst="rect">
                <a:avLst/>
              </a:prstGeom>
              <a:blipFill>
                <a:blip r:embed="rId3"/>
                <a:stretch>
                  <a:fillRect t="-1887" b="-5660"/>
                </a:stretch>
              </a:blipFill>
            </p:spPr>
            <p:txBody>
              <a:bodyPr/>
              <a:lstStyle/>
              <a:p>
                <a:r>
                  <a:rPr lang="zh-CN" altLang="en-US">
                    <a:noFill/>
                  </a:rPr>
                  <a:t> </a:t>
                </a:r>
              </a:p>
            </p:txBody>
          </p:sp>
        </mc:Fallback>
      </mc:AlternateContent>
      <p:cxnSp>
        <p:nvCxnSpPr>
          <p:cNvPr id="7" name="直接箭头连接符 19">
            <a:extLst>
              <a:ext uri="{FF2B5EF4-FFF2-40B4-BE49-F238E27FC236}">
                <a16:creationId xmlns:a16="http://schemas.microsoft.com/office/drawing/2014/main" id="{779035E4-CB2C-8748-852E-17472310A704}"/>
              </a:ext>
            </a:extLst>
          </p:cNvPr>
          <p:cNvCxnSpPr>
            <a:cxnSpLocks/>
          </p:cNvCxnSpPr>
          <p:nvPr/>
        </p:nvCxnSpPr>
        <p:spPr bwMode="auto">
          <a:xfrm>
            <a:off x="4139952" y="4242750"/>
            <a:ext cx="601579" cy="0"/>
          </a:xfrm>
          <a:prstGeom prst="straightConnector1">
            <a:avLst/>
          </a:prstGeom>
          <a:solidFill>
            <a:schemeClr val="accent1"/>
          </a:solidFill>
          <a:ln w="9525" cap="flat" cmpd="sng" algn="ctr">
            <a:solidFill>
              <a:srgbClr val="0070C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文本框 7">
            <a:extLst>
              <a:ext uri="{FF2B5EF4-FFF2-40B4-BE49-F238E27FC236}">
                <a16:creationId xmlns:a16="http://schemas.microsoft.com/office/drawing/2014/main" id="{F3AE5CD3-FD74-5D48-81E4-A428593D6563}"/>
              </a:ext>
            </a:extLst>
          </p:cNvPr>
          <p:cNvSpPr txBox="1"/>
          <p:nvPr/>
        </p:nvSpPr>
        <p:spPr>
          <a:xfrm>
            <a:off x="4861766" y="4058084"/>
            <a:ext cx="1308436" cy="369332"/>
          </a:xfrm>
          <a:prstGeom prst="rect">
            <a:avLst/>
          </a:prstGeom>
          <a:noFill/>
          <a:ln>
            <a:solidFill>
              <a:srgbClr val="0070C0"/>
            </a:solidFill>
          </a:ln>
        </p:spPr>
        <p:txBody>
          <a:bodyPr wrap="square" rtlCol="0">
            <a:spAutoFit/>
          </a:bodyPr>
          <a:lstStyle/>
          <a:p>
            <a:r>
              <a:rPr lang="en-HK" altLang="zh-CN" dirty="0">
                <a:latin typeface="Times New Roman" panose="02020603050405020304" pitchFamily="18" charset="0"/>
                <a:cs typeface="Times New Roman" panose="02020603050405020304" pitchFamily="18" charset="0"/>
              </a:rPr>
              <a:t>Chain Rule</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7EEECC2D-7ABF-E840-BEC5-A91245E0BFFF}"/>
                  </a:ext>
                </a:extLst>
              </p:cNvPr>
              <p:cNvSpPr txBox="1"/>
              <p:nvPr/>
            </p:nvSpPr>
            <p:spPr>
              <a:xfrm>
                <a:off x="1187624" y="4769339"/>
                <a:ext cx="273630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HK" altLang="zh-CN" b="0" i="1" smtClean="0">
                              <a:latin typeface="Cambria Math" panose="02040503050406030204" pitchFamily="18" charset="0"/>
                            </a:rPr>
                          </m:ctrlPr>
                        </m:sSubPr>
                        <m:e>
                          <m:r>
                            <a:rPr lang="en-HK" altLang="zh-CN" b="0" i="1" smtClean="0">
                              <a:latin typeface="Cambria Math" panose="02040503050406030204" pitchFamily="18" charset="0"/>
                            </a:rPr>
                            <m:t>𝑠</m:t>
                          </m:r>
                        </m:e>
                        <m:sub>
                          <m:r>
                            <a:rPr lang="en-HK" altLang="zh-CN" b="0" i="1" smtClean="0">
                              <a:latin typeface="Cambria Math" panose="02040503050406030204" pitchFamily="18" charset="0"/>
                            </a:rPr>
                            <m:t>3</m:t>
                          </m:r>
                        </m:sub>
                      </m:sSub>
                      <m:r>
                        <a:rPr lang="en-HK" altLang="zh-CN" b="0" i="1" smtClean="0">
                          <a:latin typeface="Cambria Math" panose="02040503050406030204" pitchFamily="18" charset="0"/>
                        </a:rPr>
                        <m:t>=</m:t>
                      </m:r>
                      <m:r>
                        <m:rPr>
                          <m:sty m:val="p"/>
                        </m:rPr>
                        <a:rPr lang="en-HK" altLang="zh-CN" b="0" i="0" smtClean="0">
                          <a:latin typeface="Cambria Math" panose="02040503050406030204" pitchFamily="18" charset="0"/>
                        </a:rPr>
                        <m:t>tanh</m:t>
                      </m:r>
                      <m:r>
                        <a:rPr lang="en-HK" altLang="zh-CN" b="0" i="1" smtClean="0">
                          <a:latin typeface="Cambria Math" panose="02040503050406030204" pitchFamily="18" charset="0"/>
                        </a:rPr>
                        <m:t>⁡(</m:t>
                      </m:r>
                      <m:r>
                        <a:rPr lang="en-HK" altLang="zh-CN" b="0" i="1" smtClean="0">
                          <a:latin typeface="Cambria Math" panose="02040503050406030204" pitchFamily="18" charset="0"/>
                        </a:rPr>
                        <m:t>𝑈</m:t>
                      </m:r>
                      <m:sSub>
                        <m:sSubPr>
                          <m:ctrlPr>
                            <a:rPr lang="en-HK" altLang="zh-CN" b="0" i="1" smtClean="0">
                              <a:latin typeface="Cambria Math" panose="02040503050406030204" pitchFamily="18" charset="0"/>
                            </a:rPr>
                          </m:ctrlPr>
                        </m:sSubPr>
                        <m:e>
                          <m:r>
                            <a:rPr lang="en-HK" altLang="zh-CN" b="0" i="1" smtClean="0">
                              <a:latin typeface="Cambria Math" panose="02040503050406030204" pitchFamily="18" charset="0"/>
                            </a:rPr>
                            <m:t>𝑥</m:t>
                          </m:r>
                        </m:e>
                        <m:sub>
                          <m:r>
                            <a:rPr lang="en-HK" altLang="zh-CN" b="0" i="1" smtClean="0">
                              <a:latin typeface="Cambria Math" panose="02040503050406030204" pitchFamily="18" charset="0"/>
                            </a:rPr>
                            <m:t>1</m:t>
                          </m:r>
                        </m:sub>
                      </m:sSub>
                      <m:r>
                        <a:rPr lang="en-HK" altLang="zh-CN" b="0" i="1" smtClean="0">
                          <a:latin typeface="Cambria Math" panose="02040503050406030204" pitchFamily="18" charset="0"/>
                        </a:rPr>
                        <m:t>+</m:t>
                      </m:r>
                      <m:r>
                        <a:rPr lang="en-HK" altLang="zh-CN" b="0" i="1" smtClean="0">
                          <a:latin typeface="Cambria Math" panose="02040503050406030204" pitchFamily="18" charset="0"/>
                        </a:rPr>
                        <m:t>𝑊</m:t>
                      </m:r>
                      <m:sSub>
                        <m:sSubPr>
                          <m:ctrlPr>
                            <a:rPr lang="en-HK" altLang="zh-CN" b="0" i="1" smtClean="0">
                              <a:latin typeface="Cambria Math" panose="02040503050406030204" pitchFamily="18" charset="0"/>
                            </a:rPr>
                          </m:ctrlPr>
                        </m:sSubPr>
                        <m:e>
                          <m:r>
                            <a:rPr lang="en-HK" altLang="zh-CN" b="0" i="1" smtClean="0">
                              <a:latin typeface="Cambria Math" panose="02040503050406030204" pitchFamily="18" charset="0"/>
                            </a:rPr>
                            <m:t>𝑠</m:t>
                          </m:r>
                        </m:e>
                        <m:sub>
                          <m:r>
                            <a:rPr lang="en-HK" altLang="zh-CN" b="0" i="1" smtClean="0">
                              <a:latin typeface="Cambria Math" panose="02040503050406030204" pitchFamily="18" charset="0"/>
                            </a:rPr>
                            <m:t>2</m:t>
                          </m:r>
                        </m:sub>
                      </m:sSub>
                      <m:r>
                        <a:rPr lang="en-HK" altLang="zh-CN" b="0" i="1" smtClean="0">
                          <a:latin typeface="Cambria Math" panose="02040503050406030204" pitchFamily="18" charset="0"/>
                        </a:rPr>
                        <m:t>)</m:t>
                      </m:r>
                    </m:oMath>
                  </m:oMathPara>
                </a14:m>
                <a:endParaRPr lang="zh-CN" altLang="en-US" dirty="0"/>
              </a:p>
            </p:txBody>
          </p:sp>
        </mc:Choice>
        <mc:Fallback>
          <p:sp>
            <p:nvSpPr>
              <p:cNvPr id="9" name="文本框 8">
                <a:extLst>
                  <a:ext uri="{FF2B5EF4-FFF2-40B4-BE49-F238E27FC236}">
                    <a16:creationId xmlns:a16="http://schemas.microsoft.com/office/drawing/2014/main" id="{7EEECC2D-7ABF-E840-BEC5-A91245E0BFFF}"/>
                  </a:ext>
                </a:extLst>
              </p:cNvPr>
              <p:cNvSpPr txBox="1">
                <a:spLocks noRot="1" noChangeAspect="1" noMove="1" noResize="1" noEditPoints="1" noAdjustHandles="1" noChangeArrowheads="1" noChangeShapeType="1" noTextEdit="1"/>
              </p:cNvSpPr>
              <p:nvPr/>
            </p:nvSpPr>
            <p:spPr>
              <a:xfrm>
                <a:off x="1187624" y="4769339"/>
                <a:ext cx="2736304" cy="369332"/>
              </a:xfrm>
              <a:prstGeom prst="rect">
                <a:avLst/>
              </a:prstGeom>
              <a:blipFill>
                <a:blip r:embed="rId4"/>
                <a:stretch>
                  <a:fillRect b="-13333"/>
                </a:stretch>
              </a:blipFill>
            </p:spPr>
            <p:txBody>
              <a:bodyPr/>
              <a:lstStyle/>
              <a:p>
                <a:r>
                  <a:rPr lang="zh-CN" altLang="en-US">
                    <a:noFill/>
                  </a:rPr>
                  <a:t> </a:t>
                </a:r>
              </a:p>
            </p:txBody>
          </p:sp>
        </mc:Fallback>
      </mc:AlternateContent>
      <p:cxnSp>
        <p:nvCxnSpPr>
          <p:cNvPr id="10" name="直接箭头连接符 26">
            <a:extLst>
              <a:ext uri="{FF2B5EF4-FFF2-40B4-BE49-F238E27FC236}">
                <a16:creationId xmlns:a16="http://schemas.microsoft.com/office/drawing/2014/main" id="{4968E79E-C1E9-8F4D-97BA-E885A4971AB3}"/>
              </a:ext>
            </a:extLst>
          </p:cNvPr>
          <p:cNvCxnSpPr>
            <a:cxnSpLocks/>
          </p:cNvCxnSpPr>
          <p:nvPr/>
        </p:nvCxnSpPr>
        <p:spPr bwMode="auto">
          <a:xfrm>
            <a:off x="4171454" y="4969331"/>
            <a:ext cx="616570" cy="0"/>
          </a:xfrm>
          <a:prstGeom prst="straightConnector1">
            <a:avLst/>
          </a:prstGeom>
          <a:solidFill>
            <a:schemeClr val="accent1"/>
          </a:solidFill>
          <a:ln w="9525" cap="flat" cmpd="sng" algn="ctr">
            <a:solidFill>
              <a:srgbClr val="0070C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920E008E-C98E-154A-BC24-30829907CD54}"/>
                  </a:ext>
                </a:extLst>
              </p:cNvPr>
              <p:cNvSpPr txBox="1"/>
              <p:nvPr/>
            </p:nvSpPr>
            <p:spPr>
              <a:xfrm>
                <a:off x="4861766" y="4646165"/>
                <a:ext cx="4159921" cy="646331"/>
              </a:xfrm>
              <a:prstGeom prst="rect">
                <a:avLst/>
              </a:prstGeom>
              <a:noFill/>
              <a:ln>
                <a:solidFill>
                  <a:srgbClr val="0070C0"/>
                </a:solidFill>
              </a:ln>
            </p:spPr>
            <p:txBody>
              <a:bodyPr wrap="square" rtlCol="0">
                <a:spAutoFit/>
              </a:bodyPr>
              <a:lstStyle/>
              <a:p>
                <a14:m>
                  <m:oMath xmlns:m="http://schemas.openxmlformats.org/officeDocument/2006/math">
                    <m:sSub>
                      <m:sSubPr>
                        <m:ctrlPr>
                          <a:rPr lang="en-HK" altLang="zh-CN" b="0" i="1" smtClean="0">
                            <a:latin typeface="Cambria Math" panose="02040503050406030204" pitchFamily="18" charset="0"/>
                            <a:cs typeface="Times New Roman" panose="02020603050405020304" pitchFamily="18" charset="0"/>
                          </a:rPr>
                        </m:ctrlPr>
                      </m:sSubPr>
                      <m:e>
                        <m:r>
                          <a:rPr lang="en-HK" altLang="zh-CN" b="0" i="1" smtClean="0">
                            <a:latin typeface="Cambria Math" panose="02040503050406030204" pitchFamily="18" charset="0"/>
                            <a:cs typeface="Times New Roman" panose="02020603050405020304" pitchFamily="18" charset="0"/>
                          </a:rPr>
                          <m:t>𝑠</m:t>
                        </m:r>
                      </m:e>
                      <m:sub>
                        <m:r>
                          <a:rPr lang="en-HK" altLang="zh-CN" b="0" i="1" smtClean="0">
                            <a:latin typeface="Cambria Math" panose="02040503050406030204" pitchFamily="18" charset="0"/>
                            <a:cs typeface="Times New Roman" panose="02020603050405020304" pitchFamily="18" charset="0"/>
                          </a:rPr>
                          <m:t>3</m:t>
                        </m:r>
                      </m:sub>
                    </m:sSub>
                    <m:r>
                      <a:rPr lang="en-HK" altLang="zh-CN" b="0" i="0" smtClean="0">
                        <a:latin typeface="Cambria Math" panose="02040503050406030204" pitchFamily="18" charset="0"/>
                        <a:cs typeface="Times New Roman" panose="02020603050405020304" pitchFamily="18" charset="0"/>
                      </a:rPr>
                      <m:t> </m:t>
                    </m:r>
                  </m:oMath>
                </a14:m>
                <a:r>
                  <a:rPr lang="en-HK" altLang="zh-CN" dirty="0">
                    <a:latin typeface="Times New Roman" panose="02020603050405020304" pitchFamily="18" charset="0"/>
                    <a:cs typeface="Times New Roman" panose="02020603050405020304" pitchFamily="18" charset="0"/>
                  </a:rPr>
                  <a:t>depends on </a:t>
                </a:r>
                <a14:m>
                  <m:oMath xmlns:m="http://schemas.openxmlformats.org/officeDocument/2006/math">
                    <m:r>
                      <a:rPr lang="en-HK" altLang="zh-CN" b="0" i="1" smtClean="0">
                        <a:latin typeface="Cambria Math" panose="02040503050406030204" pitchFamily="18" charset="0"/>
                        <a:cs typeface="Times New Roman" panose="02020603050405020304" pitchFamily="18" charset="0"/>
                      </a:rPr>
                      <m:t>𝑊</m:t>
                    </m:r>
                  </m:oMath>
                </a14:m>
                <a:r>
                  <a:rPr lang="en-HK" altLang="zh-CN" dirty="0">
                    <a:latin typeface="Times New Roman" panose="02020603050405020304" pitchFamily="18" charset="0"/>
                    <a:cs typeface="Times New Roman" panose="02020603050405020304" pitchFamily="18" charset="0"/>
                  </a:rPr>
                  <a:t>and </a:t>
                </a:r>
                <a14:m>
                  <m:oMath xmlns:m="http://schemas.openxmlformats.org/officeDocument/2006/math">
                    <m:sSub>
                      <m:sSubPr>
                        <m:ctrlPr>
                          <a:rPr lang="en-HK" altLang="zh-CN" b="0" i="1" smtClean="0">
                            <a:latin typeface="Cambria Math" panose="02040503050406030204" pitchFamily="18" charset="0"/>
                            <a:cs typeface="Times New Roman" panose="02020603050405020304" pitchFamily="18" charset="0"/>
                          </a:rPr>
                        </m:ctrlPr>
                      </m:sSubPr>
                      <m:e>
                        <m:r>
                          <a:rPr lang="en-HK" altLang="zh-CN" b="0" i="1" smtClean="0">
                            <a:latin typeface="Cambria Math" panose="02040503050406030204" pitchFamily="18" charset="0"/>
                            <a:cs typeface="Times New Roman" panose="02020603050405020304" pitchFamily="18" charset="0"/>
                          </a:rPr>
                          <m:t>𝑠</m:t>
                        </m:r>
                      </m:e>
                      <m:sub>
                        <m:r>
                          <a:rPr lang="en-HK" altLang="zh-CN" b="0" i="1" smtClean="0">
                            <a:latin typeface="Cambria Math" panose="02040503050406030204" pitchFamily="18" charset="0"/>
                            <a:cs typeface="Times New Roman" panose="02020603050405020304" pitchFamily="18" charset="0"/>
                          </a:rPr>
                          <m:t>1</m:t>
                        </m:r>
                      </m:sub>
                    </m:sSub>
                  </m:oMath>
                </a14:m>
                <a:r>
                  <a:rPr lang="en-HK" altLang="zh-CN" dirty="0">
                    <a:latin typeface="Times New Roman" panose="02020603050405020304" pitchFamily="18" charset="0"/>
                    <a:cs typeface="Times New Roman" panose="02020603050405020304" pitchFamily="18" charset="0"/>
                  </a:rPr>
                  <a:t>, we cannot simply treat </a:t>
                </a:r>
                <a14:m>
                  <m:oMath xmlns:m="http://schemas.openxmlformats.org/officeDocument/2006/math">
                    <m:sSub>
                      <m:sSubPr>
                        <m:ctrlPr>
                          <a:rPr lang="en-HK" altLang="zh-CN" b="0" i="1" smtClean="0">
                            <a:latin typeface="Cambria Math" panose="02040503050406030204" pitchFamily="18" charset="0"/>
                            <a:cs typeface="Times New Roman" panose="02020603050405020304" pitchFamily="18" charset="0"/>
                          </a:rPr>
                        </m:ctrlPr>
                      </m:sSubPr>
                      <m:e>
                        <m:r>
                          <a:rPr lang="en-HK" altLang="zh-CN" b="0" i="1" smtClean="0">
                            <a:latin typeface="Cambria Math" panose="02040503050406030204" pitchFamily="18" charset="0"/>
                            <a:cs typeface="Times New Roman" panose="02020603050405020304" pitchFamily="18" charset="0"/>
                          </a:rPr>
                          <m:t>𝑠</m:t>
                        </m:r>
                      </m:e>
                      <m:sub>
                        <m:r>
                          <a:rPr lang="en-HK" altLang="zh-CN" b="0" i="1" smtClean="0">
                            <a:latin typeface="Cambria Math" panose="02040503050406030204" pitchFamily="18" charset="0"/>
                            <a:cs typeface="Times New Roman" panose="02020603050405020304" pitchFamily="18" charset="0"/>
                          </a:rPr>
                          <m:t>2</m:t>
                        </m:r>
                      </m:sub>
                    </m:sSub>
                  </m:oMath>
                </a14:m>
                <a:r>
                  <a:rPr lang="en-HK" altLang="zh-CN" dirty="0">
                    <a:latin typeface="Times New Roman" panose="02020603050405020304" pitchFamily="18" charset="0"/>
                    <a:cs typeface="Times New Roman" panose="02020603050405020304" pitchFamily="18" charset="0"/>
                  </a:rPr>
                  <a:t> a constant </a:t>
                </a:r>
                <a:endParaRPr lang="zh-CN" altLang="en-US" dirty="0">
                  <a:latin typeface="Times New Roman" panose="02020603050405020304" pitchFamily="18" charset="0"/>
                  <a:cs typeface="Times New Roman" panose="02020603050405020304" pitchFamily="18" charset="0"/>
                </a:endParaRPr>
              </a:p>
            </p:txBody>
          </p:sp>
        </mc:Choice>
        <mc:Fallback>
          <p:sp>
            <p:nvSpPr>
              <p:cNvPr id="11" name="文本框 10">
                <a:extLst>
                  <a:ext uri="{FF2B5EF4-FFF2-40B4-BE49-F238E27FC236}">
                    <a16:creationId xmlns:a16="http://schemas.microsoft.com/office/drawing/2014/main" id="{920E008E-C98E-154A-BC24-30829907CD54}"/>
                  </a:ext>
                </a:extLst>
              </p:cNvPr>
              <p:cNvSpPr txBox="1">
                <a:spLocks noRot="1" noChangeAspect="1" noMove="1" noResize="1" noEditPoints="1" noAdjustHandles="1" noChangeArrowheads="1" noChangeShapeType="1" noTextEdit="1"/>
              </p:cNvSpPr>
              <p:nvPr/>
            </p:nvSpPr>
            <p:spPr>
              <a:xfrm>
                <a:off x="4861766" y="4646165"/>
                <a:ext cx="4159921" cy="646331"/>
              </a:xfrm>
              <a:prstGeom prst="rect">
                <a:avLst/>
              </a:prstGeom>
              <a:blipFill>
                <a:blip r:embed="rId5"/>
                <a:stretch>
                  <a:fillRect l="-1216" t="-3774" b="-9434"/>
                </a:stretch>
              </a:blipFill>
              <a:ln>
                <a:solidFill>
                  <a:srgbClr val="0070C0"/>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8C20CDA0-D895-0347-852A-562BF437840A}"/>
                  </a:ext>
                </a:extLst>
              </p:cNvPr>
              <p:cNvSpPr txBox="1"/>
              <p:nvPr/>
            </p:nvSpPr>
            <p:spPr>
              <a:xfrm>
                <a:off x="1187624" y="5320414"/>
                <a:ext cx="2895098" cy="8713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sSub>
                            <m:sSubPr>
                              <m:ctrlPr>
                                <a:rPr lang="en-HK" altLang="zh-CN" i="1">
                                  <a:latin typeface="Cambria Math" panose="02040503050406030204" pitchFamily="18" charset="0"/>
                                </a:rPr>
                              </m:ctrlPr>
                            </m:sSubPr>
                            <m:e>
                              <m:r>
                                <a:rPr lang="en-HK" altLang="zh-CN" i="1">
                                  <a:latin typeface="Cambria Math" panose="02040503050406030204" pitchFamily="18" charset="0"/>
                                </a:rPr>
                                <m:t>𝐸</m:t>
                              </m:r>
                            </m:e>
                            <m:sub>
                              <m:r>
                                <a:rPr lang="en-HK" altLang="zh-CN" b="0" i="1" smtClean="0">
                                  <a:latin typeface="Cambria Math" panose="02040503050406030204" pitchFamily="18" charset="0"/>
                                </a:rPr>
                                <m:t>3</m:t>
                              </m:r>
                            </m:sub>
                          </m:sSub>
                        </m:num>
                        <m:den>
                          <m:r>
                            <a:rPr lang="zh-CN" altLang="en-US" i="1">
                              <a:latin typeface="Cambria Math" panose="02040503050406030204" pitchFamily="18" charset="0"/>
                            </a:rPr>
                            <m:t>𝜕</m:t>
                          </m:r>
                          <m:r>
                            <a:rPr lang="en-HK" altLang="zh-CN" i="1">
                              <a:latin typeface="Cambria Math" panose="02040503050406030204" pitchFamily="18" charset="0"/>
                            </a:rPr>
                            <m:t>𝑊</m:t>
                          </m:r>
                        </m:den>
                      </m:f>
                      <m:r>
                        <a:rPr lang="en-HK" altLang="zh-CN" b="0" i="1" smtClean="0">
                          <a:latin typeface="Cambria Math" panose="02040503050406030204" pitchFamily="18" charset="0"/>
                        </a:rPr>
                        <m:t>=</m:t>
                      </m:r>
                      <m:nary>
                        <m:naryPr>
                          <m:chr m:val="∑"/>
                          <m:ctrlPr>
                            <a:rPr lang="en-HK" altLang="zh-CN" b="0" i="1" smtClean="0">
                              <a:latin typeface="Cambria Math" panose="02040503050406030204" pitchFamily="18" charset="0"/>
                            </a:rPr>
                          </m:ctrlPr>
                        </m:naryPr>
                        <m:sub>
                          <m:r>
                            <a:rPr lang="en-HK" altLang="zh-CN" b="0" i="1" smtClean="0">
                              <a:latin typeface="Cambria Math" panose="02040503050406030204" pitchFamily="18" charset="0"/>
                            </a:rPr>
                            <m:t>𝑘</m:t>
                          </m:r>
                          <m:r>
                            <a:rPr lang="en-HK" altLang="zh-CN" b="0" i="1" smtClean="0">
                              <a:latin typeface="Cambria Math" panose="02040503050406030204" pitchFamily="18" charset="0"/>
                            </a:rPr>
                            <m:t>=0</m:t>
                          </m:r>
                        </m:sub>
                        <m:sup>
                          <m:r>
                            <a:rPr lang="en-HK" altLang="zh-CN" b="0" i="1" smtClean="0">
                              <a:latin typeface="Cambria Math" panose="02040503050406030204" pitchFamily="18" charset="0"/>
                            </a:rPr>
                            <m:t>3</m:t>
                          </m:r>
                        </m:sup>
                        <m:e>
                          <m:f>
                            <m:fPr>
                              <m:ctrlPr>
                                <a:rPr lang="en-US" altLang="zh-CN" i="1">
                                  <a:latin typeface="Cambria Math" panose="02040503050406030204" pitchFamily="18" charset="0"/>
                                </a:rPr>
                              </m:ctrlPr>
                            </m:fPr>
                            <m:num>
                              <m:r>
                                <a:rPr lang="zh-CN" altLang="en-US" i="1">
                                  <a:latin typeface="Cambria Math" panose="02040503050406030204" pitchFamily="18" charset="0"/>
                                </a:rPr>
                                <m:t>𝜕</m:t>
                              </m:r>
                              <m:sSub>
                                <m:sSubPr>
                                  <m:ctrlPr>
                                    <a:rPr lang="en-HK" altLang="zh-CN" i="1">
                                      <a:latin typeface="Cambria Math" panose="02040503050406030204" pitchFamily="18" charset="0"/>
                                    </a:rPr>
                                  </m:ctrlPr>
                                </m:sSubPr>
                                <m:e>
                                  <m:r>
                                    <a:rPr lang="en-HK" altLang="zh-CN" i="1">
                                      <a:latin typeface="Cambria Math" panose="02040503050406030204" pitchFamily="18" charset="0"/>
                                    </a:rPr>
                                    <m:t>𝐸</m:t>
                                  </m:r>
                                </m:e>
                                <m:sub>
                                  <m:r>
                                    <a:rPr lang="en-HK" altLang="zh-CN" i="1">
                                      <a:latin typeface="Cambria Math" panose="02040503050406030204" pitchFamily="18" charset="0"/>
                                    </a:rPr>
                                    <m:t>3</m:t>
                                  </m:r>
                                </m:sub>
                              </m:sSub>
                            </m:num>
                            <m:den>
                              <m:r>
                                <a:rPr lang="zh-CN" altLang="en-US" i="1">
                                  <a:latin typeface="Cambria Math" panose="02040503050406030204" pitchFamily="18" charset="0"/>
                                </a:rPr>
                                <m:t>𝜕</m:t>
                              </m:r>
                              <m:sSub>
                                <m:sSubPr>
                                  <m:ctrlPr>
                                    <a:rPr lang="en-HK" altLang="zh-CN" i="1">
                                      <a:latin typeface="Cambria Math" panose="02040503050406030204" pitchFamily="18" charset="0"/>
                                    </a:rPr>
                                  </m:ctrlPr>
                                </m:sSubPr>
                                <m:e>
                                  <m:acc>
                                    <m:accPr>
                                      <m:chr m:val="̂"/>
                                      <m:ctrlPr>
                                        <a:rPr lang="zh-CN" altLang="en-US" i="1">
                                          <a:latin typeface="Cambria Math" panose="02040503050406030204" pitchFamily="18" charset="0"/>
                                        </a:rPr>
                                      </m:ctrlPr>
                                    </m:accPr>
                                    <m:e>
                                      <m:r>
                                        <a:rPr lang="en-HK" altLang="zh-CN" i="1">
                                          <a:latin typeface="Cambria Math" panose="02040503050406030204" pitchFamily="18" charset="0"/>
                                        </a:rPr>
                                        <m:t>𝑦</m:t>
                                      </m:r>
                                    </m:e>
                                  </m:acc>
                                </m:e>
                                <m:sub>
                                  <m:r>
                                    <a:rPr lang="en-HK" altLang="zh-CN" i="1">
                                      <a:latin typeface="Cambria Math" panose="02040503050406030204" pitchFamily="18" charset="0"/>
                                    </a:rPr>
                                    <m:t>3</m:t>
                                  </m:r>
                                </m:sub>
                              </m:sSub>
                            </m:den>
                          </m:f>
                          <m:f>
                            <m:fPr>
                              <m:ctrlPr>
                                <a:rPr lang="en-US" altLang="zh-CN" i="1">
                                  <a:latin typeface="Cambria Math" panose="02040503050406030204" pitchFamily="18" charset="0"/>
                                </a:rPr>
                              </m:ctrlPr>
                            </m:fPr>
                            <m:num>
                              <m:r>
                                <a:rPr lang="zh-CN" altLang="en-US" i="1">
                                  <a:latin typeface="Cambria Math" panose="02040503050406030204" pitchFamily="18" charset="0"/>
                                </a:rPr>
                                <m:t>𝜕</m:t>
                              </m:r>
                              <m:sSub>
                                <m:sSubPr>
                                  <m:ctrlPr>
                                    <a:rPr lang="en-HK" altLang="zh-CN" i="1">
                                      <a:latin typeface="Cambria Math" panose="02040503050406030204" pitchFamily="18" charset="0"/>
                                    </a:rPr>
                                  </m:ctrlPr>
                                </m:sSubPr>
                                <m:e>
                                  <m:acc>
                                    <m:accPr>
                                      <m:chr m:val="̂"/>
                                      <m:ctrlPr>
                                        <a:rPr lang="zh-CN" altLang="en-US" i="1">
                                          <a:latin typeface="Cambria Math" panose="02040503050406030204" pitchFamily="18" charset="0"/>
                                        </a:rPr>
                                      </m:ctrlPr>
                                    </m:accPr>
                                    <m:e>
                                      <m:r>
                                        <a:rPr lang="en-HK" altLang="zh-CN" i="1">
                                          <a:latin typeface="Cambria Math" panose="02040503050406030204" pitchFamily="18" charset="0"/>
                                        </a:rPr>
                                        <m:t>𝑦</m:t>
                                      </m:r>
                                    </m:e>
                                  </m:acc>
                                </m:e>
                                <m:sub>
                                  <m:r>
                                    <a:rPr lang="en-HK" altLang="zh-CN" i="1">
                                      <a:latin typeface="Cambria Math" panose="02040503050406030204" pitchFamily="18" charset="0"/>
                                    </a:rPr>
                                    <m:t>3</m:t>
                                  </m:r>
                                </m:sub>
                              </m:sSub>
                            </m:num>
                            <m:den>
                              <m:r>
                                <a:rPr lang="zh-CN" altLang="en-US" i="1">
                                  <a:latin typeface="Cambria Math" panose="02040503050406030204" pitchFamily="18" charset="0"/>
                                </a:rPr>
                                <m:t>𝜕</m:t>
                              </m:r>
                              <m:sSub>
                                <m:sSubPr>
                                  <m:ctrlPr>
                                    <a:rPr lang="en-HK" altLang="zh-CN" i="1">
                                      <a:latin typeface="Cambria Math" panose="02040503050406030204" pitchFamily="18" charset="0"/>
                                    </a:rPr>
                                  </m:ctrlPr>
                                </m:sSubPr>
                                <m:e>
                                  <m:r>
                                    <a:rPr lang="en-HK" altLang="zh-CN" i="1">
                                      <a:latin typeface="Cambria Math" panose="02040503050406030204" pitchFamily="18" charset="0"/>
                                    </a:rPr>
                                    <m:t>𝑠</m:t>
                                  </m:r>
                                </m:e>
                                <m:sub>
                                  <m:r>
                                    <a:rPr lang="en-HK" altLang="zh-CN" i="1">
                                      <a:latin typeface="Cambria Math" panose="02040503050406030204" pitchFamily="18" charset="0"/>
                                    </a:rPr>
                                    <m:t>3</m:t>
                                  </m:r>
                                </m:sub>
                              </m:sSub>
                            </m:den>
                          </m:f>
                          <m:f>
                            <m:fPr>
                              <m:ctrlPr>
                                <a:rPr lang="en-US" altLang="zh-CN" i="1">
                                  <a:latin typeface="Cambria Math" panose="02040503050406030204" pitchFamily="18" charset="0"/>
                                </a:rPr>
                              </m:ctrlPr>
                            </m:fPr>
                            <m:num>
                              <m:r>
                                <a:rPr lang="zh-CN" altLang="en-US" i="1">
                                  <a:latin typeface="Cambria Math" panose="02040503050406030204" pitchFamily="18" charset="0"/>
                                </a:rPr>
                                <m:t>𝜕</m:t>
                              </m:r>
                              <m:sSub>
                                <m:sSubPr>
                                  <m:ctrlPr>
                                    <a:rPr lang="en-HK" altLang="zh-CN" i="1">
                                      <a:latin typeface="Cambria Math" panose="02040503050406030204" pitchFamily="18" charset="0"/>
                                    </a:rPr>
                                  </m:ctrlPr>
                                </m:sSubPr>
                                <m:e>
                                  <m:r>
                                    <a:rPr lang="en-HK" altLang="zh-CN" i="1">
                                      <a:latin typeface="Cambria Math" panose="02040503050406030204" pitchFamily="18" charset="0"/>
                                    </a:rPr>
                                    <m:t>𝑠</m:t>
                                  </m:r>
                                </m:e>
                                <m:sub>
                                  <m:r>
                                    <a:rPr lang="en-HK" altLang="zh-CN" i="1">
                                      <a:latin typeface="Cambria Math" panose="02040503050406030204" pitchFamily="18" charset="0"/>
                                    </a:rPr>
                                    <m:t>3</m:t>
                                  </m:r>
                                </m:sub>
                              </m:sSub>
                            </m:num>
                            <m:den>
                              <m:r>
                                <a:rPr lang="zh-CN" altLang="en-US" i="1">
                                  <a:latin typeface="Cambria Math" panose="02040503050406030204" pitchFamily="18" charset="0"/>
                                </a:rPr>
                                <m:t>𝜕</m:t>
                              </m:r>
                              <m:sSub>
                                <m:sSubPr>
                                  <m:ctrlPr>
                                    <a:rPr lang="en-HK" altLang="zh-CN" b="0" i="1" smtClean="0">
                                      <a:latin typeface="Cambria Math" panose="02040503050406030204" pitchFamily="18" charset="0"/>
                                    </a:rPr>
                                  </m:ctrlPr>
                                </m:sSubPr>
                                <m:e>
                                  <m:r>
                                    <a:rPr lang="en-HK" altLang="zh-CN" b="0" i="1" smtClean="0">
                                      <a:latin typeface="Cambria Math" panose="02040503050406030204" pitchFamily="18" charset="0"/>
                                    </a:rPr>
                                    <m:t>𝑠</m:t>
                                  </m:r>
                                </m:e>
                                <m:sub>
                                  <m:r>
                                    <a:rPr lang="en-HK" altLang="zh-CN" b="0" i="1" smtClean="0">
                                      <a:latin typeface="Cambria Math" panose="02040503050406030204" pitchFamily="18" charset="0"/>
                                    </a:rPr>
                                    <m:t>𝑘</m:t>
                                  </m:r>
                                </m:sub>
                              </m:sSub>
                            </m:den>
                          </m:f>
                          <m:f>
                            <m:fPr>
                              <m:ctrlPr>
                                <a:rPr lang="en-US" altLang="zh-CN" i="1">
                                  <a:latin typeface="Cambria Math" panose="02040503050406030204" pitchFamily="18" charset="0"/>
                                </a:rPr>
                              </m:ctrlPr>
                            </m:fPr>
                            <m:num>
                              <m:r>
                                <a:rPr lang="zh-CN" altLang="en-US" i="1">
                                  <a:latin typeface="Cambria Math" panose="02040503050406030204" pitchFamily="18" charset="0"/>
                                </a:rPr>
                                <m:t>𝜕</m:t>
                              </m:r>
                              <m:sSub>
                                <m:sSubPr>
                                  <m:ctrlPr>
                                    <a:rPr lang="en-HK" altLang="zh-CN" i="1">
                                      <a:latin typeface="Cambria Math" panose="02040503050406030204" pitchFamily="18" charset="0"/>
                                    </a:rPr>
                                  </m:ctrlPr>
                                </m:sSubPr>
                                <m:e>
                                  <m:r>
                                    <a:rPr lang="en-HK" altLang="zh-CN" i="1">
                                      <a:latin typeface="Cambria Math" panose="02040503050406030204" pitchFamily="18" charset="0"/>
                                    </a:rPr>
                                    <m:t>𝑠</m:t>
                                  </m:r>
                                </m:e>
                                <m:sub>
                                  <m:r>
                                    <a:rPr lang="en-HK" altLang="zh-CN" b="0" i="1" smtClean="0">
                                      <a:latin typeface="Cambria Math" panose="02040503050406030204" pitchFamily="18" charset="0"/>
                                    </a:rPr>
                                    <m:t>𝑘</m:t>
                                  </m:r>
                                </m:sub>
                              </m:sSub>
                            </m:num>
                            <m:den>
                              <m:r>
                                <a:rPr lang="zh-CN" altLang="en-US" i="1">
                                  <a:latin typeface="Cambria Math" panose="02040503050406030204" pitchFamily="18" charset="0"/>
                                </a:rPr>
                                <m:t>𝜕</m:t>
                              </m:r>
                              <m:r>
                                <a:rPr lang="en-HK" altLang="zh-CN" i="1">
                                  <a:latin typeface="Cambria Math" panose="02040503050406030204" pitchFamily="18" charset="0"/>
                                </a:rPr>
                                <m:t>𝑊</m:t>
                              </m:r>
                            </m:den>
                          </m:f>
                        </m:e>
                      </m:nary>
                    </m:oMath>
                  </m:oMathPara>
                </a14:m>
                <a:endParaRPr lang="zh-CN" altLang="en-US" dirty="0"/>
              </a:p>
            </p:txBody>
          </p:sp>
        </mc:Choice>
        <mc:Fallback>
          <p:sp>
            <p:nvSpPr>
              <p:cNvPr id="12" name="文本框 11">
                <a:extLst>
                  <a:ext uri="{FF2B5EF4-FFF2-40B4-BE49-F238E27FC236}">
                    <a16:creationId xmlns:a16="http://schemas.microsoft.com/office/drawing/2014/main" id="{8C20CDA0-D895-0347-852A-562BF437840A}"/>
                  </a:ext>
                </a:extLst>
              </p:cNvPr>
              <p:cNvSpPr txBox="1">
                <a:spLocks noRot="1" noChangeAspect="1" noMove="1" noResize="1" noEditPoints="1" noAdjustHandles="1" noChangeArrowheads="1" noChangeShapeType="1" noTextEdit="1"/>
              </p:cNvSpPr>
              <p:nvPr/>
            </p:nvSpPr>
            <p:spPr>
              <a:xfrm>
                <a:off x="1187624" y="5320414"/>
                <a:ext cx="2895098" cy="871329"/>
              </a:xfrm>
              <a:prstGeom prst="rect">
                <a:avLst/>
              </a:prstGeom>
              <a:blipFill>
                <a:blip r:embed="rId6"/>
                <a:stretch>
                  <a:fillRect l="-877" t="-92857" b="-147143"/>
                </a:stretch>
              </a:blipFill>
            </p:spPr>
            <p:txBody>
              <a:bodyPr/>
              <a:lstStyle/>
              <a:p>
                <a:r>
                  <a:rPr lang="zh-CN" altLang="en-US">
                    <a:noFill/>
                  </a:rPr>
                  <a:t> </a:t>
                </a:r>
              </a:p>
            </p:txBody>
          </p:sp>
        </mc:Fallback>
      </mc:AlternateContent>
      <p:cxnSp>
        <p:nvCxnSpPr>
          <p:cNvPr id="13" name="直接箭头连接符 29">
            <a:extLst>
              <a:ext uri="{FF2B5EF4-FFF2-40B4-BE49-F238E27FC236}">
                <a16:creationId xmlns:a16="http://schemas.microsoft.com/office/drawing/2014/main" id="{10CDED82-BC6C-5F4A-879B-1F7E10317750}"/>
              </a:ext>
            </a:extLst>
          </p:cNvPr>
          <p:cNvCxnSpPr>
            <a:cxnSpLocks/>
          </p:cNvCxnSpPr>
          <p:nvPr/>
        </p:nvCxnSpPr>
        <p:spPr bwMode="auto">
          <a:xfrm>
            <a:off x="4171454" y="5772074"/>
            <a:ext cx="601579" cy="0"/>
          </a:xfrm>
          <a:prstGeom prst="straightConnector1">
            <a:avLst/>
          </a:prstGeom>
          <a:solidFill>
            <a:schemeClr val="accent1"/>
          </a:solidFill>
          <a:ln w="9525" cap="flat" cmpd="sng" algn="ctr">
            <a:solidFill>
              <a:srgbClr val="0070C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676CC508-5E00-C043-AE81-9791220E21DB}"/>
                  </a:ext>
                </a:extLst>
              </p:cNvPr>
              <p:cNvSpPr txBox="1"/>
              <p:nvPr/>
            </p:nvSpPr>
            <p:spPr>
              <a:xfrm>
                <a:off x="4864001" y="5571412"/>
                <a:ext cx="3453062" cy="369332"/>
              </a:xfrm>
              <a:prstGeom prst="rect">
                <a:avLst/>
              </a:prstGeom>
              <a:noFill/>
              <a:ln>
                <a:solidFill>
                  <a:srgbClr val="0070C0"/>
                </a:solidFill>
              </a:ln>
            </p:spPr>
            <p:txBody>
              <a:bodyPr wrap="square" rtlCol="0">
                <a:spAutoFit/>
              </a:bodyPr>
              <a:lstStyle/>
              <a:p>
                <a:r>
                  <a:rPr lang="en-HK" altLang="zh-CN" dirty="0">
                    <a:latin typeface="Times New Roman" panose="02020603050405020304" pitchFamily="18" charset="0"/>
                    <a:cs typeface="Times New Roman" panose="02020603050405020304" pitchFamily="18" charset="0"/>
                  </a:rPr>
                  <a:t>Apply Chain Rule again on </a:t>
                </a:r>
                <a14:m>
                  <m:oMath xmlns:m="http://schemas.openxmlformats.org/officeDocument/2006/math">
                    <m:sSub>
                      <m:sSubPr>
                        <m:ctrlPr>
                          <a:rPr lang="en-HK" altLang="zh-CN" b="0" i="1" smtClean="0">
                            <a:latin typeface="Cambria Math" panose="02040503050406030204" pitchFamily="18" charset="0"/>
                            <a:cs typeface="Times New Roman" panose="02020603050405020304" pitchFamily="18" charset="0"/>
                          </a:rPr>
                        </m:ctrlPr>
                      </m:sSubPr>
                      <m:e>
                        <m:r>
                          <a:rPr lang="en-HK" altLang="zh-CN" b="0" i="1" smtClean="0">
                            <a:latin typeface="Cambria Math" panose="02040503050406030204" pitchFamily="18" charset="0"/>
                            <a:cs typeface="Times New Roman" panose="02020603050405020304" pitchFamily="18" charset="0"/>
                          </a:rPr>
                          <m:t>𝑠</m:t>
                        </m:r>
                      </m:e>
                      <m:sub>
                        <m:r>
                          <a:rPr lang="en-HK" altLang="zh-CN" b="0" i="1" smtClean="0">
                            <a:latin typeface="Cambria Math" panose="02040503050406030204" pitchFamily="18" charset="0"/>
                            <a:cs typeface="Times New Roman" panose="02020603050405020304" pitchFamily="18" charset="0"/>
                          </a:rPr>
                          <m:t>𝑘</m:t>
                        </m:r>
                      </m:sub>
                    </m:sSub>
                  </m:oMath>
                </a14:m>
                <a:endParaRPr lang="zh-CN" altLang="en-US" dirty="0">
                  <a:latin typeface="Times New Roman" panose="02020603050405020304" pitchFamily="18" charset="0"/>
                  <a:cs typeface="Times New Roman" panose="02020603050405020304" pitchFamily="18" charset="0"/>
                </a:endParaRPr>
              </a:p>
            </p:txBody>
          </p:sp>
        </mc:Choice>
        <mc:Fallback>
          <p:sp>
            <p:nvSpPr>
              <p:cNvPr id="15" name="文本框 14">
                <a:extLst>
                  <a:ext uri="{FF2B5EF4-FFF2-40B4-BE49-F238E27FC236}">
                    <a16:creationId xmlns:a16="http://schemas.microsoft.com/office/drawing/2014/main" id="{676CC508-5E00-C043-AE81-9791220E21DB}"/>
                  </a:ext>
                </a:extLst>
              </p:cNvPr>
              <p:cNvSpPr txBox="1">
                <a:spLocks noRot="1" noChangeAspect="1" noMove="1" noResize="1" noEditPoints="1" noAdjustHandles="1" noChangeArrowheads="1" noChangeShapeType="1" noTextEdit="1"/>
              </p:cNvSpPr>
              <p:nvPr/>
            </p:nvSpPr>
            <p:spPr>
              <a:xfrm>
                <a:off x="4864001" y="5571412"/>
                <a:ext cx="3453062" cy="369332"/>
              </a:xfrm>
              <a:prstGeom prst="rect">
                <a:avLst/>
              </a:prstGeom>
              <a:blipFill>
                <a:blip r:embed="rId7"/>
                <a:stretch>
                  <a:fillRect l="-1460" t="-6452" b="-16129"/>
                </a:stretch>
              </a:blipFill>
              <a:ln>
                <a:solidFill>
                  <a:srgbClr val="0070C0"/>
                </a:solidFill>
              </a:ln>
            </p:spPr>
            <p:txBody>
              <a:bodyPr/>
              <a:lstStyle/>
              <a:p>
                <a:r>
                  <a:rPr lang="zh-CN" altLang="en-US">
                    <a:noFill/>
                  </a:rPr>
                  <a:t> </a:t>
                </a:r>
              </a:p>
            </p:txBody>
          </p:sp>
        </mc:Fallback>
      </mc:AlternateContent>
    </p:spTree>
    <p:extLst>
      <p:ext uri="{BB962C8B-B14F-4D97-AF65-F5344CB8AC3E}">
        <p14:creationId xmlns:p14="http://schemas.microsoft.com/office/powerpoint/2010/main" val="1411622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sym typeface="+mn-lt"/>
              </a:rPr>
              <a:t>What</a:t>
            </a:r>
            <a:r>
              <a:rPr lang="zh-CN" altLang="en-US" dirty="0">
                <a:solidFill>
                  <a:srgbClr val="FF0000"/>
                </a:solidFill>
                <a:sym typeface="+mn-lt"/>
              </a:rPr>
              <a:t> </a:t>
            </a:r>
            <a:r>
              <a:rPr lang="en-US" altLang="zh-CN" dirty="0">
                <a:solidFill>
                  <a:srgbClr val="FF0000"/>
                </a:solidFill>
                <a:sym typeface="+mn-lt"/>
              </a:rPr>
              <a:t>are RNNs?</a:t>
            </a:r>
            <a:endParaRPr lang="zh-CN" altLang="en-US" dirty="0"/>
          </a:p>
        </p:txBody>
      </p:sp>
      <p:sp>
        <p:nvSpPr>
          <p:cNvPr id="14" name="内容占位符 2"/>
          <p:cNvSpPr>
            <a:spLocks noGrp="1"/>
          </p:cNvSpPr>
          <p:nvPr>
            <p:ph idx="1"/>
          </p:nvPr>
        </p:nvSpPr>
        <p:spPr>
          <a:xfrm>
            <a:off x="798984" y="1124744"/>
            <a:ext cx="7886700" cy="3384376"/>
          </a:xfrm>
        </p:spPr>
        <p:txBody>
          <a:bodyPr>
            <a:noAutofit/>
          </a:bodyPr>
          <a:lstStyle/>
          <a:p>
            <a:r>
              <a:rPr lang="en-US" altLang="zh-CN" sz="1800" dirty="0" err="1"/>
              <a:t>Becaise</a:t>
            </a:r>
            <a:r>
              <a:rPr lang="en-US" altLang="zh-CN" sz="1800" dirty="0"/>
              <a:t> 𝑊 is used in every step up to the output we care about, we need to back-propagate gradients from 𝑡=3 through the network all the way to 𝑡=0</a:t>
            </a:r>
          </a:p>
          <a:p>
            <a:endParaRPr lang="en-US" altLang="zh-CN" sz="1800" dirty="0"/>
          </a:p>
          <a:p>
            <a:endParaRPr lang="en-US" altLang="zh-CN" sz="1800" dirty="0"/>
          </a:p>
          <a:p>
            <a:endParaRPr lang="en-US" altLang="zh-CN" sz="1800" dirty="0"/>
          </a:p>
          <a:p>
            <a:endParaRPr lang="en-US" altLang="zh-CN" sz="1800" dirty="0"/>
          </a:p>
          <a:p>
            <a:endParaRPr lang="en-US" altLang="zh-CN" sz="1800" dirty="0"/>
          </a:p>
          <a:p>
            <a:endParaRPr lang="en-US" altLang="zh-CN" sz="1800" dirty="0"/>
          </a:p>
          <a:p>
            <a:endParaRPr lang="en-US" altLang="zh-CN" sz="1800" dirty="0"/>
          </a:p>
          <a:p>
            <a:r>
              <a:rPr lang="en-US" altLang="zh-CN" sz="1800" dirty="0"/>
              <a:t>Gradient contributions from “far away” steps become zero, and the state at those steps doesn’t contribute to what you are learning: You end up not learning long-range dependencies. </a:t>
            </a:r>
          </a:p>
          <a:p>
            <a:endParaRPr lang="en-US" altLang="zh-CN" sz="1800" dirty="0"/>
          </a:p>
          <a:p>
            <a:endParaRPr lang="en-US" altLang="zh-CN" sz="1800" dirty="0"/>
          </a:p>
          <a:p>
            <a:endParaRPr lang="en-US" altLang="zh-CN" sz="1800" dirty="0"/>
          </a:p>
        </p:txBody>
      </p:sp>
      <mc:AlternateContent xmlns:mc="http://schemas.openxmlformats.org/markup-compatibility/2006">
        <mc:Choice xmlns:a14="http://schemas.microsoft.com/office/drawing/2010/main" Requires="a14">
          <p:sp>
            <p:nvSpPr>
              <p:cNvPr id="16" name="文本框 15">
                <a:extLst>
                  <a:ext uri="{FF2B5EF4-FFF2-40B4-BE49-F238E27FC236}">
                    <a16:creationId xmlns:a16="http://schemas.microsoft.com/office/drawing/2014/main" id="{11A76D6B-FEDA-B842-9A0C-96DD4A15D356}"/>
                  </a:ext>
                </a:extLst>
              </p:cNvPr>
              <p:cNvSpPr txBox="1"/>
              <p:nvPr/>
            </p:nvSpPr>
            <p:spPr>
              <a:xfrm>
                <a:off x="2552779" y="2124463"/>
                <a:ext cx="4232108" cy="8713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sSub>
                            <m:sSubPr>
                              <m:ctrlPr>
                                <a:rPr lang="en-HK" altLang="zh-CN" i="1">
                                  <a:latin typeface="Cambria Math" panose="02040503050406030204" pitchFamily="18" charset="0"/>
                                </a:rPr>
                              </m:ctrlPr>
                            </m:sSubPr>
                            <m:e>
                              <m:r>
                                <a:rPr lang="en-HK" altLang="zh-CN" i="1">
                                  <a:latin typeface="Cambria Math" panose="02040503050406030204" pitchFamily="18" charset="0"/>
                                </a:rPr>
                                <m:t>𝐸</m:t>
                              </m:r>
                            </m:e>
                            <m:sub>
                              <m:r>
                                <a:rPr lang="en-HK" altLang="zh-CN" b="0" i="1" smtClean="0">
                                  <a:latin typeface="Cambria Math" panose="02040503050406030204" pitchFamily="18" charset="0"/>
                                </a:rPr>
                                <m:t>3</m:t>
                              </m:r>
                            </m:sub>
                          </m:sSub>
                        </m:num>
                        <m:den>
                          <m:r>
                            <a:rPr lang="zh-CN" altLang="en-US" i="1">
                              <a:latin typeface="Cambria Math" panose="02040503050406030204" pitchFamily="18" charset="0"/>
                            </a:rPr>
                            <m:t>𝜕</m:t>
                          </m:r>
                          <m:r>
                            <a:rPr lang="en-HK" altLang="zh-CN" i="1">
                              <a:latin typeface="Cambria Math" panose="02040503050406030204" pitchFamily="18" charset="0"/>
                            </a:rPr>
                            <m:t>𝑊</m:t>
                          </m:r>
                        </m:den>
                      </m:f>
                      <m:r>
                        <a:rPr lang="en-HK" altLang="zh-CN" b="0" i="1" smtClean="0">
                          <a:latin typeface="Cambria Math" panose="02040503050406030204" pitchFamily="18" charset="0"/>
                        </a:rPr>
                        <m:t>=</m:t>
                      </m:r>
                      <m:nary>
                        <m:naryPr>
                          <m:chr m:val="∑"/>
                          <m:ctrlPr>
                            <a:rPr lang="en-HK" altLang="zh-CN" b="0" i="1" smtClean="0">
                              <a:latin typeface="Cambria Math" panose="02040503050406030204" pitchFamily="18" charset="0"/>
                            </a:rPr>
                          </m:ctrlPr>
                        </m:naryPr>
                        <m:sub>
                          <m:r>
                            <a:rPr lang="en-HK" altLang="zh-CN" b="0" i="1" smtClean="0">
                              <a:latin typeface="Cambria Math" panose="02040503050406030204" pitchFamily="18" charset="0"/>
                            </a:rPr>
                            <m:t>𝑘</m:t>
                          </m:r>
                          <m:r>
                            <a:rPr lang="en-HK" altLang="zh-CN" b="0" i="1" smtClean="0">
                              <a:latin typeface="Cambria Math" panose="02040503050406030204" pitchFamily="18" charset="0"/>
                            </a:rPr>
                            <m:t>=0</m:t>
                          </m:r>
                        </m:sub>
                        <m:sup>
                          <m:r>
                            <a:rPr lang="en-HK" altLang="zh-CN" b="0" i="1" smtClean="0">
                              <a:latin typeface="Cambria Math" panose="02040503050406030204" pitchFamily="18" charset="0"/>
                            </a:rPr>
                            <m:t>3</m:t>
                          </m:r>
                        </m:sup>
                        <m:e>
                          <m:f>
                            <m:fPr>
                              <m:ctrlPr>
                                <a:rPr lang="en-US" altLang="zh-CN" i="1">
                                  <a:latin typeface="Cambria Math" panose="02040503050406030204" pitchFamily="18" charset="0"/>
                                </a:rPr>
                              </m:ctrlPr>
                            </m:fPr>
                            <m:num>
                              <m:r>
                                <a:rPr lang="zh-CN" altLang="en-US" i="1">
                                  <a:latin typeface="Cambria Math" panose="02040503050406030204" pitchFamily="18" charset="0"/>
                                </a:rPr>
                                <m:t>𝜕</m:t>
                              </m:r>
                              <m:sSub>
                                <m:sSubPr>
                                  <m:ctrlPr>
                                    <a:rPr lang="en-HK" altLang="zh-CN" i="1">
                                      <a:latin typeface="Cambria Math" panose="02040503050406030204" pitchFamily="18" charset="0"/>
                                    </a:rPr>
                                  </m:ctrlPr>
                                </m:sSubPr>
                                <m:e>
                                  <m:r>
                                    <a:rPr lang="en-HK" altLang="zh-CN" i="1">
                                      <a:latin typeface="Cambria Math" panose="02040503050406030204" pitchFamily="18" charset="0"/>
                                    </a:rPr>
                                    <m:t>𝐸</m:t>
                                  </m:r>
                                </m:e>
                                <m:sub>
                                  <m:r>
                                    <a:rPr lang="en-HK" altLang="zh-CN" i="1">
                                      <a:latin typeface="Cambria Math" panose="02040503050406030204" pitchFamily="18" charset="0"/>
                                    </a:rPr>
                                    <m:t>3</m:t>
                                  </m:r>
                                </m:sub>
                              </m:sSub>
                            </m:num>
                            <m:den>
                              <m:r>
                                <a:rPr lang="zh-CN" altLang="en-US" i="1">
                                  <a:latin typeface="Cambria Math" panose="02040503050406030204" pitchFamily="18" charset="0"/>
                                </a:rPr>
                                <m:t>𝜕</m:t>
                              </m:r>
                              <m:sSub>
                                <m:sSubPr>
                                  <m:ctrlPr>
                                    <a:rPr lang="en-HK" altLang="zh-CN" i="1">
                                      <a:latin typeface="Cambria Math" panose="02040503050406030204" pitchFamily="18" charset="0"/>
                                    </a:rPr>
                                  </m:ctrlPr>
                                </m:sSubPr>
                                <m:e>
                                  <m:acc>
                                    <m:accPr>
                                      <m:chr m:val="̂"/>
                                      <m:ctrlPr>
                                        <a:rPr lang="zh-CN" altLang="en-US" i="1">
                                          <a:latin typeface="Cambria Math" panose="02040503050406030204" pitchFamily="18" charset="0"/>
                                        </a:rPr>
                                      </m:ctrlPr>
                                    </m:accPr>
                                    <m:e>
                                      <m:r>
                                        <a:rPr lang="en-HK" altLang="zh-CN" i="1">
                                          <a:latin typeface="Cambria Math" panose="02040503050406030204" pitchFamily="18" charset="0"/>
                                        </a:rPr>
                                        <m:t>𝑦</m:t>
                                      </m:r>
                                    </m:e>
                                  </m:acc>
                                </m:e>
                                <m:sub>
                                  <m:r>
                                    <a:rPr lang="en-HK" altLang="zh-CN" i="1">
                                      <a:latin typeface="Cambria Math" panose="02040503050406030204" pitchFamily="18" charset="0"/>
                                    </a:rPr>
                                    <m:t>3</m:t>
                                  </m:r>
                                </m:sub>
                              </m:sSub>
                            </m:den>
                          </m:f>
                          <m:f>
                            <m:fPr>
                              <m:ctrlPr>
                                <a:rPr lang="en-US" altLang="zh-CN" i="1">
                                  <a:latin typeface="Cambria Math" panose="02040503050406030204" pitchFamily="18" charset="0"/>
                                </a:rPr>
                              </m:ctrlPr>
                            </m:fPr>
                            <m:num>
                              <m:r>
                                <a:rPr lang="zh-CN" altLang="en-US" i="1">
                                  <a:latin typeface="Cambria Math" panose="02040503050406030204" pitchFamily="18" charset="0"/>
                                </a:rPr>
                                <m:t>𝜕</m:t>
                              </m:r>
                              <m:sSub>
                                <m:sSubPr>
                                  <m:ctrlPr>
                                    <a:rPr lang="en-HK" altLang="zh-CN" i="1">
                                      <a:latin typeface="Cambria Math" panose="02040503050406030204" pitchFamily="18" charset="0"/>
                                    </a:rPr>
                                  </m:ctrlPr>
                                </m:sSubPr>
                                <m:e>
                                  <m:acc>
                                    <m:accPr>
                                      <m:chr m:val="̂"/>
                                      <m:ctrlPr>
                                        <a:rPr lang="zh-CN" altLang="en-US" i="1">
                                          <a:latin typeface="Cambria Math" panose="02040503050406030204" pitchFamily="18" charset="0"/>
                                        </a:rPr>
                                      </m:ctrlPr>
                                    </m:accPr>
                                    <m:e>
                                      <m:r>
                                        <a:rPr lang="en-HK" altLang="zh-CN" i="1">
                                          <a:latin typeface="Cambria Math" panose="02040503050406030204" pitchFamily="18" charset="0"/>
                                        </a:rPr>
                                        <m:t>𝑦</m:t>
                                      </m:r>
                                    </m:e>
                                  </m:acc>
                                </m:e>
                                <m:sub>
                                  <m:r>
                                    <a:rPr lang="en-HK" altLang="zh-CN" i="1">
                                      <a:latin typeface="Cambria Math" panose="02040503050406030204" pitchFamily="18" charset="0"/>
                                    </a:rPr>
                                    <m:t>3</m:t>
                                  </m:r>
                                </m:sub>
                              </m:sSub>
                            </m:num>
                            <m:den>
                              <m:r>
                                <a:rPr lang="zh-CN" altLang="en-US" i="1">
                                  <a:latin typeface="Cambria Math" panose="02040503050406030204" pitchFamily="18" charset="0"/>
                                </a:rPr>
                                <m:t>𝜕</m:t>
                              </m:r>
                              <m:sSub>
                                <m:sSubPr>
                                  <m:ctrlPr>
                                    <a:rPr lang="en-HK" altLang="zh-CN" i="1">
                                      <a:latin typeface="Cambria Math" panose="02040503050406030204" pitchFamily="18" charset="0"/>
                                    </a:rPr>
                                  </m:ctrlPr>
                                </m:sSubPr>
                                <m:e>
                                  <m:r>
                                    <a:rPr lang="en-HK" altLang="zh-CN" i="1">
                                      <a:latin typeface="Cambria Math" panose="02040503050406030204" pitchFamily="18" charset="0"/>
                                    </a:rPr>
                                    <m:t>𝑠</m:t>
                                  </m:r>
                                </m:e>
                                <m:sub>
                                  <m:r>
                                    <a:rPr lang="en-HK" altLang="zh-CN" i="1">
                                      <a:latin typeface="Cambria Math" panose="02040503050406030204" pitchFamily="18" charset="0"/>
                                    </a:rPr>
                                    <m:t>3</m:t>
                                  </m:r>
                                </m:sub>
                              </m:sSub>
                            </m:den>
                          </m:f>
                          <m:f>
                            <m:fPr>
                              <m:ctrlPr>
                                <a:rPr lang="en-US" altLang="zh-CN" i="1">
                                  <a:latin typeface="Cambria Math" panose="02040503050406030204" pitchFamily="18" charset="0"/>
                                </a:rPr>
                              </m:ctrlPr>
                            </m:fPr>
                            <m:num>
                              <m:r>
                                <a:rPr lang="zh-CN" altLang="en-US" i="1">
                                  <a:latin typeface="Cambria Math" panose="02040503050406030204" pitchFamily="18" charset="0"/>
                                </a:rPr>
                                <m:t>𝜕</m:t>
                              </m:r>
                              <m:sSub>
                                <m:sSubPr>
                                  <m:ctrlPr>
                                    <a:rPr lang="en-HK" altLang="zh-CN" i="1">
                                      <a:latin typeface="Cambria Math" panose="02040503050406030204" pitchFamily="18" charset="0"/>
                                    </a:rPr>
                                  </m:ctrlPr>
                                </m:sSubPr>
                                <m:e>
                                  <m:r>
                                    <a:rPr lang="en-HK" altLang="zh-CN" i="1">
                                      <a:latin typeface="Cambria Math" panose="02040503050406030204" pitchFamily="18" charset="0"/>
                                    </a:rPr>
                                    <m:t>𝑠</m:t>
                                  </m:r>
                                </m:e>
                                <m:sub>
                                  <m:r>
                                    <a:rPr lang="en-HK" altLang="zh-CN" i="1">
                                      <a:latin typeface="Cambria Math" panose="02040503050406030204" pitchFamily="18" charset="0"/>
                                    </a:rPr>
                                    <m:t>3</m:t>
                                  </m:r>
                                </m:sub>
                              </m:sSub>
                            </m:num>
                            <m:den>
                              <m:r>
                                <a:rPr lang="zh-CN" altLang="en-US" i="1">
                                  <a:latin typeface="Cambria Math" panose="02040503050406030204" pitchFamily="18" charset="0"/>
                                </a:rPr>
                                <m:t>𝜕</m:t>
                              </m:r>
                              <m:sSub>
                                <m:sSubPr>
                                  <m:ctrlPr>
                                    <a:rPr lang="en-HK" altLang="zh-CN" b="0" i="1" smtClean="0">
                                      <a:latin typeface="Cambria Math" panose="02040503050406030204" pitchFamily="18" charset="0"/>
                                    </a:rPr>
                                  </m:ctrlPr>
                                </m:sSubPr>
                                <m:e>
                                  <m:r>
                                    <a:rPr lang="en-HK" altLang="zh-CN" b="0" i="1" smtClean="0">
                                      <a:latin typeface="Cambria Math" panose="02040503050406030204" pitchFamily="18" charset="0"/>
                                    </a:rPr>
                                    <m:t>𝑠</m:t>
                                  </m:r>
                                </m:e>
                                <m:sub>
                                  <m:r>
                                    <a:rPr lang="en-HK" altLang="zh-CN" b="0" i="1" smtClean="0">
                                      <a:latin typeface="Cambria Math" panose="02040503050406030204" pitchFamily="18" charset="0"/>
                                    </a:rPr>
                                    <m:t>𝑘</m:t>
                                  </m:r>
                                </m:sub>
                              </m:sSub>
                            </m:den>
                          </m:f>
                          <m:f>
                            <m:fPr>
                              <m:ctrlPr>
                                <a:rPr lang="en-US" altLang="zh-CN" i="1">
                                  <a:latin typeface="Cambria Math" panose="02040503050406030204" pitchFamily="18" charset="0"/>
                                </a:rPr>
                              </m:ctrlPr>
                            </m:fPr>
                            <m:num>
                              <m:r>
                                <a:rPr lang="zh-CN" altLang="en-US" i="1">
                                  <a:latin typeface="Cambria Math" panose="02040503050406030204" pitchFamily="18" charset="0"/>
                                </a:rPr>
                                <m:t>𝜕</m:t>
                              </m:r>
                              <m:sSub>
                                <m:sSubPr>
                                  <m:ctrlPr>
                                    <a:rPr lang="en-HK" altLang="zh-CN" i="1">
                                      <a:latin typeface="Cambria Math" panose="02040503050406030204" pitchFamily="18" charset="0"/>
                                    </a:rPr>
                                  </m:ctrlPr>
                                </m:sSubPr>
                                <m:e>
                                  <m:r>
                                    <a:rPr lang="en-HK" altLang="zh-CN" i="1">
                                      <a:latin typeface="Cambria Math" panose="02040503050406030204" pitchFamily="18" charset="0"/>
                                    </a:rPr>
                                    <m:t>𝑠</m:t>
                                  </m:r>
                                </m:e>
                                <m:sub>
                                  <m:r>
                                    <a:rPr lang="en-HK" altLang="zh-CN" b="0" i="1" smtClean="0">
                                      <a:latin typeface="Cambria Math" panose="02040503050406030204" pitchFamily="18" charset="0"/>
                                    </a:rPr>
                                    <m:t>𝑘</m:t>
                                  </m:r>
                                </m:sub>
                              </m:sSub>
                            </m:num>
                            <m:den>
                              <m:r>
                                <a:rPr lang="zh-CN" altLang="en-US" i="1">
                                  <a:latin typeface="Cambria Math" panose="02040503050406030204" pitchFamily="18" charset="0"/>
                                </a:rPr>
                                <m:t>𝜕</m:t>
                              </m:r>
                              <m:r>
                                <a:rPr lang="en-HK" altLang="zh-CN" i="1">
                                  <a:latin typeface="Cambria Math" panose="02040503050406030204" pitchFamily="18" charset="0"/>
                                </a:rPr>
                                <m:t>𝑊</m:t>
                              </m:r>
                            </m:den>
                          </m:f>
                        </m:e>
                      </m:nary>
                    </m:oMath>
                  </m:oMathPara>
                </a14:m>
                <a:endParaRPr lang="zh-CN" altLang="en-US" dirty="0"/>
              </a:p>
            </p:txBody>
          </p:sp>
        </mc:Choice>
        <mc:Fallback>
          <p:sp>
            <p:nvSpPr>
              <p:cNvPr id="16" name="文本框 15">
                <a:extLst>
                  <a:ext uri="{FF2B5EF4-FFF2-40B4-BE49-F238E27FC236}">
                    <a16:creationId xmlns:a16="http://schemas.microsoft.com/office/drawing/2014/main" id="{11A76D6B-FEDA-B842-9A0C-96DD4A15D356}"/>
                  </a:ext>
                </a:extLst>
              </p:cNvPr>
              <p:cNvSpPr txBox="1">
                <a:spLocks noRot="1" noChangeAspect="1" noMove="1" noResize="1" noEditPoints="1" noAdjustHandles="1" noChangeArrowheads="1" noChangeShapeType="1" noTextEdit="1"/>
              </p:cNvSpPr>
              <p:nvPr/>
            </p:nvSpPr>
            <p:spPr>
              <a:xfrm>
                <a:off x="2552779" y="2124463"/>
                <a:ext cx="4232108" cy="871329"/>
              </a:xfrm>
              <a:prstGeom prst="rect">
                <a:avLst/>
              </a:prstGeom>
              <a:blipFill>
                <a:blip r:embed="rId2"/>
                <a:stretch>
                  <a:fillRect t="-92857" b="-148571"/>
                </a:stretch>
              </a:blipFill>
            </p:spPr>
            <p:txBody>
              <a:bodyPr/>
              <a:lstStyle/>
              <a:p>
                <a:r>
                  <a:rPr lang="zh-CN" altLang="en-US">
                    <a:noFill/>
                  </a:rPr>
                  <a:t> </a:t>
                </a:r>
              </a:p>
            </p:txBody>
          </p:sp>
        </mc:Fallback>
      </mc:AlternateContent>
      <p:cxnSp>
        <p:nvCxnSpPr>
          <p:cNvPr id="17" name="直接箭头连接符 7">
            <a:extLst>
              <a:ext uri="{FF2B5EF4-FFF2-40B4-BE49-F238E27FC236}">
                <a16:creationId xmlns:a16="http://schemas.microsoft.com/office/drawing/2014/main" id="{C79E6D02-1367-784D-A68D-ABF987A14546}"/>
              </a:ext>
            </a:extLst>
          </p:cNvPr>
          <p:cNvCxnSpPr/>
          <p:nvPr/>
        </p:nvCxnSpPr>
        <p:spPr bwMode="auto">
          <a:xfrm>
            <a:off x="2641687" y="3515153"/>
            <a:ext cx="529389" cy="845"/>
          </a:xfrm>
          <a:prstGeom prst="straightConnector1">
            <a:avLst/>
          </a:prstGeom>
          <a:solidFill>
            <a:schemeClr val="accent1"/>
          </a:solidFill>
          <a:ln w="9525" cap="flat" cmpd="sng" algn="ctr">
            <a:solidFill>
              <a:srgbClr val="0070C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18" name="文本框 17">
                <a:extLst>
                  <a:ext uri="{FF2B5EF4-FFF2-40B4-BE49-F238E27FC236}">
                    <a16:creationId xmlns:a16="http://schemas.microsoft.com/office/drawing/2014/main" id="{667B925C-CDCD-0A47-A0C9-656AF5530584}"/>
                  </a:ext>
                </a:extLst>
              </p:cNvPr>
              <p:cNvSpPr txBox="1"/>
              <p:nvPr/>
            </p:nvSpPr>
            <p:spPr>
              <a:xfrm>
                <a:off x="3243265" y="3064785"/>
                <a:ext cx="3585411" cy="9024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sSub>
                            <m:sSubPr>
                              <m:ctrlPr>
                                <a:rPr lang="en-HK" altLang="zh-CN" i="1">
                                  <a:latin typeface="Cambria Math" panose="02040503050406030204" pitchFamily="18" charset="0"/>
                                </a:rPr>
                              </m:ctrlPr>
                            </m:sSubPr>
                            <m:e>
                              <m:r>
                                <a:rPr lang="en-HK" altLang="zh-CN" i="1">
                                  <a:latin typeface="Cambria Math" panose="02040503050406030204" pitchFamily="18" charset="0"/>
                                </a:rPr>
                                <m:t>𝐸</m:t>
                              </m:r>
                            </m:e>
                            <m:sub>
                              <m:r>
                                <a:rPr lang="en-HK" altLang="zh-CN" b="0" i="1" smtClean="0">
                                  <a:latin typeface="Cambria Math" panose="02040503050406030204" pitchFamily="18" charset="0"/>
                                </a:rPr>
                                <m:t>3</m:t>
                              </m:r>
                            </m:sub>
                          </m:sSub>
                        </m:num>
                        <m:den>
                          <m:r>
                            <a:rPr lang="zh-CN" altLang="en-US" i="1">
                              <a:latin typeface="Cambria Math" panose="02040503050406030204" pitchFamily="18" charset="0"/>
                            </a:rPr>
                            <m:t>𝜕</m:t>
                          </m:r>
                          <m:r>
                            <a:rPr lang="en-HK" altLang="zh-CN" i="1">
                              <a:latin typeface="Cambria Math" panose="02040503050406030204" pitchFamily="18" charset="0"/>
                            </a:rPr>
                            <m:t>𝑊</m:t>
                          </m:r>
                        </m:den>
                      </m:f>
                      <m:r>
                        <a:rPr lang="en-HK" altLang="zh-CN" b="0" i="1" smtClean="0">
                          <a:latin typeface="Cambria Math" panose="02040503050406030204" pitchFamily="18" charset="0"/>
                        </a:rPr>
                        <m:t>=</m:t>
                      </m:r>
                      <m:nary>
                        <m:naryPr>
                          <m:chr m:val="∑"/>
                          <m:ctrlPr>
                            <a:rPr lang="en-HK" altLang="zh-CN" b="0" i="1" smtClean="0">
                              <a:latin typeface="Cambria Math" panose="02040503050406030204" pitchFamily="18" charset="0"/>
                            </a:rPr>
                          </m:ctrlPr>
                        </m:naryPr>
                        <m:sub>
                          <m:r>
                            <a:rPr lang="en-HK" altLang="zh-CN" b="0" i="1" smtClean="0">
                              <a:latin typeface="Cambria Math" panose="02040503050406030204" pitchFamily="18" charset="0"/>
                            </a:rPr>
                            <m:t>𝑘</m:t>
                          </m:r>
                          <m:r>
                            <a:rPr lang="en-HK" altLang="zh-CN" b="0" i="1" smtClean="0">
                              <a:latin typeface="Cambria Math" panose="02040503050406030204" pitchFamily="18" charset="0"/>
                            </a:rPr>
                            <m:t>=0</m:t>
                          </m:r>
                        </m:sub>
                        <m:sup>
                          <m:r>
                            <a:rPr lang="en-HK" altLang="zh-CN" b="0" i="1" smtClean="0">
                              <a:latin typeface="Cambria Math" panose="02040503050406030204" pitchFamily="18" charset="0"/>
                            </a:rPr>
                            <m:t>3</m:t>
                          </m:r>
                        </m:sup>
                        <m:e>
                          <m:f>
                            <m:fPr>
                              <m:ctrlPr>
                                <a:rPr lang="en-US" altLang="zh-CN" i="1">
                                  <a:latin typeface="Cambria Math" panose="02040503050406030204" pitchFamily="18" charset="0"/>
                                </a:rPr>
                              </m:ctrlPr>
                            </m:fPr>
                            <m:num>
                              <m:r>
                                <a:rPr lang="zh-CN" altLang="en-US" i="1">
                                  <a:latin typeface="Cambria Math" panose="02040503050406030204" pitchFamily="18" charset="0"/>
                                </a:rPr>
                                <m:t>𝜕</m:t>
                              </m:r>
                              <m:sSub>
                                <m:sSubPr>
                                  <m:ctrlPr>
                                    <a:rPr lang="en-HK" altLang="zh-CN" i="1">
                                      <a:latin typeface="Cambria Math" panose="02040503050406030204" pitchFamily="18" charset="0"/>
                                    </a:rPr>
                                  </m:ctrlPr>
                                </m:sSubPr>
                                <m:e>
                                  <m:r>
                                    <a:rPr lang="en-HK" altLang="zh-CN" i="1">
                                      <a:latin typeface="Cambria Math" panose="02040503050406030204" pitchFamily="18" charset="0"/>
                                    </a:rPr>
                                    <m:t>𝐸</m:t>
                                  </m:r>
                                </m:e>
                                <m:sub>
                                  <m:r>
                                    <a:rPr lang="en-HK" altLang="zh-CN" i="1">
                                      <a:latin typeface="Cambria Math" panose="02040503050406030204" pitchFamily="18" charset="0"/>
                                    </a:rPr>
                                    <m:t>3</m:t>
                                  </m:r>
                                </m:sub>
                              </m:sSub>
                            </m:num>
                            <m:den>
                              <m:r>
                                <a:rPr lang="zh-CN" altLang="en-US" i="1">
                                  <a:latin typeface="Cambria Math" panose="02040503050406030204" pitchFamily="18" charset="0"/>
                                </a:rPr>
                                <m:t>𝜕</m:t>
                              </m:r>
                              <m:sSub>
                                <m:sSubPr>
                                  <m:ctrlPr>
                                    <a:rPr lang="en-HK" altLang="zh-CN" i="1">
                                      <a:latin typeface="Cambria Math" panose="02040503050406030204" pitchFamily="18" charset="0"/>
                                    </a:rPr>
                                  </m:ctrlPr>
                                </m:sSubPr>
                                <m:e>
                                  <m:acc>
                                    <m:accPr>
                                      <m:chr m:val="̂"/>
                                      <m:ctrlPr>
                                        <a:rPr lang="zh-CN" altLang="en-US" i="1">
                                          <a:latin typeface="Cambria Math" panose="02040503050406030204" pitchFamily="18" charset="0"/>
                                        </a:rPr>
                                      </m:ctrlPr>
                                    </m:accPr>
                                    <m:e>
                                      <m:r>
                                        <a:rPr lang="en-HK" altLang="zh-CN" i="1">
                                          <a:latin typeface="Cambria Math" panose="02040503050406030204" pitchFamily="18" charset="0"/>
                                        </a:rPr>
                                        <m:t>𝑦</m:t>
                                      </m:r>
                                    </m:e>
                                  </m:acc>
                                </m:e>
                                <m:sub>
                                  <m:r>
                                    <a:rPr lang="en-HK" altLang="zh-CN" i="1">
                                      <a:latin typeface="Cambria Math" panose="02040503050406030204" pitchFamily="18" charset="0"/>
                                    </a:rPr>
                                    <m:t>3</m:t>
                                  </m:r>
                                </m:sub>
                              </m:sSub>
                            </m:den>
                          </m:f>
                          <m:f>
                            <m:fPr>
                              <m:ctrlPr>
                                <a:rPr lang="en-US" altLang="zh-CN" i="1">
                                  <a:latin typeface="Cambria Math" panose="02040503050406030204" pitchFamily="18" charset="0"/>
                                </a:rPr>
                              </m:ctrlPr>
                            </m:fPr>
                            <m:num>
                              <m:r>
                                <a:rPr lang="zh-CN" altLang="en-US" i="1">
                                  <a:latin typeface="Cambria Math" panose="02040503050406030204" pitchFamily="18" charset="0"/>
                                </a:rPr>
                                <m:t>𝜕</m:t>
                              </m:r>
                              <m:sSub>
                                <m:sSubPr>
                                  <m:ctrlPr>
                                    <a:rPr lang="en-HK" altLang="zh-CN" i="1">
                                      <a:latin typeface="Cambria Math" panose="02040503050406030204" pitchFamily="18" charset="0"/>
                                    </a:rPr>
                                  </m:ctrlPr>
                                </m:sSubPr>
                                <m:e>
                                  <m:acc>
                                    <m:accPr>
                                      <m:chr m:val="̂"/>
                                      <m:ctrlPr>
                                        <a:rPr lang="zh-CN" altLang="en-US" i="1">
                                          <a:latin typeface="Cambria Math" panose="02040503050406030204" pitchFamily="18" charset="0"/>
                                        </a:rPr>
                                      </m:ctrlPr>
                                    </m:accPr>
                                    <m:e>
                                      <m:r>
                                        <a:rPr lang="en-HK" altLang="zh-CN" i="1">
                                          <a:latin typeface="Cambria Math" panose="02040503050406030204" pitchFamily="18" charset="0"/>
                                        </a:rPr>
                                        <m:t>𝑦</m:t>
                                      </m:r>
                                    </m:e>
                                  </m:acc>
                                </m:e>
                                <m:sub>
                                  <m:r>
                                    <a:rPr lang="en-HK" altLang="zh-CN" i="1">
                                      <a:latin typeface="Cambria Math" panose="02040503050406030204" pitchFamily="18" charset="0"/>
                                    </a:rPr>
                                    <m:t>3</m:t>
                                  </m:r>
                                </m:sub>
                              </m:sSub>
                            </m:num>
                            <m:den>
                              <m:r>
                                <a:rPr lang="zh-CN" altLang="en-US" i="1">
                                  <a:latin typeface="Cambria Math" panose="02040503050406030204" pitchFamily="18" charset="0"/>
                                </a:rPr>
                                <m:t>𝜕</m:t>
                              </m:r>
                              <m:sSub>
                                <m:sSubPr>
                                  <m:ctrlPr>
                                    <a:rPr lang="en-HK" altLang="zh-CN" i="1">
                                      <a:latin typeface="Cambria Math" panose="02040503050406030204" pitchFamily="18" charset="0"/>
                                    </a:rPr>
                                  </m:ctrlPr>
                                </m:sSubPr>
                                <m:e>
                                  <m:r>
                                    <a:rPr lang="en-HK" altLang="zh-CN" i="1">
                                      <a:latin typeface="Cambria Math" panose="02040503050406030204" pitchFamily="18" charset="0"/>
                                    </a:rPr>
                                    <m:t>𝑠</m:t>
                                  </m:r>
                                </m:e>
                                <m:sub>
                                  <m:r>
                                    <a:rPr lang="en-HK" altLang="zh-CN" i="1">
                                      <a:latin typeface="Cambria Math" panose="02040503050406030204" pitchFamily="18" charset="0"/>
                                    </a:rPr>
                                    <m:t>3</m:t>
                                  </m:r>
                                </m:sub>
                              </m:sSub>
                            </m:den>
                          </m:f>
                          <m:nary>
                            <m:naryPr>
                              <m:chr m:val="∏"/>
                              <m:ctrlPr>
                                <a:rPr lang="en-HK" altLang="zh-CN" b="0" i="1" smtClean="0">
                                  <a:latin typeface="Cambria Math" panose="02040503050406030204" pitchFamily="18" charset="0"/>
                                </a:rPr>
                              </m:ctrlPr>
                            </m:naryPr>
                            <m:sub>
                              <m:r>
                                <a:rPr lang="en-HK" altLang="zh-CN" b="0" i="1" smtClean="0">
                                  <a:latin typeface="Cambria Math" panose="02040503050406030204" pitchFamily="18" charset="0"/>
                                </a:rPr>
                                <m:t>𝑗</m:t>
                              </m:r>
                              <m:r>
                                <a:rPr lang="en-HK" altLang="zh-CN" b="0" i="1" smtClean="0">
                                  <a:latin typeface="Cambria Math" panose="02040503050406030204" pitchFamily="18" charset="0"/>
                                </a:rPr>
                                <m:t>=</m:t>
                              </m:r>
                              <m:r>
                                <a:rPr lang="en-HK" altLang="zh-CN" b="0" i="1" smtClean="0">
                                  <a:latin typeface="Cambria Math" panose="02040503050406030204" pitchFamily="18" charset="0"/>
                                </a:rPr>
                                <m:t>𝑘</m:t>
                              </m:r>
                              <m:r>
                                <a:rPr lang="en-HK" altLang="zh-CN" b="0" i="1" smtClean="0">
                                  <a:latin typeface="Cambria Math" panose="02040503050406030204" pitchFamily="18" charset="0"/>
                                </a:rPr>
                                <m:t>+1</m:t>
                              </m:r>
                            </m:sub>
                            <m:sup>
                              <m:r>
                                <a:rPr lang="en-HK" altLang="zh-CN" b="0" i="1" smtClean="0">
                                  <a:latin typeface="Cambria Math" panose="02040503050406030204" pitchFamily="18" charset="0"/>
                                </a:rPr>
                                <m:t>3</m:t>
                              </m:r>
                            </m:sup>
                            <m:e>
                              <m:f>
                                <m:fPr>
                                  <m:ctrlPr>
                                    <a:rPr lang="en-US" altLang="zh-CN" i="1">
                                      <a:latin typeface="Cambria Math" panose="02040503050406030204" pitchFamily="18" charset="0"/>
                                    </a:rPr>
                                  </m:ctrlPr>
                                </m:fPr>
                                <m:num>
                                  <m:r>
                                    <a:rPr lang="zh-CN" altLang="en-US" i="1">
                                      <a:latin typeface="Cambria Math" panose="02040503050406030204" pitchFamily="18" charset="0"/>
                                    </a:rPr>
                                    <m:t>𝜕</m:t>
                                  </m:r>
                                  <m:sSub>
                                    <m:sSubPr>
                                      <m:ctrlPr>
                                        <a:rPr lang="en-HK" altLang="zh-CN" i="1">
                                          <a:latin typeface="Cambria Math" panose="02040503050406030204" pitchFamily="18" charset="0"/>
                                        </a:rPr>
                                      </m:ctrlPr>
                                    </m:sSubPr>
                                    <m:e>
                                      <m:r>
                                        <a:rPr lang="en-HK" altLang="zh-CN" i="1">
                                          <a:latin typeface="Cambria Math" panose="02040503050406030204" pitchFamily="18" charset="0"/>
                                        </a:rPr>
                                        <m:t>𝑠</m:t>
                                      </m:r>
                                    </m:e>
                                    <m:sub>
                                      <m:r>
                                        <a:rPr lang="en-HK" altLang="zh-CN" b="0" i="1" smtClean="0">
                                          <a:latin typeface="Cambria Math" panose="02040503050406030204" pitchFamily="18" charset="0"/>
                                        </a:rPr>
                                        <m:t>𝑗</m:t>
                                      </m:r>
                                    </m:sub>
                                  </m:sSub>
                                </m:num>
                                <m:den>
                                  <m:r>
                                    <a:rPr lang="zh-CN" altLang="en-US" i="1">
                                      <a:latin typeface="Cambria Math" panose="02040503050406030204" pitchFamily="18" charset="0"/>
                                    </a:rPr>
                                    <m:t>𝜕</m:t>
                                  </m:r>
                                  <m:sSub>
                                    <m:sSubPr>
                                      <m:ctrlPr>
                                        <a:rPr lang="en-HK" altLang="zh-CN" i="1">
                                          <a:latin typeface="Cambria Math" panose="02040503050406030204" pitchFamily="18" charset="0"/>
                                        </a:rPr>
                                      </m:ctrlPr>
                                    </m:sSubPr>
                                    <m:e>
                                      <m:r>
                                        <a:rPr lang="en-HK" altLang="zh-CN" i="1">
                                          <a:latin typeface="Cambria Math" panose="02040503050406030204" pitchFamily="18" charset="0"/>
                                        </a:rPr>
                                        <m:t>𝑠</m:t>
                                      </m:r>
                                    </m:e>
                                    <m:sub>
                                      <m:r>
                                        <a:rPr lang="en-HK" altLang="zh-CN" b="0" i="1" smtClean="0">
                                          <a:latin typeface="Cambria Math" panose="02040503050406030204" pitchFamily="18" charset="0"/>
                                        </a:rPr>
                                        <m:t>𝑗</m:t>
                                      </m:r>
                                      <m:r>
                                        <a:rPr lang="en-HK" altLang="zh-CN" b="0" i="1" smtClean="0">
                                          <a:latin typeface="Cambria Math" panose="02040503050406030204" pitchFamily="18" charset="0"/>
                                        </a:rPr>
                                        <m:t>−1</m:t>
                                      </m:r>
                                    </m:sub>
                                  </m:sSub>
                                </m:den>
                              </m:f>
                            </m:e>
                          </m:nary>
                          <m:f>
                            <m:fPr>
                              <m:ctrlPr>
                                <a:rPr lang="en-US" altLang="zh-CN" i="1">
                                  <a:latin typeface="Cambria Math" panose="02040503050406030204" pitchFamily="18" charset="0"/>
                                </a:rPr>
                              </m:ctrlPr>
                            </m:fPr>
                            <m:num>
                              <m:r>
                                <a:rPr lang="zh-CN" altLang="en-US" i="1">
                                  <a:latin typeface="Cambria Math" panose="02040503050406030204" pitchFamily="18" charset="0"/>
                                </a:rPr>
                                <m:t>𝜕</m:t>
                              </m:r>
                              <m:sSub>
                                <m:sSubPr>
                                  <m:ctrlPr>
                                    <a:rPr lang="en-HK" altLang="zh-CN" i="1">
                                      <a:latin typeface="Cambria Math" panose="02040503050406030204" pitchFamily="18" charset="0"/>
                                    </a:rPr>
                                  </m:ctrlPr>
                                </m:sSubPr>
                                <m:e>
                                  <m:r>
                                    <a:rPr lang="en-HK" altLang="zh-CN" i="1">
                                      <a:latin typeface="Cambria Math" panose="02040503050406030204" pitchFamily="18" charset="0"/>
                                    </a:rPr>
                                    <m:t>𝑠</m:t>
                                  </m:r>
                                </m:e>
                                <m:sub>
                                  <m:r>
                                    <a:rPr lang="en-HK" altLang="zh-CN" b="0" i="1" smtClean="0">
                                      <a:latin typeface="Cambria Math" panose="02040503050406030204" pitchFamily="18" charset="0"/>
                                    </a:rPr>
                                    <m:t>𝑘</m:t>
                                  </m:r>
                                </m:sub>
                              </m:sSub>
                            </m:num>
                            <m:den>
                              <m:r>
                                <a:rPr lang="zh-CN" altLang="en-US" i="1">
                                  <a:latin typeface="Cambria Math" panose="02040503050406030204" pitchFamily="18" charset="0"/>
                                </a:rPr>
                                <m:t>𝜕</m:t>
                              </m:r>
                              <m:r>
                                <a:rPr lang="en-HK" altLang="zh-CN" i="1">
                                  <a:latin typeface="Cambria Math" panose="02040503050406030204" pitchFamily="18" charset="0"/>
                                </a:rPr>
                                <m:t>𝑊</m:t>
                              </m:r>
                            </m:den>
                          </m:f>
                        </m:e>
                      </m:nary>
                    </m:oMath>
                  </m:oMathPara>
                </a14:m>
                <a:endParaRPr lang="zh-CN" altLang="en-US" dirty="0"/>
              </a:p>
            </p:txBody>
          </p:sp>
        </mc:Choice>
        <mc:Fallback>
          <p:sp>
            <p:nvSpPr>
              <p:cNvPr id="18" name="文本框 17">
                <a:extLst>
                  <a:ext uri="{FF2B5EF4-FFF2-40B4-BE49-F238E27FC236}">
                    <a16:creationId xmlns:a16="http://schemas.microsoft.com/office/drawing/2014/main" id="{667B925C-CDCD-0A47-A0C9-656AF5530584}"/>
                  </a:ext>
                </a:extLst>
              </p:cNvPr>
              <p:cNvSpPr txBox="1">
                <a:spLocks noRot="1" noChangeAspect="1" noMove="1" noResize="1" noEditPoints="1" noAdjustHandles="1" noChangeArrowheads="1" noChangeShapeType="1" noTextEdit="1"/>
              </p:cNvSpPr>
              <p:nvPr/>
            </p:nvSpPr>
            <p:spPr>
              <a:xfrm>
                <a:off x="3243265" y="3064785"/>
                <a:ext cx="3585411" cy="902427"/>
              </a:xfrm>
              <a:prstGeom prst="rect">
                <a:avLst/>
              </a:prstGeom>
              <a:blipFill>
                <a:blip r:embed="rId3"/>
                <a:stretch>
                  <a:fillRect l="-1056" t="-90278" b="-141667"/>
                </a:stretch>
              </a:blipFill>
            </p:spPr>
            <p:txBody>
              <a:bodyPr/>
              <a:lstStyle/>
              <a:p>
                <a:r>
                  <a:rPr lang="zh-CN" altLang="en-US">
                    <a:noFill/>
                  </a:rPr>
                  <a:t> </a:t>
                </a:r>
              </a:p>
            </p:txBody>
          </p:sp>
        </mc:Fallback>
      </mc:AlternateContent>
      <p:sp>
        <p:nvSpPr>
          <p:cNvPr id="19" name="矩形 18">
            <a:extLst>
              <a:ext uri="{FF2B5EF4-FFF2-40B4-BE49-F238E27FC236}">
                <a16:creationId xmlns:a16="http://schemas.microsoft.com/office/drawing/2014/main" id="{622E0AA1-7824-C74D-A28E-78C6A29B1107}"/>
              </a:ext>
            </a:extLst>
          </p:cNvPr>
          <p:cNvSpPr/>
          <p:nvPr/>
        </p:nvSpPr>
        <p:spPr>
          <a:xfrm>
            <a:off x="2644771" y="4305870"/>
            <a:ext cx="5258718" cy="92333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zh-CN" dirty="0">
                <a:latin typeface="Times New Roman" panose="02020603050405020304" pitchFamily="18" charset="0"/>
                <a:cs typeface="Times New Roman" panose="02020603050405020304" pitchFamily="18" charset="0"/>
              </a:rPr>
              <a:t>Because the layers and time steps of deep neural networks relate to each other through multiplication, derivatives are susceptible to vanishing</a:t>
            </a:r>
            <a:endParaRPr lang="zh-CN" altLang="en-US" dirty="0">
              <a:latin typeface="Times New Roman" panose="02020603050405020304" pitchFamily="18" charset="0"/>
              <a:cs typeface="Times New Roman" panose="02020603050405020304" pitchFamily="18" charset="0"/>
            </a:endParaRPr>
          </a:p>
        </p:txBody>
      </p:sp>
      <p:sp>
        <p:nvSpPr>
          <p:cNvPr id="20" name="右大括号 19">
            <a:extLst>
              <a:ext uri="{FF2B5EF4-FFF2-40B4-BE49-F238E27FC236}">
                <a16:creationId xmlns:a16="http://schemas.microsoft.com/office/drawing/2014/main" id="{B846D8CB-64EC-9F49-8D32-03D172652CF5}"/>
              </a:ext>
            </a:extLst>
          </p:cNvPr>
          <p:cNvSpPr/>
          <p:nvPr/>
        </p:nvSpPr>
        <p:spPr bwMode="auto">
          <a:xfrm rot="5400000">
            <a:off x="5388847" y="3593576"/>
            <a:ext cx="209723" cy="1009276"/>
          </a:xfrm>
          <a:prstGeom prst="rightBr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1800" b="0" i="0" u="none" strike="noStrike" cap="none" normalizeH="0" baseline="0">
              <a:ln>
                <a:noFill/>
              </a:ln>
              <a:solidFill>
                <a:schemeClr val="tx1"/>
              </a:solidFill>
              <a:effectLst/>
              <a:latin typeface="Arial" panose="020B0604020202020204" pitchFamily="34" charset="0"/>
              <a:ea typeface="新細明體" pitchFamily="18" charset="-120"/>
            </a:endParaRPr>
          </a:p>
        </p:txBody>
      </p:sp>
    </p:spTree>
    <p:extLst>
      <p:ext uri="{BB962C8B-B14F-4D97-AF65-F5344CB8AC3E}">
        <p14:creationId xmlns:p14="http://schemas.microsoft.com/office/powerpoint/2010/main" val="239146400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sym typeface="+mn-lt"/>
              </a:rPr>
              <a:t>What</a:t>
            </a:r>
            <a:r>
              <a:rPr lang="zh-CN" altLang="en-US" dirty="0">
                <a:solidFill>
                  <a:srgbClr val="FF0000"/>
                </a:solidFill>
                <a:sym typeface="+mn-lt"/>
              </a:rPr>
              <a:t> </a:t>
            </a:r>
            <a:r>
              <a:rPr lang="en-US" altLang="zh-CN" dirty="0">
                <a:solidFill>
                  <a:srgbClr val="FF0000"/>
                </a:solidFill>
                <a:sym typeface="+mn-lt"/>
              </a:rPr>
              <a:t>are RNNs?</a:t>
            </a:r>
            <a:endParaRPr lang="zh-CN" altLang="en-US" dirty="0"/>
          </a:p>
        </p:txBody>
      </p:sp>
      <p:sp>
        <p:nvSpPr>
          <p:cNvPr id="14" name="内容占位符 2"/>
          <p:cNvSpPr>
            <a:spLocks noGrp="1"/>
          </p:cNvSpPr>
          <p:nvPr>
            <p:ph idx="1"/>
          </p:nvPr>
        </p:nvSpPr>
        <p:spPr>
          <a:xfrm>
            <a:off x="798984" y="1124744"/>
            <a:ext cx="7886700" cy="3384376"/>
          </a:xfrm>
        </p:spPr>
        <p:txBody>
          <a:bodyPr>
            <a:noAutofit/>
          </a:bodyPr>
          <a:lstStyle/>
          <a:p>
            <a:r>
              <a:rPr lang="en-US" altLang="zh-CN" sz="1800" dirty="0"/>
              <a:t>How to sole the vanishing gradient problem?</a:t>
            </a:r>
          </a:p>
          <a:p>
            <a:pPr lvl="1"/>
            <a:r>
              <a:rPr lang="en-US" altLang="zh-CN" sz="2200" dirty="0"/>
              <a:t>Proper initialization of the 𝑊 matrix can reduce the effect of vanishing gradients</a:t>
            </a:r>
          </a:p>
          <a:p>
            <a:pPr lvl="1"/>
            <a:endParaRPr lang="en-US" altLang="zh-CN" sz="2200" dirty="0"/>
          </a:p>
          <a:p>
            <a:pPr lvl="1"/>
            <a:r>
              <a:rPr lang="en-US" altLang="zh-CN" sz="2200" dirty="0"/>
              <a:t>Use </a:t>
            </a:r>
            <a:r>
              <a:rPr lang="en-US" altLang="zh-CN" sz="2200" dirty="0" err="1"/>
              <a:t>ReLU</a:t>
            </a:r>
            <a:r>
              <a:rPr lang="en-US" altLang="zh-CN" sz="2200" dirty="0"/>
              <a:t> instead of tanh or sigmoid activation function. </a:t>
            </a:r>
            <a:r>
              <a:rPr lang="en-US" altLang="zh-CN" sz="2200" dirty="0" err="1"/>
              <a:t>ReLU</a:t>
            </a:r>
            <a:r>
              <a:rPr lang="en-US" altLang="zh-CN" sz="2200" dirty="0"/>
              <a:t> derivate is a constant of either 0 or 1, so it isn’t likely to suffer from vanishing gradients</a:t>
            </a:r>
          </a:p>
          <a:p>
            <a:pPr lvl="1"/>
            <a:endParaRPr lang="en-US" altLang="zh-CN" sz="2200" dirty="0"/>
          </a:p>
          <a:p>
            <a:pPr lvl="1"/>
            <a:r>
              <a:rPr lang="en-US" altLang="zh-CN" sz="2200" dirty="0"/>
              <a:t>Use Long Short-Term Memory or Gated Recurrent unit architectures. LSTM will be introduced later</a:t>
            </a:r>
          </a:p>
          <a:p>
            <a:pPr lvl="1"/>
            <a:endParaRPr lang="en-US" altLang="zh-CN" sz="2200" dirty="0"/>
          </a:p>
          <a:p>
            <a:pPr lvl="1"/>
            <a:endParaRPr lang="en-US" altLang="zh-CN" sz="2200" dirty="0"/>
          </a:p>
        </p:txBody>
      </p:sp>
    </p:spTree>
    <p:extLst>
      <p:ext uri="{BB962C8B-B14F-4D97-AF65-F5344CB8AC3E}">
        <p14:creationId xmlns:p14="http://schemas.microsoft.com/office/powerpoint/2010/main" val="239616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Long Short Term Memory (LSTM)</a:t>
            </a:r>
            <a:endParaRPr lang="zh-CN" altLang="en-US" dirty="0"/>
          </a:p>
        </p:txBody>
      </p:sp>
      <p:pic>
        <p:nvPicPr>
          <p:cNvPr id="4" name="image43.png"/>
          <p:cNvPicPr>
            <a:picLocks noChangeAspect="1"/>
          </p:cNvPicPr>
          <p:nvPr/>
        </p:nvPicPr>
        <p:blipFill>
          <a:blip r:embed="rId3">
            <a:extLst/>
          </a:blip>
          <a:stretch>
            <a:fillRect/>
          </a:stretch>
        </p:blipFill>
        <p:spPr>
          <a:xfrm>
            <a:off x="1673676" y="1689446"/>
            <a:ext cx="5940661" cy="2438674"/>
          </a:xfrm>
          <a:prstGeom prst="rect">
            <a:avLst/>
          </a:prstGeom>
          <a:ln w="12700">
            <a:miter lim="400000"/>
          </a:ln>
        </p:spPr>
      </p:pic>
      <p:pic>
        <p:nvPicPr>
          <p:cNvPr id="5" name="image44.png"/>
          <p:cNvPicPr>
            <a:picLocks noChangeAspect="1"/>
          </p:cNvPicPr>
          <p:nvPr/>
        </p:nvPicPr>
        <p:blipFill>
          <a:blip r:embed="rId4">
            <a:extLst/>
          </a:blip>
          <a:stretch>
            <a:fillRect/>
          </a:stretch>
        </p:blipFill>
        <p:spPr>
          <a:xfrm>
            <a:off x="1673677" y="4227491"/>
            <a:ext cx="5940661" cy="2583145"/>
          </a:xfrm>
          <a:prstGeom prst="rect">
            <a:avLst/>
          </a:prstGeom>
          <a:ln w="12700">
            <a:miter lim="400000"/>
          </a:ln>
        </p:spPr>
      </p:pic>
      <p:sp>
        <p:nvSpPr>
          <p:cNvPr id="6" name="Shape 132"/>
          <p:cNvSpPr/>
          <p:nvPr/>
        </p:nvSpPr>
        <p:spPr>
          <a:xfrm>
            <a:off x="4369404" y="4156104"/>
            <a:ext cx="360041" cy="34151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400" y="10800"/>
                </a:lnTo>
                <a:lnTo>
                  <a:pt x="5400" y="0"/>
                </a:lnTo>
                <a:lnTo>
                  <a:pt x="16200" y="0"/>
                </a:lnTo>
                <a:lnTo>
                  <a:pt x="16200" y="10800"/>
                </a:lnTo>
                <a:lnTo>
                  <a:pt x="21600" y="10800"/>
                </a:lnTo>
                <a:lnTo>
                  <a:pt x="10800" y="21600"/>
                </a:lnTo>
                <a:close/>
              </a:path>
            </a:pathLst>
          </a:custGeom>
          <a:gradFill>
            <a:gsLst>
              <a:gs pos="0">
                <a:srgbClr val="FFF200"/>
              </a:gs>
              <a:gs pos="45000">
                <a:srgbClr val="FF7A00"/>
              </a:gs>
              <a:gs pos="70000">
                <a:srgbClr val="FF0300"/>
              </a:gs>
              <a:gs pos="100000">
                <a:srgbClr val="4D0808"/>
              </a:gs>
            </a:gsLst>
            <a:lin ang="16200000"/>
          </a:gradFill>
          <a:ln>
            <a:solidFill>
              <a:srgbClr val="006DBC"/>
            </a:solidFill>
          </a:ln>
          <a:effectLst>
            <a:outerShdw blurRad="38100" dist="23000" dir="5400000" rotWithShape="0">
              <a:srgbClr val="000000">
                <a:alpha val="35000"/>
              </a:srgbClr>
            </a:outerShdw>
          </a:effectLst>
        </p:spPr>
        <p:txBody>
          <a:bodyPr lIns="45719" rIns="45719" anchor="ctr"/>
          <a:lstStyle/>
          <a:p>
            <a:pPr algn="ctr">
              <a:defRPr>
                <a:solidFill>
                  <a:schemeClr val="accent3">
                    <a:lumOff val="44000"/>
                  </a:schemeClr>
                </a:solidFill>
                <a:latin typeface="宋体"/>
                <a:ea typeface="宋体"/>
                <a:cs typeface="宋体"/>
                <a:sym typeface="宋体"/>
              </a:defRPr>
            </a:pPr>
            <a:endParaRPr/>
          </a:p>
        </p:txBody>
      </p:sp>
      <p:sp>
        <p:nvSpPr>
          <p:cNvPr id="8" name="内容占位符 2">
            <a:extLst>
              <a:ext uri="{FF2B5EF4-FFF2-40B4-BE49-F238E27FC236}">
                <a16:creationId xmlns:a16="http://schemas.microsoft.com/office/drawing/2014/main" id="{6F897C6F-F227-524E-897C-2FC95697026B}"/>
              </a:ext>
            </a:extLst>
          </p:cNvPr>
          <p:cNvSpPr>
            <a:spLocks noGrp="1"/>
          </p:cNvSpPr>
          <p:nvPr>
            <p:ph idx="1"/>
          </p:nvPr>
        </p:nvSpPr>
        <p:spPr>
          <a:xfrm>
            <a:off x="792088" y="843115"/>
            <a:ext cx="7886700" cy="3384376"/>
          </a:xfrm>
        </p:spPr>
        <p:txBody>
          <a:bodyPr>
            <a:noAutofit/>
          </a:bodyPr>
          <a:lstStyle/>
          <a:p>
            <a:r>
              <a:rPr lang="en-US" altLang="zh-CN" sz="1800" dirty="0"/>
              <a:t>The vanishing gradient problem prevents standard RNNs from learning long-term dependencies.</a:t>
            </a:r>
            <a:endParaRPr lang="en-US" altLang="zh-CN" sz="2200" dirty="0"/>
          </a:p>
        </p:txBody>
      </p:sp>
    </p:spTree>
    <p:extLst>
      <p:ext uri="{BB962C8B-B14F-4D97-AF65-F5344CB8AC3E}">
        <p14:creationId xmlns:p14="http://schemas.microsoft.com/office/powerpoint/2010/main" val="1362161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 name="image45.png"/>
          <p:cNvPicPr>
            <a:picLocks noChangeAspect="1"/>
          </p:cNvPicPr>
          <p:nvPr/>
        </p:nvPicPr>
        <p:blipFill>
          <a:blip r:embed="rId2">
            <a:extLst/>
          </a:blip>
          <a:stretch>
            <a:fillRect/>
          </a:stretch>
        </p:blipFill>
        <p:spPr>
          <a:xfrm>
            <a:off x="2843808" y="1210867"/>
            <a:ext cx="4748137" cy="1577727"/>
          </a:xfrm>
          <a:prstGeom prst="rect">
            <a:avLst/>
          </a:prstGeom>
          <a:ln w="12700">
            <a:miter lim="400000"/>
          </a:ln>
        </p:spPr>
      </p:pic>
      <p:pic>
        <p:nvPicPr>
          <p:cNvPr id="136" name="image46.png"/>
          <p:cNvPicPr>
            <a:picLocks noChangeAspect="1"/>
          </p:cNvPicPr>
          <p:nvPr/>
        </p:nvPicPr>
        <p:blipFill>
          <a:blip r:embed="rId3">
            <a:extLst/>
          </a:blip>
          <a:stretch>
            <a:fillRect/>
          </a:stretch>
        </p:blipFill>
        <p:spPr>
          <a:xfrm>
            <a:off x="2838325" y="2876636"/>
            <a:ext cx="5118051" cy="1574591"/>
          </a:xfrm>
          <a:prstGeom prst="rect">
            <a:avLst/>
          </a:prstGeom>
          <a:ln w="12700">
            <a:miter lim="400000"/>
          </a:ln>
        </p:spPr>
      </p:pic>
      <p:pic>
        <p:nvPicPr>
          <p:cNvPr id="137" name="image47.png"/>
          <p:cNvPicPr>
            <a:picLocks noChangeAspect="1"/>
          </p:cNvPicPr>
          <p:nvPr/>
        </p:nvPicPr>
        <p:blipFill>
          <a:blip r:embed="rId4">
            <a:extLst/>
          </a:blip>
          <a:stretch>
            <a:fillRect/>
          </a:stretch>
        </p:blipFill>
        <p:spPr>
          <a:xfrm>
            <a:off x="2850207" y="4700595"/>
            <a:ext cx="4530105" cy="1622840"/>
          </a:xfrm>
          <a:prstGeom prst="rect">
            <a:avLst/>
          </a:prstGeom>
          <a:ln w="12700">
            <a:miter lim="400000"/>
          </a:ln>
        </p:spPr>
      </p:pic>
      <p:sp>
        <p:nvSpPr>
          <p:cNvPr id="8" name="标题 1"/>
          <p:cNvSpPr>
            <a:spLocks noGrp="1"/>
          </p:cNvSpPr>
          <p:nvPr>
            <p:ph type="title"/>
          </p:nvPr>
        </p:nvSpPr>
        <p:spPr/>
        <p:txBody>
          <a:bodyPr/>
          <a:lstStyle/>
          <a:p>
            <a:r>
              <a:rPr lang="en-US" altLang="zh-CN" dirty="0"/>
              <a:t>Long Short Term Memory (LSTM)</a:t>
            </a:r>
            <a:endParaRPr lang="zh-CN" altLang="en-US" dirty="0"/>
          </a:p>
        </p:txBody>
      </p:sp>
      <p:sp>
        <p:nvSpPr>
          <p:cNvPr id="138" name="Shape 138"/>
          <p:cNvSpPr>
            <a:spLocks noGrp="1"/>
          </p:cNvSpPr>
          <p:nvPr>
            <p:ph idx="1"/>
          </p:nvPr>
        </p:nvSpPr>
        <p:spPr>
          <a:xfrm>
            <a:off x="276225" y="1318147"/>
            <a:ext cx="8577265" cy="5689600"/>
          </a:xfrm>
          <a:prstGeom prst="rect">
            <a:avLst/>
          </a:prstGeom>
        </p:spPr>
        <p:txBody>
          <a:bodyPr/>
          <a:lstStyle/>
          <a:p>
            <a:pPr>
              <a:defRPr sz="2200">
                <a:latin typeface="Times New Roman"/>
                <a:ea typeface="Times New Roman"/>
                <a:cs typeface="Times New Roman"/>
                <a:sym typeface="Times New Roman"/>
              </a:defRPr>
            </a:pPr>
            <a:endParaRPr dirty="0"/>
          </a:p>
          <a:p>
            <a:pPr>
              <a:spcBef>
                <a:spcPts val="500"/>
              </a:spcBef>
              <a:defRPr sz="2200">
                <a:latin typeface="Times New Roman"/>
                <a:ea typeface="Times New Roman"/>
                <a:cs typeface="Times New Roman"/>
                <a:sym typeface="Times New Roman"/>
              </a:defRPr>
            </a:pPr>
            <a:r>
              <a:rPr dirty="0"/>
              <a:t>Forget gate</a:t>
            </a:r>
          </a:p>
          <a:p>
            <a:pPr>
              <a:defRPr sz="2200">
                <a:latin typeface="Times New Roman"/>
                <a:ea typeface="Times New Roman"/>
                <a:cs typeface="Times New Roman"/>
                <a:sym typeface="Times New Roman"/>
              </a:defRPr>
            </a:pPr>
            <a:endParaRPr dirty="0"/>
          </a:p>
          <a:p>
            <a:pPr>
              <a:defRPr sz="2200">
                <a:latin typeface="Times New Roman"/>
                <a:ea typeface="Times New Roman"/>
                <a:cs typeface="Times New Roman"/>
                <a:sym typeface="Times New Roman"/>
              </a:defRPr>
            </a:pPr>
            <a:endParaRPr dirty="0"/>
          </a:p>
          <a:p>
            <a:pPr>
              <a:defRPr sz="2200">
                <a:latin typeface="Times New Roman"/>
                <a:ea typeface="Times New Roman"/>
                <a:cs typeface="Times New Roman"/>
                <a:sym typeface="Times New Roman"/>
              </a:defRPr>
            </a:pPr>
            <a:endParaRPr dirty="0"/>
          </a:p>
          <a:p>
            <a:pPr>
              <a:spcBef>
                <a:spcPts val="500"/>
              </a:spcBef>
              <a:defRPr sz="2200">
                <a:latin typeface="Times New Roman"/>
                <a:ea typeface="Times New Roman"/>
                <a:cs typeface="Times New Roman"/>
                <a:sym typeface="Times New Roman"/>
              </a:defRPr>
            </a:pPr>
            <a:r>
              <a:rPr dirty="0"/>
              <a:t>Input gate</a:t>
            </a:r>
          </a:p>
          <a:p>
            <a:pPr>
              <a:defRPr sz="2200">
                <a:latin typeface="Times New Roman"/>
                <a:ea typeface="Times New Roman"/>
                <a:cs typeface="Times New Roman"/>
                <a:sym typeface="Times New Roman"/>
              </a:defRPr>
            </a:pPr>
            <a:endParaRPr dirty="0"/>
          </a:p>
          <a:p>
            <a:pPr>
              <a:defRPr sz="2200">
                <a:latin typeface="Times New Roman"/>
                <a:ea typeface="Times New Roman"/>
                <a:cs typeface="Times New Roman"/>
                <a:sym typeface="Times New Roman"/>
              </a:defRPr>
            </a:pPr>
            <a:endParaRPr dirty="0"/>
          </a:p>
          <a:p>
            <a:pPr>
              <a:defRPr sz="2200">
                <a:latin typeface="Times New Roman"/>
                <a:ea typeface="Times New Roman"/>
                <a:cs typeface="Times New Roman"/>
                <a:sym typeface="Times New Roman"/>
              </a:defRPr>
            </a:pPr>
            <a:endParaRPr dirty="0"/>
          </a:p>
          <a:p>
            <a:pPr>
              <a:spcBef>
                <a:spcPts val="500"/>
              </a:spcBef>
              <a:defRPr sz="2200">
                <a:latin typeface="Times New Roman"/>
                <a:ea typeface="Times New Roman"/>
                <a:cs typeface="Times New Roman"/>
                <a:sym typeface="Times New Roman"/>
              </a:defRPr>
            </a:pPr>
            <a:r>
              <a:rPr dirty="0"/>
              <a:t>Integration</a:t>
            </a:r>
          </a:p>
        </p:txBody>
      </p:sp>
    </p:spTree>
    <p:extLst>
      <p:ext uri="{BB962C8B-B14F-4D97-AF65-F5344CB8AC3E}">
        <p14:creationId xmlns:p14="http://schemas.microsoft.com/office/powerpoint/2010/main" val="1628815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err="1"/>
              <a:t>Imagenet</a:t>
            </a:r>
            <a:r>
              <a:rPr lang="en-US" altLang="zh-CN" dirty="0"/>
              <a:t> competition</a:t>
            </a:r>
            <a:br>
              <a:rPr lang="en-US" altLang="zh-CN" dirty="0"/>
            </a:br>
            <a:r>
              <a:rPr lang="en-US" altLang="zh-CN" sz="2000" dirty="0"/>
              <a:t>Large Scale Visual Recognition Challenge (ILSVRC)</a:t>
            </a:r>
            <a:endParaRPr lang="zh-CN"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613" y="1339038"/>
            <a:ext cx="4917960" cy="3824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4"/>
          <p:cNvSpPr txBox="1"/>
          <p:nvPr/>
        </p:nvSpPr>
        <p:spPr>
          <a:xfrm>
            <a:off x="822613" y="5327078"/>
            <a:ext cx="6036941" cy="1015663"/>
          </a:xfrm>
          <a:prstGeom prst="rect">
            <a:avLst/>
          </a:prstGeom>
          <a:noFill/>
        </p:spPr>
        <p:txBody>
          <a:bodyPr wrap="square" rtlCol="0">
            <a:spAutoFit/>
          </a:bodyPr>
          <a:lstStyle/>
          <a:p>
            <a:r>
              <a:rPr lang="en-US" altLang="zh-CN" sz="2000" b="1" dirty="0"/>
              <a:t>1000 categories</a:t>
            </a:r>
            <a:r>
              <a:rPr lang="en-US" altLang="zh-CN" dirty="0"/>
              <a:t>, from </a:t>
            </a:r>
            <a:r>
              <a:rPr lang="en-US" altLang="zh-CN" dirty="0" err="1"/>
              <a:t>flickr</a:t>
            </a:r>
            <a:r>
              <a:rPr lang="en-US" altLang="zh-CN" dirty="0"/>
              <a:t> and other search engines</a:t>
            </a:r>
          </a:p>
          <a:p>
            <a:r>
              <a:rPr lang="en-US" altLang="zh-CN" sz="2000" b="1" dirty="0"/>
              <a:t>1.2 million </a:t>
            </a:r>
            <a:r>
              <a:rPr lang="en-US" altLang="zh-CN" dirty="0"/>
              <a:t>training images</a:t>
            </a:r>
          </a:p>
          <a:p>
            <a:r>
              <a:rPr lang="en-US" altLang="zh-CN" sz="2000" b="1" dirty="0"/>
              <a:t>50,000</a:t>
            </a:r>
            <a:r>
              <a:rPr lang="en-US" altLang="zh-CN" dirty="0"/>
              <a:t> validation images , </a:t>
            </a:r>
            <a:r>
              <a:rPr lang="en-US" altLang="zh-CN" sz="2000" b="1" dirty="0"/>
              <a:t>100,000</a:t>
            </a:r>
            <a:r>
              <a:rPr lang="en-US" altLang="zh-CN" dirty="0"/>
              <a:t> test images</a:t>
            </a:r>
            <a:endParaRPr lang="zh-CN" altLang="en-US" dirty="0"/>
          </a:p>
        </p:txBody>
      </p:sp>
      <p:sp>
        <p:nvSpPr>
          <p:cNvPr id="6" name="文本框 5"/>
          <p:cNvSpPr txBox="1"/>
          <p:nvPr/>
        </p:nvSpPr>
        <p:spPr>
          <a:xfrm>
            <a:off x="6608790" y="3474564"/>
            <a:ext cx="1620809" cy="400110"/>
          </a:xfrm>
          <a:prstGeom prst="rect">
            <a:avLst/>
          </a:prstGeom>
          <a:noFill/>
        </p:spPr>
        <p:txBody>
          <a:bodyPr wrap="square" rtlCol="0">
            <a:spAutoFit/>
          </a:bodyPr>
          <a:lstStyle/>
          <a:p>
            <a:r>
              <a:rPr lang="en-US" altLang="zh-CN" sz="2000" b="1" dirty="0"/>
              <a:t>2010 ~ 2017</a:t>
            </a:r>
            <a:endParaRPr lang="zh-CN" altLang="en-US" dirty="0"/>
          </a:p>
        </p:txBody>
      </p:sp>
    </p:spTree>
    <p:extLst>
      <p:ext uri="{BB962C8B-B14F-4D97-AF65-F5344CB8AC3E}">
        <p14:creationId xmlns:p14="http://schemas.microsoft.com/office/powerpoint/2010/main" val="203343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p:txBody>
          <a:bodyPr/>
          <a:lstStyle/>
          <a:p>
            <a:r>
              <a:rPr lang="en-US" altLang="zh-CN" dirty="0"/>
              <a:t>Long Short Term Memory (LSTM)</a:t>
            </a:r>
            <a:endParaRPr lang="zh-CN" altLang="en-US" dirty="0"/>
          </a:p>
        </p:txBody>
      </p:sp>
      <p:sp>
        <p:nvSpPr>
          <p:cNvPr id="140" name="Shape 140"/>
          <p:cNvSpPr>
            <a:spLocks noGrp="1"/>
          </p:cNvSpPr>
          <p:nvPr>
            <p:ph idx="1"/>
          </p:nvPr>
        </p:nvSpPr>
        <p:spPr>
          <a:xfrm>
            <a:off x="276225" y="1016000"/>
            <a:ext cx="8577265" cy="5689600"/>
          </a:xfrm>
          <a:prstGeom prst="rect">
            <a:avLst/>
          </a:prstGeom>
        </p:spPr>
        <p:txBody>
          <a:bodyPr/>
          <a:lstStyle/>
          <a:p>
            <a:pPr>
              <a:defRPr sz="2200">
                <a:latin typeface="Times New Roman"/>
                <a:ea typeface="Times New Roman"/>
                <a:cs typeface="Times New Roman"/>
                <a:sym typeface="Times New Roman"/>
              </a:defRPr>
            </a:pPr>
            <a:endParaRPr/>
          </a:p>
          <a:p>
            <a:pPr>
              <a:defRPr sz="2200">
                <a:latin typeface="Times New Roman"/>
                <a:ea typeface="Times New Roman"/>
                <a:cs typeface="Times New Roman"/>
                <a:sym typeface="Times New Roman"/>
              </a:defRPr>
            </a:pPr>
            <a:endParaRPr/>
          </a:p>
          <a:p>
            <a:pPr>
              <a:defRPr sz="2200">
                <a:latin typeface="Times New Roman"/>
                <a:ea typeface="Times New Roman"/>
                <a:cs typeface="Times New Roman"/>
                <a:sym typeface="Times New Roman"/>
              </a:defRPr>
            </a:pPr>
            <a:endParaRPr/>
          </a:p>
          <a:p>
            <a:pPr>
              <a:defRPr sz="2200">
                <a:latin typeface="Times New Roman"/>
                <a:ea typeface="Times New Roman"/>
                <a:cs typeface="Times New Roman"/>
                <a:sym typeface="Times New Roman"/>
              </a:defRPr>
            </a:pPr>
            <a:endParaRPr/>
          </a:p>
          <a:p>
            <a:pPr>
              <a:defRPr sz="2200">
                <a:latin typeface="Times New Roman"/>
                <a:ea typeface="Times New Roman"/>
                <a:cs typeface="Times New Roman"/>
                <a:sym typeface="Times New Roman"/>
              </a:defRPr>
            </a:pPr>
            <a:endParaRPr/>
          </a:p>
          <a:p>
            <a:pPr>
              <a:spcBef>
                <a:spcPts val="500"/>
              </a:spcBef>
              <a:defRPr sz="2200">
                <a:latin typeface="Times New Roman"/>
                <a:ea typeface="Times New Roman"/>
                <a:cs typeface="Times New Roman"/>
                <a:sym typeface="Times New Roman"/>
              </a:defRPr>
            </a:pPr>
            <a:r>
              <a:t>Output gate</a:t>
            </a:r>
          </a:p>
        </p:txBody>
      </p:sp>
      <p:pic>
        <p:nvPicPr>
          <p:cNvPr id="142" name="image48.png"/>
          <p:cNvPicPr>
            <a:picLocks noChangeAspect="1"/>
          </p:cNvPicPr>
          <p:nvPr/>
        </p:nvPicPr>
        <p:blipFill>
          <a:blip r:embed="rId2">
            <a:extLst/>
          </a:blip>
          <a:stretch>
            <a:fillRect/>
          </a:stretch>
        </p:blipFill>
        <p:spPr>
          <a:xfrm>
            <a:off x="2527498" y="2402953"/>
            <a:ext cx="6076951" cy="1962151"/>
          </a:xfrm>
          <a:prstGeom prst="rect">
            <a:avLst/>
          </a:prstGeom>
          <a:ln w="12700">
            <a:miter lim="400000"/>
          </a:ln>
        </p:spPr>
      </p:pic>
    </p:spTree>
    <p:extLst>
      <p:ext uri="{BB962C8B-B14F-4D97-AF65-F5344CB8AC3E}">
        <p14:creationId xmlns:p14="http://schemas.microsoft.com/office/powerpoint/2010/main" val="170241922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title"/>
          </p:nvPr>
        </p:nvSpPr>
        <p:spPr/>
        <p:txBody>
          <a:bodyPr/>
          <a:lstStyle/>
          <a:p>
            <a:r>
              <a:rPr lang="en-US" altLang="zh-CN" dirty="0"/>
              <a:t>Long Short Term Memory (LSTM)</a:t>
            </a:r>
            <a:endParaRPr lang="zh-CN" altLang="en-US" dirty="0"/>
          </a:p>
        </p:txBody>
      </p:sp>
      <p:sp>
        <p:nvSpPr>
          <p:cNvPr id="144" name="Shape 144"/>
          <p:cNvSpPr>
            <a:spLocks noGrp="1"/>
          </p:cNvSpPr>
          <p:nvPr>
            <p:ph idx="1"/>
          </p:nvPr>
        </p:nvSpPr>
        <p:spPr>
          <a:xfrm>
            <a:off x="276225" y="1240402"/>
            <a:ext cx="8577265" cy="5465197"/>
          </a:xfrm>
          <a:prstGeom prst="rect">
            <a:avLst/>
          </a:prstGeom>
        </p:spPr>
        <p:txBody>
          <a:bodyPr/>
          <a:lstStyle>
            <a:lvl1pPr>
              <a:spcBef>
                <a:spcPts val="500"/>
              </a:spcBef>
              <a:defRPr sz="2200">
                <a:latin typeface="Times New Roman"/>
                <a:ea typeface="Times New Roman"/>
                <a:cs typeface="Times New Roman"/>
                <a:sym typeface="Times New Roman"/>
              </a:defRPr>
            </a:lvl1pPr>
          </a:lstStyle>
          <a:p>
            <a:r>
              <a:rPr dirty="0"/>
              <a:t>Variants</a:t>
            </a:r>
          </a:p>
        </p:txBody>
      </p:sp>
      <p:pic>
        <p:nvPicPr>
          <p:cNvPr id="146" name="image49.png"/>
          <p:cNvPicPr>
            <a:picLocks noChangeAspect="1"/>
          </p:cNvPicPr>
          <p:nvPr/>
        </p:nvPicPr>
        <p:blipFill>
          <a:blip r:embed="rId2">
            <a:extLst/>
          </a:blip>
          <a:stretch>
            <a:fillRect/>
          </a:stretch>
        </p:blipFill>
        <p:spPr>
          <a:xfrm>
            <a:off x="2224393" y="1099902"/>
            <a:ext cx="4607482" cy="1449978"/>
          </a:xfrm>
          <a:prstGeom prst="rect">
            <a:avLst/>
          </a:prstGeom>
          <a:ln w="12700">
            <a:miter lim="400000"/>
          </a:ln>
        </p:spPr>
      </p:pic>
      <p:pic>
        <p:nvPicPr>
          <p:cNvPr id="147" name="image50.png"/>
          <p:cNvPicPr>
            <a:picLocks noChangeAspect="1"/>
          </p:cNvPicPr>
          <p:nvPr/>
        </p:nvPicPr>
        <p:blipFill>
          <a:blip r:embed="rId3">
            <a:extLst/>
          </a:blip>
          <a:stretch>
            <a:fillRect/>
          </a:stretch>
        </p:blipFill>
        <p:spPr>
          <a:xfrm>
            <a:off x="2224392" y="2549880"/>
            <a:ext cx="4310721" cy="1410175"/>
          </a:xfrm>
          <a:prstGeom prst="rect">
            <a:avLst/>
          </a:prstGeom>
          <a:ln w="12700">
            <a:miter lim="400000"/>
          </a:ln>
        </p:spPr>
      </p:pic>
      <p:pic>
        <p:nvPicPr>
          <p:cNvPr id="148" name="image51.png"/>
          <p:cNvPicPr>
            <a:picLocks noChangeAspect="1"/>
          </p:cNvPicPr>
          <p:nvPr/>
        </p:nvPicPr>
        <p:blipFill>
          <a:blip r:embed="rId4">
            <a:extLst/>
          </a:blip>
          <a:stretch>
            <a:fillRect/>
          </a:stretch>
        </p:blipFill>
        <p:spPr>
          <a:xfrm>
            <a:off x="2257042" y="3960055"/>
            <a:ext cx="4476854" cy="1518056"/>
          </a:xfrm>
          <a:prstGeom prst="rect">
            <a:avLst/>
          </a:prstGeom>
          <a:ln w="12700">
            <a:miter lim="400000"/>
          </a:ln>
        </p:spPr>
      </p:pic>
      <p:sp>
        <p:nvSpPr>
          <p:cNvPr id="7" name="TextBox 6"/>
          <p:cNvSpPr txBox="1"/>
          <p:nvPr/>
        </p:nvSpPr>
        <p:spPr>
          <a:xfrm>
            <a:off x="571639" y="5505273"/>
            <a:ext cx="8281851"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altLang="zh-CN" sz="1200" dirty="0"/>
              <a:t>[1]</a:t>
            </a:r>
            <a:r>
              <a:rPr lang="zh-CN" altLang="en-US" sz="1200" dirty="0"/>
              <a:t> </a:t>
            </a:r>
            <a:r>
              <a:rPr lang="en-US" sz="1200" dirty="0"/>
              <a:t>Gers, F.; </a:t>
            </a:r>
            <a:r>
              <a:rPr lang="en-US" sz="1200" dirty="0" err="1"/>
              <a:t>Schraudolph</a:t>
            </a:r>
            <a:r>
              <a:rPr lang="en-US" sz="1200" dirty="0"/>
              <a:t>, N.; </a:t>
            </a:r>
            <a:r>
              <a:rPr lang="en-US" sz="1200" dirty="0" err="1"/>
              <a:t>Schmidhuber</a:t>
            </a:r>
            <a:r>
              <a:rPr lang="en-US" sz="1200" dirty="0"/>
              <a:t>, J. (2002). </a:t>
            </a:r>
            <a:r>
              <a:rPr lang="en-US" sz="1200" dirty="0" err="1"/>
              <a:t>i"Learning</a:t>
            </a:r>
            <a:r>
              <a:rPr lang="en-US" sz="1200" dirty="0"/>
              <a:t> precise timing with LSTM recurrent networks". Journal of Machine Learning Research. 3: 115–143.</a:t>
            </a:r>
          </a:p>
          <a:p>
            <a:r>
              <a:rPr lang="en-US" altLang="zh-CN" sz="1200" dirty="0"/>
              <a:t>[2]</a:t>
            </a:r>
            <a:r>
              <a:rPr lang="zh-CN" altLang="en-US" sz="1200" dirty="0"/>
              <a:t> </a:t>
            </a:r>
            <a:r>
              <a:rPr lang="en-US" sz="1200" dirty="0"/>
              <a:t>Gers, F. A.; </a:t>
            </a:r>
            <a:r>
              <a:rPr lang="en-US" sz="1200" dirty="0" err="1"/>
              <a:t>Schmidhuber</a:t>
            </a:r>
            <a:r>
              <a:rPr lang="en-US" sz="1200" dirty="0"/>
              <a:t>, J. (2001). "LSTM Recurrent Networks Learn Simple Context Free and Context Sensitive Languages". IEEE Transactions on Neural Networks. 12 (6): 1333–1340. </a:t>
            </a:r>
            <a:r>
              <a:rPr lang="en-US" sz="1200" dirty="0">
                <a:hlinkClick r:id="rId5" tooltip="Digital object identifier"/>
              </a:rPr>
              <a:t>doi</a:t>
            </a:r>
            <a:r>
              <a:rPr lang="en-US" sz="1200" dirty="0"/>
              <a:t>:</a:t>
            </a:r>
            <a:r>
              <a:rPr lang="en-US" sz="1200" dirty="0">
                <a:hlinkClick r:id="rId6"/>
              </a:rPr>
              <a:t>10.1109/72.963769</a:t>
            </a:r>
            <a:r>
              <a:rPr lang="en-US" sz="1200" dirty="0"/>
              <a:t>.</a:t>
            </a:r>
          </a:p>
          <a:p>
            <a:r>
              <a:rPr lang="en-US" altLang="zh-CN" sz="1200" dirty="0"/>
              <a:t>[3]</a:t>
            </a:r>
            <a:r>
              <a:rPr lang="en-US" sz="1200" dirty="0"/>
              <a:t> J. Chung, C. </a:t>
            </a:r>
            <a:r>
              <a:rPr lang="en-US" sz="1200" dirty="0" err="1"/>
              <a:t>Gulcehre</a:t>
            </a:r>
            <a:r>
              <a:rPr lang="en-US" sz="1200" dirty="0"/>
              <a:t>, K. Cho, and Y. </a:t>
            </a:r>
            <a:r>
              <a:rPr lang="en-US" sz="1200" dirty="0" err="1"/>
              <a:t>Bengio</a:t>
            </a:r>
            <a:r>
              <a:rPr lang="en-US" sz="1200" dirty="0"/>
              <a:t>, “</a:t>
            </a:r>
            <a:r>
              <a:rPr lang="en-US" sz="1200" dirty="0" err="1"/>
              <a:t>Emprical</a:t>
            </a:r>
            <a:r>
              <a:rPr lang="en-US" sz="1200" dirty="0"/>
              <a:t> Evaluation of Gated Recurrent Neural Networks on Sequence Modeling.,” </a:t>
            </a:r>
            <a:r>
              <a:rPr lang="en-US" sz="1200" i="1" dirty="0" err="1"/>
              <a:t>arXiv</a:t>
            </a:r>
            <a:r>
              <a:rPr lang="en-US" sz="1200" dirty="0"/>
              <a:t>, vol. </a:t>
            </a:r>
            <a:r>
              <a:rPr lang="en-US" sz="1200" dirty="0" err="1"/>
              <a:t>cs.NE</a:t>
            </a:r>
            <a:r>
              <a:rPr lang="en-US" sz="1200" dirty="0"/>
              <a:t>, 2014.</a:t>
            </a:r>
            <a:endParaRPr kumimoji="0" lang="en-US" sz="1200" b="0" i="0" u="none" strike="noStrike" cap="none" spc="0" normalizeH="0" dirty="0">
              <a:ln>
                <a:noFill/>
              </a:ln>
              <a:solidFill>
                <a:srgbClr val="000000"/>
              </a:solidFill>
              <a:effectLst/>
              <a:uFillTx/>
              <a:sym typeface="Times New Roman"/>
            </a:endParaRPr>
          </a:p>
        </p:txBody>
      </p:sp>
    </p:spTree>
    <p:extLst>
      <p:ext uri="{BB962C8B-B14F-4D97-AF65-F5344CB8AC3E}">
        <p14:creationId xmlns:p14="http://schemas.microsoft.com/office/powerpoint/2010/main" val="392661976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title"/>
          </p:nvPr>
        </p:nvSpPr>
        <p:spPr/>
        <p:txBody>
          <a:bodyPr/>
          <a:lstStyle/>
          <a:p>
            <a:r>
              <a:rPr lang="en-US" altLang="zh-CN" dirty="0">
                <a:solidFill>
                  <a:srgbClr val="FF0000"/>
                </a:solidFill>
              </a:rPr>
              <a:t>Long Short Term Memory (LSTM)</a:t>
            </a:r>
            <a:endParaRPr lang="zh-CN" altLang="en-US" dirty="0">
              <a:solidFill>
                <a:srgbClr val="FF0000"/>
              </a:solidFill>
            </a:endParaRPr>
          </a:p>
        </p:txBody>
      </p:sp>
      <p:sp>
        <p:nvSpPr>
          <p:cNvPr id="8" name="文本框 7">
            <a:extLst>
              <a:ext uri="{FF2B5EF4-FFF2-40B4-BE49-F238E27FC236}">
                <a16:creationId xmlns:a16="http://schemas.microsoft.com/office/drawing/2014/main" id="{0DDC9F8D-AEA2-0549-BFDA-316EDB68868C}"/>
              </a:ext>
            </a:extLst>
          </p:cNvPr>
          <p:cNvSpPr txBox="1"/>
          <p:nvPr/>
        </p:nvSpPr>
        <p:spPr>
          <a:xfrm>
            <a:off x="783196" y="2261938"/>
            <a:ext cx="8109284" cy="2308324"/>
          </a:xfrm>
          <a:prstGeom prst="rect">
            <a:avLst/>
          </a:prstGeom>
          <a:noFill/>
        </p:spPr>
        <p:txBody>
          <a:bodyPr wrap="square" rtlCol="0">
            <a:spAutoFit/>
          </a:bodyPr>
          <a:lstStyle/>
          <a:p>
            <a:pPr algn="just"/>
            <a:r>
              <a:rPr lang="en-US" altLang="zh-CN" sz="2400" dirty="0">
                <a:latin typeface="Times New Roman" panose="02020603050405020304" pitchFamily="18" charset="0"/>
                <a:cs typeface="Times New Roman" panose="02020603050405020304" pitchFamily="18" charset="0"/>
              </a:rPr>
              <a:t>LSTMs contain information outside the normal flow of the recurrent network in a gated cell. Information can be stored in, written to, or read from a cell, much like data in a computer’s memory. The cells learn when to allow data to enter, leave or be deleted through the iterative process of making guesses, back-propagating error, and adjusting weights via gradient descent.</a:t>
            </a:r>
            <a:endParaRPr lang="zh-CN" altLang="en-US" sz="2400" dirty="0">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31A0AE3A-D1DC-4145-A6AF-2A3E5F1DAB79}"/>
              </a:ext>
            </a:extLst>
          </p:cNvPr>
          <p:cNvSpPr/>
          <p:nvPr/>
        </p:nvSpPr>
        <p:spPr>
          <a:xfrm>
            <a:off x="783196" y="1631157"/>
            <a:ext cx="3127779" cy="461665"/>
          </a:xfrm>
          <a:prstGeom prst="rect">
            <a:avLst/>
          </a:prstGeom>
        </p:spPr>
        <p:txBody>
          <a:bodyPr wrap="none">
            <a:spAutoFit/>
          </a:bodyPr>
          <a:lstStyle/>
          <a:p>
            <a:r>
              <a:rPr lang="en-US" altLang="zh-CN" sz="2400" b="1" dirty="0">
                <a:latin typeface="Times New Roman" panose="02020603050405020304" pitchFamily="18" charset="0"/>
                <a:cs typeface="Times New Roman" panose="02020603050405020304" pitchFamily="18" charset="0"/>
              </a:rPr>
              <a:t>Conclusions on LSTM</a:t>
            </a:r>
            <a:endParaRPr lang="zh-CN" altLang="en-US" sz="2400" dirty="0"/>
          </a:p>
        </p:txBody>
      </p:sp>
    </p:spTree>
    <p:extLst>
      <p:ext uri="{BB962C8B-B14F-4D97-AF65-F5344CB8AC3E}">
        <p14:creationId xmlns:p14="http://schemas.microsoft.com/office/powerpoint/2010/main" val="12886834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 name="diags.jpeg"/>
          <p:cNvPicPr>
            <a:picLocks noChangeAspect="1"/>
          </p:cNvPicPr>
          <p:nvPr/>
        </p:nvPicPr>
        <p:blipFill>
          <a:blip r:embed="rId2">
            <a:extLst/>
          </a:blip>
          <a:stretch>
            <a:fillRect/>
          </a:stretch>
        </p:blipFill>
        <p:spPr>
          <a:xfrm>
            <a:off x="1118355" y="1700808"/>
            <a:ext cx="7054045" cy="2208039"/>
          </a:xfrm>
          <a:prstGeom prst="rect">
            <a:avLst/>
          </a:prstGeom>
          <a:ln w="12700">
            <a:miter lim="400000"/>
          </a:ln>
        </p:spPr>
      </p:pic>
      <p:sp>
        <p:nvSpPr>
          <p:cNvPr id="2" name="TextBox 1"/>
          <p:cNvSpPr txBox="1"/>
          <p:nvPr/>
        </p:nvSpPr>
        <p:spPr>
          <a:xfrm>
            <a:off x="2076994" y="6428603"/>
            <a:ext cx="348909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1200" dirty="0"/>
              <a:t>http://</a:t>
            </a:r>
            <a:r>
              <a:rPr lang="en-US" sz="1200" dirty="0" err="1"/>
              <a:t>karpathy.github.io</a:t>
            </a:r>
            <a:r>
              <a:rPr lang="en-US" sz="1200" dirty="0"/>
              <a:t>/2015/05/21/</a:t>
            </a:r>
            <a:r>
              <a:rPr lang="en-US" sz="1200" dirty="0" err="1"/>
              <a:t>rnn</a:t>
            </a:r>
            <a:r>
              <a:rPr lang="en-US" sz="1200" dirty="0"/>
              <a:t>-effectiveness/</a:t>
            </a:r>
            <a:endParaRPr kumimoji="0" lang="en-US" sz="1200" b="0" i="0" u="none" strike="noStrike" cap="none" spc="0" normalizeH="0" dirty="0">
              <a:ln>
                <a:noFill/>
              </a:ln>
              <a:solidFill>
                <a:srgbClr val="000000"/>
              </a:solidFill>
              <a:effectLst/>
              <a:uFillTx/>
              <a:sym typeface="Times New Roman"/>
            </a:endParaRPr>
          </a:p>
        </p:txBody>
      </p:sp>
      <p:sp>
        <p:nvSpPr>
          <p:cNvPr id="7" name="标题 1"/>
          <p:cNvSpPr>
            <a:spLocks noGrp="1"/>
          </p:cNvSpPr>
          <p:nvPr>
            <p:ph type="title"/>
          </p:nvPr>
        </p:nvSpPr>
        <p:spPr/>
        <p:txBody>
          <a:bodyPr/>
          <a:lstStyle/>
          <a:p>
            <a:r>
              <a:rPr lang="en-US" altLang="zh-CN" dirty="0">
                <a:solidFill>
                  <a:srgbClr val="FF0000"/>
                </a:solidFill>
              </a:rPr>
              <a:t>RNN Inputs &amp; Outputs</a:t>
            </a:r>
            <a:endParaRPr lang="zh-CN" altLang="en-US" dirty="0">
              <a:solidFill>
                <a:srgbClr val="FF0000"/>
              </a:solidFill>
            </a:endParaRPr>
          </a:p>
        </p:txBody>
      </p:sp>
      <p:sp>
        <p:nvSpPr>
          <p:cNvPr id="3" name="文本框 2">
            <a:extLst>
              <a:ext uri="{FF2B5EF4-FFF2-40B4-BE49-F238E27FC236}">
                <a16:creationId xmlns:a16="http://schemas.microsoft.com/office/drawing/2014/main" id="{3F326FDA-21FA-2E4F-B793-7B13C68930AB}"/>
              </a:ext>
            </a:extLst>
          </p:cNvPr>
          <p:cNvSpPr txBox="1"/>
          <p:nvPr/>
        </p:nvSpPr>
        <p:spPr>
          <a:xfrm>
            <a:off x="1108154" y="4568560"/>
            <a:ext cx="7053598" cy="1200329"/>
          </a:xfrm>
          <a:prstGeom prst="rect">
            <a:avLst/>
          </a:prstGeom>
          <a:noFill/>
        </p:spPr>
        <p:txBody>
          <a:bodyPr wrap="none" rtlCol="0">
            <a:spAutoFit/>
          </a:bodyPr>
          <a:lstStyle/>
          <a:p>
            <a:r>
              <a:rPr kumimoji="1" lang="en-US" altLang="zh-CN" dirty="0"/>
              <a:t>One to one: vanilla neural networks</a:t>
            </a:r>
          </a:p>
          <a:p>
            <a:r>
              <a:rPr kumimoji="1" lang="en-US" altLang="zh-CN" dirty="0"/>
              <a:t>One to many: e.g. image captioning, image-&gt;sequence of words</a:t>
            </a:r>
          </a:p>
          <a:p>
            <a:r>
              <a:rPr kumimoji="1" lang="en-US" altLang="zh-CN" dirty="0"/>
              <a:t>Many to one: e.g. machine translation, </a:t>
            </a:r>
            <a:r>
              <a:rPr kumimoji="1" lang="en-US" altLang="zh-CN" dirty="0" err="1"/>
              <a:t>seq</a:t>
            </a:r>
            <a:r>
              <a:rPr kumimoji="1" lang="en-US" altLang="zh-CN" dirty="0"/>
              <a:t> of words -&gt; </a:t>
            </a:r>
            <a:r>
              <a:rPr kumimoji="1" lang="en-US" altLang="zh-CN" dirty="0" err="1"/>
              <a:t>seq</a:t>
            </a:r>
            <a:r>
              <a:rPr kumimoji="1" lang="en-US" altLang="zh-CN" dirty="0"/>
              <a:t> of words</a:t>
            </a:r>
          </a:p>
          <a:p>
            <a:r>
              <a:rPr kumimoji="1" lang="en-US" altLang="zh-CN" dirty="0"/>
              <a:t>Many to many: video classification on frame level</a:t>
            </a:r>
          </a:p>
        </p:txBody>
      </p:sp>
    </p:spTree>
    <p:extLst>
      <p:ext uri="{BB962C8B-B14F-4D97-AF65-F5344CB8AC3E}">
        <p14:creationId xmlns:p14="http://schemas.microsoft.com/office/powerpoint/2010/main" val="38544473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p:cNvSpPr>
          <p:nvPr>
            <p:ph type="title"/>
          </p:nvPr>
        </p:nvSpPr>
        <p:spPr>
          <a:prstGeom prst="rect">
            <a:avLst/>
          </a:prstGeom>
        </p:spPr>
        <p:txBody>
          <a:bodyPr>
            <a:normAutofit/>
          </a:bodyPr>
          <a:lstStyle/>
          <a:p>
            <a:r>
              <a:rPr dirty="0"/>
              <a:t>Encoder-Decoder RNN Model</a:t>
            </a:r>
          </a:p>
        </p:txBody>
      </p:sp>
      <p:grpSp>
        <p:nvGrpSpPr>
          <p:cNvPr id="3" name="Group 2"/>
          <p:cNvGrpSpPr/>
          <p:nvPr/>
        </p:nvGrpSpPr>
        <p:grpSpPr>
          <a:xfrm>
            <a:off x="914281" y="2127868"/>
            <a:ext cx="7564450" cy="2944483"/>
            <a:chOff x="625021" y="2290762"/>
            <a:chExt cx="7564450" cy="2944483"/>
          </a:xfrm>
        </p:grpSpPr>
        <p:pic>
          <p:nvPicPr>
            <p:cNvPr id="159" name="seq2seq2.png"/>
            <p:cNvPicPr>
              <a:picLocks noChangeAspect="1"/>
            </p:cNvPicPr>
            <p:nvPr/>
          </p:nvPicPr>
          <p:blipFill>
            <a:blip r:embed="rId2">
              <a:extLst/>
            </a:blip>
            <a:stretch>
              <a:fillRect/>
            </a:stretch>
          </p:blipFill>
          <p:spPr>
            <a:xfrm>
              <a:off x="625021" y="2290762"/>
              <a:ext cx="7564450" cy="2276494"/>
            </a:xfrm>
            <a:prstGeom prst="rect">
              <a:avLst/>
            </a:prstGeom>
            <a:ln w="12700">
              <a:miter lim="400000"/>
            </a:ln>
            <a:effectLst>
              <a:outerShdw blurRad="190500" dist="8455" dir="5400000" rotWithShape="0">
                <a:srgbClr val="000000"/>
              </a:outerShdw>
            </a:effectLst>
          </p:spPr>
        </p:pic>
        <p:sp>
          <p:nvSpPr>
            <p:cNvPr id="2" name="Rectangle 1"/>
            <p:cNvSpPr/>
            <p:nvPr/>
          </p:nvSpPr>
          <p:spPr>
            <a:xfrm>
              <a:off x="1449976" y="4865915"/>
              <a:ext cx="2429693" cy="369330"/>
            </a:xfrm>
            <a:prstGeom prst="rect">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000000"/>
                  </a:solidFill>
                  <a:effectLst/>
                  <a:uFillTx/>
                  <a:latin typeface="Times New Roman"/>
                  <a:ea typeface="Times New Roman"/>
                  <a:cs typeface="Times New Roman"/>
                  <a:sym typeface="Times New Roman"/>
                </a:rPr>
                <a:t>Variable</a:t>
              </a:r>
              <a:r>
                <a:rPr lang="en-US" altLang="zh-CN" dirty="0"/>
                <a:t>-</a:t>
              </a:r>
              <a:r>
                <a:rPr kumimoji="0" lang="en-US" altLang="zh-CN" sz="1800" b="0" i="0" u="none" strike="noStrike" cap="none" spc="0" normalizeH="0" dirty="0">
                  <a:ln>
                    <a:noFill/>
                  </a:ln>
                  <a:solidFill>
                    <a:srgbClr val="000000"/>
                  </a:solidFill>
                  <a:effectLst/>
                  <a:uFillTx/>
                  <a:latin typeface="Times New Roman"/>
                  <a:ea typeface="Times New Roman"/>
                  <a:cs typeface="Times New Roman"/>
                  <a:sym typeface="Times New Roman"/>
                </a:rPr>
                <a:t>length</a:t>
              </a:r>
              <a:r>
                <a:rPr kumimoji="0" lang="zh-CN" altLang="en-US" sz="1800" b="0" i="0" u="none" strike="noStrike" cap="none" spc="0" normalizeH="0" dirty="0">
                  <a:ln>
                    <a:noFill/>
                  </a:ln>
                  <a:solidFill>
                    <a:srgbClr val="000000"/>
                  </a:solidFill>
                  <a:effectLst/>
                  <a:uFillTx/>
                  <a:latin typeface="Times New Roman"/>
                  <a:ea typeface="Times New Roman"/>
                  <a:cs typeface="Times New Roman"/>
                  <a:sym typeface="Times New Roman"/>
                </a:rPr>
                <a:t> </a:t>
              </a:r>
              <a:r>
                <a:rPr lang="en-US" altLang="zh-CN" dirty="0"/>
                <a:t>Input</a:t>
              </a:r>
              <a:endParaRPr kumimoji="0" lang="en-US" sz="1800" b="0" i="0" u="none" strike="noStrike" cap="none" spc="0" normalizeH="0" baseline="0" dirty="0">
                <a:ln>
                  <a:noFill/>
                </a:ln>
                <a:solidFill>
                  <a:srgbClr val="000000"/>
                </a:solidFill>
                <a:effectLst/>
                <a:uFillTx/>
                <a:latin typeface="Times New Roman"/>
                <a:ea typeface="Times New Roman"/>
                <a:cs typeface="Times New Roman"/>
                <a:sym typeface="Times New Roman"/>
              </a:endParaRPr>
            </a:p>
          </p:txBody>
        </p:sp>
        <p:sp>
          <p:nvSpPr>
            <p:cNvPr id="6" name="Rectangle 5"/>
            <p:cNvSpPr/>
            <p:nvPr/>
          </p:nvSpPr>
          <p:spPr>
            <a:xfrm>
              <a:off x="5704115" y="2399211"/>
              <a:ext cx="1240971" cy="182880"/>
            </a:xfrm>
            <a:prstGeom prst="rect">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Times New Roman"/>
                <a:ea typeface="Times New Roman"/>
                <a:cs typeface="Times New Roman"/>
                <a:sym typeface="Times New Roman"/>
              </a:endParaRPr>
            </a:p>
          </p:txBody>
        </p:sp>
      </p:grpSp>
      <p:sp>
        <p:nvSpPr>
          <p:cNvPr id="4" name="Rectangle 3"/>
          <p:cNvSpPr/>
          <p:nvPr/>
        </p:nvSpPr>
        <p:spPr>
          <a:xfrm>
            <a:off x="1867989" y="4297680"/>
            <a:ext cx="1280160" cy="269576"/>
          </a:xfrm>
          <a:prstGeom prst="rect">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Times New Roman"/>
              <a:ea typeface="Times New Roman"/>
              <a:cs typeface="Times New Roman"/>
              <a:sym typeface="Times New Roman"/>
            </a:endParaRPr>
          </a:p>
        </p:txBody>
      </p:sp>
      <p:sp>
        <p:nvSpPr>
          <p:cNvPr id="9" name="Rectangle 8"/>
          <p:cNvSpPr/>
          <p:nvPr/>
        </p:nvSpPr>
        <p:spPr>
          <a:xfrm>
            <a:off x="5077103" y="4887686"/>
            <a:ext cx="2429693" cy="369330"/>
          </a:xfrm>
          <a:prstGeom prst="rect">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000000"/>
                </a:solidFill>
                <a:effectLst/>
                <a:uFillTx/>
                <a:latin typeface="Times New Roman"/>
                <a:ea typeface="Times New Roman"/>
                <a:cs typeface="Times New Roman"/>
                <a:sym typeface="Times New Roman"/>
              </a:rPr>
              <a:t>Variable</a:t>
            </a:r>
            <a:r>
              <a:rPr lang="en-US" altLang="zh-CN" dirty="0"/>
              <a:t>-</a:t>
            </a:r>
            <a:r>
              <a:rPr kumimoji="0" lang="en-US" altLang="zh-CN" sz="1800" b="0" i="0" u="none" strike="noStrike" cap="none" spc="0" normalizeH="0" dirty="0">
                <a:ln>
                  <a:noFill/>
                </a:ln>
                <a:solidFill>
                  <a:srgbClr val="000000"/>
                </a:solidFill>
                <a:effectLst/>
                <a:uFillTx/>
                <a:latin typeface="Times New Roman"/>
                <a:ea typeface="Times New Roman"/>
                <a:cs typeface="Times New Roman"/>
                <a:sym typeface="Times New Roman"/>
              </a:rPr>
              <a:t>length</a:t>
            </a:r>
            <a:r>
              <a:rPr kumimoji="0" lang="zh-CN" altLang="en-US" sz="1800" b="0" i="0" u="none" strike="noStrike" cap="none" spc="0" normalizeH="0" dirty="0">
                <a:ln>
                  <a:noFill/>
                </a:ln>
                <a:solidFill>
                  <a:srgbClr val="000000"/>
                </a:solidFill>
                <a:effectLst/>
                <a:uFillTx/>
                <a:latin typeface="Times New Roman"/>
                <a:ea typeface="Times New Roman"/>
                <a:cs typeface="Times New Roman"/>
                <a:sym typeface="Times New Roman"/>
              </a:rPr>
              <a:t> </a:t>
            </a:r>
            <a:r>
              <a:rPr lang="en-US" altLang="zh-CN" dirty="0"/>
              <a:t>Output</a:t>
            </a:r>
            <a:endParaRPr kumimoji="0" lang="en-US" sz="1800" b="0" i="0" u="none" strike="noStrike" cap="none" spc="0" normalizeH="0" baseline="0" dirty="0">
              <a:ln>
                <a:noFill/>
              </a:ln>
              <a:solidFill>
                <a:srgbClr val="000000"/>
              </a:solidFill>
              <a:effectLst/>
              <a:uFillTx/>
              <a:latin typeface="Times New Roman"/>
              <a:ea typeface="Times New Roman"/>
              <a:cs typeface="Times New Roman"/>
              <a:sym typeface="Times New Roman"/>
            </a:endParaRPr>
          </a:p>
        </p:txBody>
      </p:sp>
      <p:sp>
        <p:nvSpPr>
          <p:cNvPr id="10" name="TextBox 9"/>
          <p:cNvSpPr txBox="1"/>
          <p:nvPr/>
        </p:nvSpPr>
        <p:spPr>
          <a:xfrm>
            <a:off x="555581" y="5707667"/>
            <a:ext cx="8281851"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200" dirty="0"/>
              <a:t>[1]D. </a:t>
            </a:r>
            <a:r>
              <a:rPr lang="en-US" sz="1200" dirty="0" err="1"/>
              <a:t>Bahdanau</a:t>
            </a:r>
            <a:r>
              <a:rPr lang="en-US" sz="1200" dirty="0"/>
              <a:t>, K. Cho, and Y. </a:t>
            </a:r>
            <a:r>
              <a:rPr lang="en-US" sz="1200" dirty="0" err="1"/>
              <a:t>Bengio</a:t>
            </a:r>
            <a:r>
              <a:rPr lang="en-US" sz="1200" dirty="0"/>
              <a:t>, “Neural Machine Translation by Jointly Learning to Align and Translate,” </a:t>
            </a:r>
            <a:r>
              <a:rPr lang="en-US" sz="1200" i="1" dirty="0" err="1"/>
              <a:t>arXiv.org</a:t>
            </a:r>
            <a:r>
              <a:rPr lang="en-US" sz="1200" dirty="0"/>
              <a:t>, vol. </a:t>
            </a:r>
            <a:r>
              <a:rPr lang="en-US" sz="1200" dirty="0" err="1"/>
              <a:t>cs.CL</a:t>
            </a:r>
            <a:r>
              <a:rPr lang="en-US" sz="1200" dirty="0"/>
              <a:t>. 02-Sep-2014.</a:t>
            </a:r>
          </a:p>
          <a:p>
            <a:r>
              <a:rPr lang="en-US" sz="1200" dirty="0"/>
              <a:t>[2] I. </a:t>
            </a:r>
            <a:r>
              <a:rPr lang="en-US" sz="1200" dirty="0" err="1"/>
              <a:t>Sutskever</a:t>
            </a:r>
            <a:r>
              <a:rPr lang="en-US" sz="1200" dirty="0"/>
              <a:t>, O. </a:t>
            </a:r>
            <a:r>
              <a:rPr lang="en-US" sz="1200" dirty="0" err="1"/>
              <a:t>Vinyals</a:t>
            </a:r>
            <a:r>
              <a:rPr lang="en-US" sz="1200" dirty="0"/>
              <a:t>, and Q. V. Le, “Sequence to Sequence Learning with Neural Networks,” </a:t>
            </a:r>
            <a:r>
              <a:rPr lang="en-US" sz="1200" i="1" dirty="0" err="1"/>
              <a:t>arXiv.org</a:t>
            </a:r>
            <a:r>
              <a:rPr lang="en-US" sz="1200" dirty="0"/>
              <a:t>, vol. </a:t>
            </a:r>
            <a:r>
              <a:rPr lang="en-US" sz="1200" dirty="0" err="1"/>
              <a:t>cs.CL</a:t>
            </a:r>
            <a:r>
              <a:rPr lang="en-US" sz="1200" dirty="0"/>
              <a:t>. 11-Sep-2014.</a:t>
            </a:r>
            <a:endParaRPr kumimoji="0" lang="en-US" sz="1200" b="0" i="0" u="none" strike="noStrike" cap="none" spc="0" normalizeH="0" dirty="0">
              <a:ln>
                <a:noFill/>
              </a:ln>
              <a:solidFill>
                <a:srgbClr val="000000"/>
              </a:solidFill>
              <a:effectLst/>
              <a:uFillTx/>
              <a:sym typeface="Times New Roman"/>
            </a:endParaRPr>
          </a:p>
        </p:txBody>
      </p:sp>
    </p:spTree>
    <p:extLst>
      <p:ext uri="{BB962C8B-B14F-4D97-AF65-F5344CB8AC3E}">
        <p14:creationId xmlns:p14="http://schemas.microsoft.com/office/powerpoint/2010/main" val="110908779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Network Architecture (Topology) </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1298545529"/>
              </p:ext>
            </p:extLst>
          </p:nvPr>
        </p:nvGraphicFramePr>
        <p:xfrm>
          <a:off x="626540" y="1940768"/>
          <a:ext cx="5450238" cy="4114942"/>
        </p:xfrm>
        <a:graphic>
          <a:graphicData uri="http://schemas.openxmlformats.org/drawingml/2006/table">
            <a:tbl>
              <a:tblPr firstRow="1" bandRow="1">
                <a:tableStyleId>{5C22544A-7EE6-4342-B048-85BDC9FD1C3A}</a:tableStyleId>
              </a:tblPr>
              <a:tblGrid>
                <a:gridCol w="1816746">
                  <a:extLst>
                    <a:ext uri="{9D8B030D-6E8A-4147-A177-3AD203B41FA5}">
                      <a16:colId xmlns:a16="http://schemas.microsoft.com/office/drawing/2014/main" val="20000"/>
                    </a:ext>
                  </a:extLst>
                </a:gridCol>
                <a:gridCol w="1816746">
                  <a:extLst>
                    <a:ext uri="{9D8B030D-6E8A-4147-A177-3AD203B41FA5}">
                      <a16:colId xmlns:a16="http://schemas.microsoft.com/office/drawing/2014/main" val="20001"/>
                    </a:ext>
                  </a:extLst>
                </a:gridCol>
                <a:gridCol w="1816746">
                  <a:extLst>
                    <a:ext uri="{9D8B030D-6E8A-4147-A177-3AD203B41FA5}">
                      <a16:colId xmlns:a16="http://schemas.microsoft.com/office/drawing/2014/main" val="20002"/>
                    </a:ext>
                  </a:extLst>
                </a:gridCol>
              </a:tblGrid>
              <a:tr h="667384">
                <a:tc>
                  <a:txBody>
                    <a:bodyPr/>
                    <a:lstStyle/>
                    <a:p>
                      <a:r>
                        <a:rPr lang="en-US" altLang="zh-CN" dirty="0"/>
                        <a:t>Input: x</a:t>
                      </a:r>
                      <a:endParaRPr lang="zh-CN" altLang="en-US" dirty="0"/>
                    </a:p>
                  </a:txBody>
                  <a:tcPr/>
                </a:tc>
                <a:tc>
                  <a:txBody>
                    <a:bodyPr/>
                    <a:lstStyle/>
                    <a:p>
                      <a:r>
                        <a:rPr lang="en-US" altLang="zh-CN" dirty="0"/>
                        <a:t>Output: y</a:t>
                      </a:r>
                      <a:endParaRPr lang="zh-CN" altLang="en-US" dirty="0"/>
                    </a:p>
                  </a:txBody>
                  <a:tcPr/>
                </a:tc>
                <a:tc>
                  <a:txBody>
                    <a:bodyPr/>
                    <a:lstStyle/>
                    <a:p>
                      <a:r>
                        <a:rPr lang="en-US" altLang="zh-CN" dirty="0"/>
                        <a:t>NN Type</a:t>
                      </a:r>
                      <a:endParaRPr lang="zh-CN" altLang="en-US" dirty="0"/>
                    </a:p>
                  </a:txBody>
                  <a:tcPr/>
                </a:tc>
                <a:extLst>
                  <a:ext uri="{0D108BD9-81ED-4DB2-BD59-A6C34878D82A}">
                    <a16:rowId xmlns:a16="http://schemas.microsoft.com/office/drawing/2014/main" val="10000"/>
                  </a:ext>
                </a:extLst>
              </a:tr>
              <a:tr h="1129419">
                <a:tc>
                  <a:txBody>
                    <a:bodyPr/>
                    <a:lstStyle/>
                    <a:p>
                      <a:r>
                        <a:rPr lang="en-US" altLang="zh-CN" dirty="0"/>
                        <a:t>Home features</a:t>
                      </a:r>
                    </a:p>
                    <a:p>
                      <a:endParaRPr lang="en-US" altLang="zh-CN" dirty="0"/>
                    </a:p>
                    <a:p>
                      <a:r>
                        <a:rPr lang="en-US" altLang="zh-CN" dirty="0"/>
                        <a:t>AD + User</a:t>
                      </a:r>
                      <a:r>
                        <a:rPr lang="en-US" altLang="zh-CN" baseline="0" dirty="0"/>
                        <a:t> INFO</a:t>
                      </a:r>
                      <a:endParaRPr lang="zh-CN" altLang="en-US" dirty="0"/>
                    </a:p>
                  </a:txBody>
                  <a:tcPr/>
                </a:tc>
                <a:tc>
                  <a:txBody>
                    <a:bodyPr/>
                    <a:lstStyle/>
                    <a:p>
                      <a:r>
                        <a:rPr lang="en-US" altLang="zh-CN" dirty="0"/>
                        <a:t>Price</a:t>
                      </a:r>
                    </a:p>
                    <a:p>
                      <a:endParaRPr lang="en-US" altLang="zh-CN" dirty="0"/>
                    </a:p>
                    <a:p>
                      <a:r>
                        <a:rPr lang="en-US" altLang="zh-CN" dirty="0"/>
                        <a:t>Will click on AD(0/1)</a:t>
                      </a:r>
                      <a:endParaRPr lang="zh-CN" altLang="en-US" dirty="0"/>
                    </a:p>
                  </a:txBody>
                  <a:tcPr/>
                </a:tc>
                <a:tc>
                  <a:txBody>
                    <a:bodyPr/>
                    <a:lstStyle/>
                    <a:p>
                      <a:endParaRPr lang="en-US" altLang="zh-CN" dirty="0"/>
                    </a:p>
                    <a:p>
                      <a:endParaRPr lang="en-US" altLang="zh-CN" dirty="0"/>
                    </a:p>
                    <a:p>
                      <a:r>
                        <a:rPr lang="en-US" altLang="zh-CN" dirty="0"/>
                        <a:t>Standard NN</a:t>
                      </a:r>
                      <a:endParaRPr lang="zh-CN" altLang="en-US" dirty="0"/>
                    </a:p>
                  </a:txBody>
                  <a:tcPr/>
                </a:tc>
                <a:extLst>
                  <a:ext uri="{0D108BD9-81ED-4DB2-BD59-A6C34878D82A}">
                    <a16:rowId xmlns:a16="http://schemas.microsoft.com/office/drawing/2014/main" val="10001"/>
                  </a:ext>
                </a:extLst>
              </a:tr>
              <a:tr h="1129419">
                <a:tc>
                  <a:txBody>
                    <a:bodyPr/>
                    <a:lstStyle/>
                    <a:p>
                      <a:r>
                        <a:rPr lang="en-US" altLang="zh-CN" dirty="0"/>
                        <a:t>Image, Video</a:t>
                      </a:r>
                      <a:endParaRPr lang="zh-CN" altLang="en-US" dirty="0"/>
                    </a:p>
                  </a:txBody>
                  <a:tcPr/>
                </a:tc>
                <a:tc>
                  <a:txBody>
                    <a:bodyPr/>
                    <a:lstStyle/>
                    <a:p>
                      <a:r>
                        <a:rPr lang="en-US" altLang="zh-CN" dirty="0"/>
                        <a:t>Object(1…1000)</a:t>
                      </a:r>
                    </a:p>
                    <a:p>
                      <a:r>
                        <a:rPr lang="en-US" altLang="zh-CN" dirty="0"/>
                        <a:t>…</a:t>
                      </a:r>
                      <a:endParaRPr lang="zh-CN" altLang="en-US" dirty="0"/>
                    </a:p>
                  </a:txBody>
                  <a:tcPr/>
                </a:tc>
                <a:tc>
                  <a:txBody>
                    <a:bodyPr/>
                    <a:lstStyle/>
                    <a:p>
                      <a:r>
                        <a:rPr lang="en-US" altLang="zh-CN" dirty="0"/>
                        <a:t>Convolutional NN</a:t>
                      </a:r>
                    </a:p>
                    <a:p>
                      <a:r>
                        <a:rPr lang="en-US" altLang="zh-CN" dirty="0"/>
                        <a:t>(CNN)</a:t>
                      </a:r>
                      <a:endParaRPr lang="zh-CN" altLang="en-US" dirty="0"/>
                    </a:p>
                  </a:txBody>
                  <a:tcPr/>
                </a:tc>
                <a:extLst>
                  <a:ext uri="{0D108BD9-81ED-4DB2-BD59-A6C34878D82A}">
                    <a16:rowId xmlns:a16="http://schemas.microsoft.com/office/drawing/2014/main" val="10002"/>
                  </a:ext>
                </a:extLst>
              </a:tr>
              <a:tr h="1129419">
                <a:tc>
                  <a:txBody>
                    <a:bodyPr/>
                    <a:lstStyle/>
                    <a:p>
                      <a:r>
                        <a:rPr lang="en-US" altLang="zh-CN" dirty="0"/>
                        <a:t>Speech</a:t>
                      </a:r>
                    </a:p>
                    <a:p>
                      <a:endParaRPr lang="en-US" altLang="zh-CN" dirty="0"/>
                    </a:p>
                    <a:p>
                      <a:r>
                        <a:rPr lang="en-US" altLang="zh-CN" dirty="0"/>
                        <a:t>English</a:t>
                      </a:r>
                      <a:endParaRPr lang="zh-CN" altLang="en-US" dirty="0"/>
                    </a:p>
                  </a:txBody>
                  <a:tcPr/>
                </a:tc>
                <a:tc>
                  <a:txBody>
                    <a:bodyPr/>
                    <a:lstStyle/>
                    <a:p>
                      <a:r>
                        <a:rPr lang="en-US" altLang="zh-CN" dirty="0"/>
                        <a:t>Text transcript</a:t>
                      </a:r>
                    </a:p>
                    <a:p>
                      <a:endParaRPr lang="en-US" altLang="zh-CN" dirty="0"/>
                    </a:p>
                    <a:p>
                      <a:r>
                        <a:rPr lang="en-US" altLang="zh-CN" dirty="0"/>
                        <a:t>Chinese</a:t>
                      </a:r>
                      <a:endParaRPr lang="zh-CN" altLang="en-US" dirty="0"/>
                    </a:p>
                  </a:txBody>
                  <a:tcPr/>
                </a:tc>
                <a:tc>
                  <a:txBody>
                    <a:bodyPr/>
                    <a:lstStyle/>
                    <a:p>
                      <a:r>
                        <a:rPr lang="en-US" altLang="zh-CN" dirty="0"/>
                        <a:t>Recurrent</a:t>
                      </a:r>
                      <a:r>
                        <a:rPr lang="en-US" altLang="zh-CN" baseline="0" dirty="0"/>
                        <a:t> NN</a:t>
                      </a:r>
                    </a:p>
                    <a:p>
                      <a:r>
                        <a:rPr lang="en-US" altLang="zh-CN" baseline="0" dirty="0"/>
                        <a:t>(RNN)</a:t>
                      </a:r>
                      <a:endParaRPr lang="zh-CN" altLang="en-US" dirty="0"/>
                    </a:p>
                  </a:txBody>
                  <a:tcPr/>
                </a:tc>
                <a:extLst>
                  <a:ext uri="{0D108BD9-81ED-4DB2-BD59-A6C34878D82A}">
                    <a16:rowId xmlns:a16="http://schemas.microsoft.com/office/drawing/2014/main" val="10003"/>
                  </a:ext>
                </a:extLst>
              </a:tr>
            </a:tbl>
          </a:graphicData>
        </a:graphic>
      </p:graphicFrame>
      <p:pic>
        <p:nvPicPr>
          <p:cNvPr id="6" name="图片 5"/>
          <p:cNvPicPr>
            <a:picLocks noChangeAspect="1"/>
          </p:cNvPicPr>
          <p:nvPr/>
        </p:nvPicPr>
        <p:blipFill>
          <a:blip r:embed="rId2">
            <a:clrChange>
              <a:clrFrom>
                <a:srgbClr val="F5F4F0"/>
              </a:clrFrom>
              <a:clrTo>
                <a:srgbClr val="F5F4F0">
                  <a:alpha val="0"/>
                </a:srgbClr>
              </a:clrTo>
            </a:clrChange>
          </a:blip>
          <a:stretch>
            <a:fillRect/>
          </a:stretch>
        </p:blipFill>
        <p:spPr>
          <a:xfrm>
            <a:off x="6312972" y="1983036"/>
            <a:ext cx="2108508" cy="1307275"/>
          </a:xfrm>
          <a:prstGeom prst="rect">
            <a:avLst/>
          </a:prstGeom>
        </p:spPr>
      </p:pic>
      <p:pic>
        <p:nvPicPr>
          <p:cNvPr id="7" name="图片 6"/>
          <p:cNvPicPr>
            <a:picLocks noChangeAspect="1"/>
          </p:cNvPicPr>
          <p:nvPr/>
        </p:nvPicPr>
        <p:blipFill>
          <a:blip r:embed="rId3">
            <a:clrChange>
              <a:clrFrom>
                <a:srgbClr val="F5F4F0"/>
              </a:clrFrom>
              <a:clrTo>
                <a:srgbClr val="F5F4F0">
                  <a:alpha val="0"/>
                </a:srgbClr>
              </a:clrTo>
            </a:clrChange>
          </a:blip>
          <a:stretch>
            <a:fillRect/>
          </a:stretch>
        </p:blipFill>
        <p:spPr>
          <a:xfrm>
            <a:off x="5926858" y="3493818"/>
            <a:ext cx="3217246" cy="958932"/>
          </a:xfrm>
          <a:prstGeom prst="rect">
            <a:avLst/>
          </a:prstGeom>
        </p:spPr>
      </p:pic>
      <p:pic>
        <p:nvPicPr>
          <p:cNvPr id="8" name="图片 7"/>
          <p:cNvPicPr>
            <a:picLocks noChangeAspect="1"/>
          </p:cNvPicPr>
          <p:nvPr/>
        </p:nvPicPr>
        <p:blipFill>
          <a:blip r:embed="rId4">
            <a:clrChange>
              <a:clrFrom>
                <a:srgbClr val="F5F4F0"/>
              </a:clrFrom>
              <a:clrTo>
                <a:srgbClr val="F5F4F0">
                  <a:alpha val="0"/>
                </a:srgbClr>
              </a:clrTo>
            </a:clrChange>
          </a:blip>
          <a:stretch>
            <a:fillRect/>
          </a:stretch>
        </p:blipFill>
        <p:spPr>
          <a:xfrm>
            <a:off x="6360046" y="4533648"/>
            <a:ext cx="2050534" cy="1527391"/>
          </a:xfrm>
          <a:prstGeom prst="rect">
            <a:avLst/>
          </a:prstGeom>
        </p:spPr>
      </p:pic>
    </p:spTree>
    <p:extLst>
      <p:ext uri="{BB962C8B-B14F-4D97-AF65-F5344CB8AC3E}">
        <p14:creationId xmlns:p14="http://schemas.microsoft.com/office/powerpoint/2010/main" val="322916825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1600" y="141246"/>
            <a:ext cx="7886700" cy="794698"/>
          </a:xfrm>
        </p:spPr>
        <p:txBody>
          <a:bodyPr/>
          <a:lstStyle/>
          <a:p>
            <a:r>
              <a:rPr lang="en-US" altLang="zh-CN" dirty="0"/>
              <a:t>Summary</a:t>
            </a:r>
            <a:endParaRPr lang="zh-CN" altLang="en-US" dirty="0"/>
          </a:p>
        </p:txBody>
      </p:sp>
      <p:sp>
        <p:nvSpPr>
          <p:cNvPr id="5" name="内容占位符 2"/>
          <p:cNvSpPr txBox="1">
            <a:spLocks/>
          </p:cNvSpPr>
          <p:nvPr/>
        </p:nvSpPr>
        <p:spPr>
          <a:xfrm>
            <a:off x="578947" y="1168843"/>
            <a:ext cx="8313533" cy="545459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baseline="0">
                <a:solidFill>
                  <a:schemeClr val="tx1"/>
                </a:solidFill>
                <a:latin typeface="Palatino Linotype" panose="02040502050505030304" pitchFamily="18"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baseline="0">
                <a:solidFill>
                  <a:schemeClr val="tx1"/>
                </a:solidFill>
                <a:latin typeface="Palatino Linotype" panose="02040502050505030304" pitchFamily="18"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baseline="0">
                <a:solidFill>
                  <a:schemeClr val="tx1"/>
                </a:solidFill>
                <a:latin typeface="Palatino Linotype" panose="02040502050505030304" pitchFamily="18"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baseline="0">
                <a:solidFill>
                  <a:schemeClr val="tx1"/>
                </a:solidFill>
                <a:latin typeface="Palatino Linotype" panose="02040502050505030304" pitchFamily="18"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baseline="0">
                <a:solidFill>
                  <a:schemeClr val="tx1"/>
                </a:solidFill>
                <a:latin typeface="Palatino Linotype" panose="02040502050505030304" pitchFamily="18"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zh-CN" sz="2400" dirty="0"/>
              <a:t>Artificial Neural Networks (Deep Learning)</a:t>
            </a:r>
          </a:p>
          <a:p>
            <a:pPr lvl="1"/>
            <a:r>
              <a:rPr lang="en-US" altLang="zh-CN" sz="2800" dirty="0"/>
              <a:t>Net topology</a:t>
            </a:r>
          </a:p>
          <a:p>
            <a:pPr lvl="1"/>
            <a:endParaRPr lang="en-US" altLang="zh-CN" sz="2800" dirty="0"/>
          </a:p>
          <a:p>
            <a:pPr lvl="1"/>
            <a:endParaRPr lang="en-US" altLang="zh-CN" sz="2800" dirty="0"/>
          </a:p>
          <a:p>
            <a:pPr lvl="1"/>
            <a:endParaRPr lang="en-US" altLang="zh-CN" sz="2800" dirty="0"/>
          </a:p>
          <a:p>
            <a:pPr lvl="1"/>
            <a:endParaRPr lang="en-US" altLang="zh-CN" sz="2800" dirty="0"/>
          </a:p>
          <a:p>
            <a:pPr lvl="1"/>
            <a:r>
              <a:rPr lang="en-US" altLang="zh-CN" sz="2800" dirty="0"/>
              <a:t>Node (processor) characteristics</a:t>
            </a:r>
          </a:p>
          <a:p>
            <a:pPr lvl="2"/>
            <a:r>
              <a:rPr lang="en-US" altLang="zh-CN" sz="2500" dirty="0" err="1">
                <a:solidFill>
                  <a:srgbClr val="FF0000"/>
                </a:solidFill>
              </a:rPr>
              <a:t>ReLU</a:t>
            </a:r>
            <a:endParaRPr lang="en-US" altLang="zh-CN" sz="2500" dirty="0">
              <a:solidFill>
                <a:srgbClr val="FF0000"/>
              </a:solidFill>
            </a:endParaRPr>
          </a:p>
          <a:p>
            <a:pPr lvl="1"/>
            <a:endParaRPr lang="en-US" altLang="zh-CN" sz="2800" dirty="0"/>
          </a:p>
          <a:p>
            <a:pPr lvl="1"/>
            <a:r>
              <a:rPr lang="en-US" altLang="zh-CN" sz="2800" dirty="0"/>
              <a:t>Training/learning rules </a:t>
            </a:r>
          </a:p>
          <a:p>
            <a:pPr lvl="2"/>
            <a:r>
              <a:rPr lang="en-US" altLang="zh-CN" sz="2500" dirty="0">
                <a:solidFill>
                  <a:srgbClr val="FF0000"/>
                </a:solidFill>
              </a:rPr>
              <a:t>Backpropagation Algorithm</a:t>
            </a:r>
            <a:endParaRPr lang="zh-CN" altLang="en-US" sz="2400" dirty="0">
              <a:solidFill>
                <a:srgbClr val="FF0000"/>
              </a:solidFill>
            </a:endParaRPr>
          </a:p>
        </p:txBody>
      </p:sp>
      <p:pic>
        <p:nvPicPr>
          <p:cNvPr id="6" name="图片 5"/>
          <p:cNvPicPr>
            <a:picLocks noChangeAspect="1"/>
          </p:cNvPicPr>
          <p:nvPr/>
        </p:nvPicPr>
        <p:blipFill>
          <a:blip r:embed="rId2">
            <a:clrChange>
              <a:clrFrom>
                <a:srgbClr val="F5F4F0"/>
              </a:clrFrom>
              <a:clrTo>
                <a:srgbClr val="F5F4F0">
                  <a:alpha val="0"/>
                </a:srgbClr>
              </a:clrTo>
            </a:clrChange>
          </a:blip>
          <a:stretch>
            <a:fillRect/>
          </a:stretch>
        </p:blipFill>
        <p:spPr>
          <a:xfrm>
            <a:off x="633731" y="2200405"/>
            <a:ext cx="2108508" cy="1307275"/>
          </a:xfrm>
          <a:prstGeom prst="rect">
            <a:avLst/>
          </a:prstGeom>
        </p:spPr>
      </p:pic>
      <p:pic>
        <p:nvPicPr>
          <p:cNvPr id="7" name="图片 6"/>
          <p:cNvPicPr>
            <a:picLocks noChangeAspect="1"/>
          </p:cNvPicPr>
          <p:nvPr/>
        </p:nvPicPr>
        <p:blipFill>
          <a:blip r:embed="rId3">
            <a:clrChange>
              <a:clrFrom>
                <a:srgbClr val="F5F4F0"/>
              </a:clrFrom>
              <a:clrTo>
                <a:srgbClr val="F5F4F0">
                  <a:alpha val="0"/>
                </a:srgbClr>
              </a:clrTo>
            </a:clrChange>
          </a:blip>
          <a:stretch>
            <a:fillRect/>
          </a:stretch>
        </p:blipFill>
        <p:spPr>
          <a:xfrm>
            <a:off x="3124483" y="2374576"/>
            <a:ext cx="3217246" cy="958932"/>
          </a:xfrm>
          <a:prstGeom prst="rect">
            <a:avLst/>
          </a:prstGeom>
        </p:spPr>
      </p:pic>
      <p:pic>
        <p:nvPicPr>
          <p:cNvPr id="8" name="图片 7"/>
          <p:cNvPicPr>
            <a:picLocks noChangeAspect="1"/>
          </p:cNvPicPr>
          <p:nvPr/>
        </p:nvPicPr>
        <p:blipFill>
          <a:blip r:embed="rId4">
            <a:clrChange>
              <a:clrFrom>
                <a:srgbClr val="F5F4F0"/>
              </a:clrFrom>
              <a:clrTo>
                <a:srgbClr val="F5F4F0">
                  <a:alpha val="0"/>
                </a:srgbClr>
              </a:clrTo>
            </a:clrChange>
          </a:blip>
          <a:stretch>
            <a:fillRect/>
          </a:stretch>
        </p:blipFill>
        <p:spPr>
          <a:xfrm>
            <a:off x="6625922" y="1980289"/>
            <a:ext cx="2050534" cy="1527391"/>
          </a:xfrm>
          <a:prstGeom prst="rect">
            <a:avLst/>
          </a:prstGeom>
        </p:spPr>
      </p:pic>
    </p:spTree>
    <p:extLst>
      <p:ext uri="{BB962C8B-B14F-4D97-AF65-F5344CB8AC3E}">
        <p14:creationId xmlns:p14="http://schemas.microsoft.com/office/powerpoint/2010/main" val="3610751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ImageNet Classification top-5 error(%)</a:t>
            </a:r>
            <a:endParaRPr lang="zh-CN" altLang="en-US" dirty="0"/>
          </a:p>
        </p:txBody>
      </p:sp>
      <p:graphicFrame>
        <p:nvGraphicFramePr>
          <p:cNvPr id="4" name="图表 3"/>
          <p:cNvGraphicFramePr/>
          <p:nvPr>
            <p:extLst/>
          </p:nvPr>
        </p:nvGraphicFramePr>
        <p:xfrm>
          <a:off x="536200" y="1173019"/>
          <a:ext cx="7896599" cy="5449454"/>
        </p:xfrm>
        <a:graphic>
          <a:graphicData uri="http://schemas.openxmlformats.org/drawingml/2006/chart">
            <c:chart xmlns:c="http://schemas.openxmlformats.org/drawingml/2006/chart" xmlns:r="http://schemas.openxmlformats.org/officeDocument/2006/relationships" r:id="rId2"/>
          </a:graphicData>
        </a:graphic>
      </p:graphicFrame>
      <p:sp>
        <p:nvSpPr>
          <p:cNvPr id="3" name="矩形 2"/>
          <p:cNvSpPr/>
          <p:nvPr/>
        </p:nvSpPr>
        <p:spPr>
          <a:xfrm>
            <a:off x="2526433" y="1578089"/>
            <a:ext cx="5947641" cy="5098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23371" y="1415386"/>
            <a:ext cx="5287241" cy="5098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381875" y="1524000"/>
            <a:ext cx="1209675" cy="5098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49462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t>Imagenet</a:t>
            </a:r>
            <a:r>
              <a:rPr lang="en-US" altLang="zh-CN" dirty="0"/>
              <a:t> break through</a:t>
            </a:r>
            <a:endParaRPr lang="zh-CN" altLang="en-US" dirty="0"/>
          </a:p>
        </p:txBody>
      </p:sp>
      <p:sp>
        <p:nvSpPr>
          <p:cNvPr id="3" name="内容占位符 2"/>
          <p:cNvSpPr>
            <a:spLocks noGrp="1"/>
          </p:cNvSpPr>
          <p:nvPr>
            <p:ph idx="1"/>
          </p:nvPr>
        </p:nvSpPr>
        <p:spPr>
          <a:xfrm>
            <a:off x="603902" y="5949280"/>
            <a:ext cx="7776864" cy="576064"/>
          </a:xfrm>
        </p:spPr>
        <p:txBody>
          <a:bodyPr>
            <a:normAutofit/>
          </a:bodyPr>
          <a:lstStyle/>
          <a:p>
            <a:pPr marL="0" indent="0" algn="ctr">
              <a:buNone/>
            </a:pPr>
            <a:r>
              <a:rPr lang="en-US" altLang="zh-CN" sz="2400" dirty="0" err="1"/>
              <a:t>Suskever</a:t>
            </a:r>
            <a:r>
              <a:rPr lang="en-US" altLang="zh-CN" sz="2400" dirty="0"/>
              <a:t>, </a:t>
            </a:r>
            <a:r>
              <a:rPr lang="en-US" altLang="zh-CN" sz="2400" dirty="0" err="1"/>
              <a:t>Krizhevsky</a:t>
            </a:r>
            <a:r>
              <a:rPr lang="en-US" altLang="zh-CN" sz="2400" dirty="0"/>
              <a:t>, Hinton, from left to right </a:t>
            </a:r>
            <a:endParaRPr lang="zh-CN" altLang="en-US" sz="2400" dirty="0"/>
          </a:p>
          <a:p>
            <a:pPr marL="0" indent="0" algn="ctr">
              <a:buNone/>
            </a:pPr>
            <a:endParaRPr lang="zh-CN" altLang="en-US" sz="24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196752"/>
            <a:ext cx="6753436" cy="4505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6909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AlexNet</a:t>
            </a:r>
            <a:r>
              <a:rPr lang="en-US" altLang="zh-CN" dirty="0"/>
              <a:t> (</a:t>
            </a:r>
            <a:r>
              <a:rPr lang="en-US" altLang="zh-CN" b="1" dirty="0"/>
              <a:t>Alex</a:t>
            </a:r>
            <a:r>
              <a:rPr lang="en-US" altLang="zh-CN" dirty="0"/>
              <a:t> </a:t>
            </a:r>
            <a:r>
              <a:rPr lang="en-US" altLang="zh-CN" dirty="0" err="1"/>
              <a:t>Krizhevsky</a:t>
            </a:r>
            <a:r>
              <a:rPr lang="en-US" altLang="zh-CN" dirty="0"/>
              <a:t>)</a:t>
            </a:r>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974" y="1995678"/>
            <a:ext cx="6834520" cy="3402594"/>
          </a:xfrm>
          <a:prstGeom prst="rect">
            <a:avLst/>
          </a:prstGeom>
        </p:spPr>
      </p:pic>
      <p:sp>
        <p:nvSpPr>
          <p:cNvPr id="5" name="椭圆 4"/>
          <p:cNvSpPr/>
          <p:nvPr/>
        </p:nvSpPr>
        <p:spPr>
          <a:xfrm>
            <a:off x="1057975" y="2839736"/>
            <a:ext cx="864610" cy="2418066"/>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2869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ImageNet Classification top-5 error(%)</a:t>
            </a:r>
            <a:endParaRPr lang="zh-CN" altLang="en-US" dirty="0"/>
          </a:p>
        </p:txBody>
      </p:sp>
      <p:graphicFrame>
        <p:nvGraphicFramePr>
          <p:cNvPr id="4" name="图表 3"/>
          <p:cNvGraphicFramePr/>
          <p:nvPr>
            <p:extLst/>
          </p:nvPr>
        </p:nvGraphicFramePr>
        <p:xfrm>
          <a:off x="536200" y="1173019"/>
          <a:ext cx="7896599" cy="5449454"/>
        </p:xfrm>
        <a:graphic>
          <a:graphicData uri="http://schemas.openxmlformats.org/drawingml/2006/chart">
            <c:chart xmlns:c="http://schemas.openxmlformats.org/drawingml/2006/chart" xmlns:r="http://schemas.openxmlformats.org/officeDocument/2006/relationships" r:id="rId2"/>
          </a:graphicData>
        </a:graphic>
      </p:graphicFrame>
      <p:sp>
        <p:nvSpPr>
          <p:cNvPr id="5" name="矩形 4"/>
          <p:cNvSpPr/>
          <p:nvPr/>
        </p:nvSpPr>
        <p:spPr>
          <a:xfrm>
            <a:off x="3423371" y="1415386"/>
            <a:ext cx="5287241" cy="5098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381875" y="1524000"/>
            <a:ext cx="1209675" cy="5098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46936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9127" y="2364469"/>
            <a:ext cx="7886700" cy="745524"/>
          </a:xfrm>
        </p:spPr>
        <p:txBody>
          <a:bodyPr>
            <a:normAutofit/>
          </a:bodyPr>
          <a:lstStyle/>
          <a:p>
            <a:pPr algn="ctr"/>
            <a:r>
              <a:rPr lang="en-US" altLang="zh-CN" dirty="0"/>
              <a:t>Deep Learning</a:t>
            </a:r>
            <a:endParaRPr lang="zh-CN" altLang="en-US" dirty="0"/>
          </a:p>
        </p:txBody>
      </p:sp>
      <p:sp>
        <p:nvSpPr>
          <p:cNvPr id="3" name="标题 1"/>
          <p:cNvSpPr txBox="1">
            <a:spLocks/>
          </p:cNvSpPr>
          <p:nvPr/>
        </p:nvSpPr>
        <p:spPr>
          <a:xfrm>
            <a:off x="689127" y="3606568"/>
            <a:ext cx="7886700" cy="73100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altLang="zh-CN" dirty="0"/>
              <a:t>(Artificial Neural Network, ANN)</a:t>
            </a:r>
            <a:endParaRPr lang="zh-CN" altLang="en-US" dirty="0"/>
          </a:p>
        </p:txBody>
      </p:sp>
      <p:sp>
        <p:nvSpPr>
          <p:cNvPr id="4" name="标题 1"/>
          <p:cNvSpPr txBox="1">
            <a:spLocks/>
          </p:cNvSpPr>
          <p:nvPr/>
        </p:nvSpPr>
        <p:spPr>
          <a:xfrm>
            <a:off x="624550" y="2889143"/>
            <a:ext cx="7886700" cy="8549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altLang="zh-CN" dirty="0"/>
              <a:t>(Neural Network, NN)</a:t>
            </a:r>
            <a:endParaRPr lang="zh-CN" altLang="en-US" dirty="0"/>
          </a:p>
        </p:txBody>
      </p:sp>
    </p:spTree>
    <p:extLst>
      <p:ext uri="{BB962C8B-B14F-4D97-AF65-F5344CB8AC3E}">
        <p14:creationId xmlns:p14="http://schemas.microsoft.com/office/powerpoint/2010/main" val="332157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Linear model (classifier)</a:t>
            </a:r>
            <a:endParaRPr 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774196" y="1120210"/>
                <a:ext cx="7886700" cy="5221457"/>
              </a:xfrm>
            </p:spPr>
            <p:txBody>
              <a:bodyPr>
                <a:normAutofit/>
              </a:bodyPr>
              <a:lstStyle/>
              <a:p>
                <a:r>
                  <a:rPr lang="en-US" altLang="zh-CN" dirty="0"/>
                  <a:t>Binary classification problem (we have two classes)</a:t>
                </a:r>
              </a:p>
              <a:p>
                <a:r>
                  <a:rPr lang="en-US" altLang="zh-CN" dirty="0"/>
                  <a:t>Sample: </a:t>
                </a:r>
                <a14:m>
                  <m:oMath xmlns:m="http://schemas.openxmlformats.org/officeDocument/2006/math">
                    <m:r>
                      <a:rPr lang="en-US" altLang="zh-CN" b="1" i="1" dirty="0">
                        <a:latin typeface="Cambria Math" panose="02040503050406030204" pitchFamily="18" charset="0"/>
                      </a:rPr>
                      <m:t>𝒙</m:t>
                    </m:r>
                    <m:r>
                      <a:rPr lang="en-US" altLang="zh-CN" b="1" i="1" dirty="0" smtClean="0">
                        <a:latin typeface="Cambria Math" panose="02040503050406030204" pitchFamily="18" charset="0"/>
                      </a:rPr>
                      <m:t>∈</m:t>
                    </m:r>
                    <m:sSup>
                      <m:sSupPr>
                        <m:ctrlPr>
                          <a:rPr lang="en-US" altLang="zh-CN" i="1" dirty="0" smtClean="0">
                            <a:latin typeface="Cambria Math" panose="02040503050406030204" pitchFamily="18" charset="0"/>
                          </a:rPr>
                        </m:ctrlPr>
                      </m:sSupPr>
                      <m:e>
                        <m:r>
                          <a:rPr lang="en-US" altLang="zh-CN" b="0" i="1" dirty="0" smtClean="0">
                            <a:latin typeface="Cambria Math" panose="02040503050406030204" pitchFamily="18" charset="0"/>
                          </a:rPr>
                          <m:t>𝑅</m:t>
                        </m:r>
                      </m:e>
                      <m:sup>
                        <m:r>
                          <a:rPr lang="en-US" altLang="zh-CN" b="0" i="1" dirty="0" smtClean="0">
                            <a:latin typeface="Cambria Math" panose="02040503050406030204" pitchFamily="18" charset="0"/>
                          </a:rPr>
                          <m:t>𝑑</m:t>
                        </m:r>
                      </m:sup>
                    </m:sSup>
                    <m:r>
                      <a:rPr lang="en-US" altLang="zh-CN" b="0" i="1" dirty="0" smtClean="0">
                        <a:latin typeface="Cambria Math" panose="02040503050406030204" pitchFamily="18" charset="0"/>
                      </a:rPr>
                      <m:t>,</m:t>
                    </m:r>
                    <m:r>
                      <a:rPr lang="en-US" altLang="zh-CN" b="1" i="1" dirty="0">
                        <a:latin typeface="Cambria Math" panose="02040503050406030204" pitchFamily="18" charset="0"/>
                      </a:rPr>
                      <m:t>𝒙</m:t>
                    </m:r>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d>
                          <m:dPr>
                            <m:begChr m:val="["/>
                            <m:endChr m:val="]"/>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𝑑</m:t>
                                </m:r>
                              </m:sub>
                            </m:sSub>
                          </m:e>
                        </m:d>
                      </m:e>
                      <m:sup>
                        <m:r>
                          <a:rPr lang="en-US" altLang="zh-CN" b="0" i="1" dirty="0" smtClean="0">
                            <a:latin typeface="Cambria Math" panose="02040503050406030204" pitchFamily="18" charset="0"/>
                          </a:rPr>
                          <m:t>𝑇</m:t>
                        </m:r>
                      </m:sup>
                    </m:sSup>
                  </m:oMath>
                </a14:m>
                <a:endParaRPr lang="en-US" altLang="zh-CN" dirty="0"/>
              </a:p>
              <a:p>
                <a:r>
                  <a:rPr lang="en-US" altLang="zh-CN" dirty="0"/>
                  <a:t>Finds a linear function </a:t>
                </a:r>
                <a14:m>
                  <m:oMath xmlns:m="http://schemas.openxmlformats.org/officeDocument/2006/math">
                    <m:r>
                      <a:rPr lang="en-US" altLang="zh-CN" b="1" i="1" dirty="0" smtClean="0">
                        <a:latin typeface="Cambria Math" panose="02040503050406030204" pitchFamily="18" charset="0"/>
                      </a:rPr>
                      <m:t>𝒘</m:t>
                    </m:r>
                    <m:r>
                      <a:rPr lang="en-US" altLang="zh-CN" b="1" i="1" dirty="0" smtClean="0">
                        <a:latin typeface="Cambria Math" panose="02040503050406030204" pitchFamily="18" charset="0"/>
                      </a:rPr>
                      <m:t>=</m:t>
                    </m:r>
                    <m:sSup>
                      <m:sSupPr>
                        <m:ctrlPr>
                          <a:rPr lang="en-US" altLang="zh-CN" i="1" dirty="0" smtClean="0">
                            <a:latin typeface="Cambria Math" panose="02040503050406030204" pitchFamily="18" charset="0"/>
                          </a:rPr>
                        </m:ctrlPr>
                      </m:sSupPr>
                      <m:e>
                        <m:d>
                          <m:dPr>
                            <m:begChr m:val="["/>
                            <m:endChr m:val="]"/>
                            <m:ctrlPr>
                              <a:rPr lang="en-US" altLang="zh-CN"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𝑤</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𝑤</m:t>
                                </m:r>
                              </m:e>
                              <m:sub>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𝑤</m:t>
                                </m:r>
                              </m:e>
                              <m:sub>
                                <m:r>
                                  <a:rPr lang="en-US" altLang="zh-CN" b="0" i="1" dirty="0" smtClean="0">
                                    <a:latin typeface="Cambria Math" panose="02040503050406030204" pitchFamily="18" charset="0"/>
                                  </a:rPr>
                                  <m:t>𝑑</m:t>
                                </m:r>
                              </m:sub>
                            </m:sSub>
                          </m:e>
                        </m:d>
                      </m:e>
                      <m:sup>
                        <m:r>
                          <a:rPr lang="en-US" altLang="zh-CN" b="0" i="1" dirty="0" smtClean="0">
                            <a:latin typeface="Cambria Math" panose="02040503050406030204" pitchFamily="18" charset="0"/>
                          </a:rPr>
                          <m:t>𝑇</m:t>
                        </m:r>
                      </m:sup>
                    </m:sSup>
                    <m:r>
                      <a:rPr lang="en-US" altLang="zh-CN" b="1"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𝑅</m:t>
                        </m:r>
                      </m:e>
                      <m:sup>
                        <m:r>
                          <a:rPr lang="en-US" altLang="zh-CN" i="1" dirty="0">
                            <a:latin typeface="Cambria Math" panose="02040503050406030204" pitchFamily="18" charset="0"/>
                          </a:rPr>
                          <m:t>𝑑</m:t>
                        </m:r>
                      </m:sup>
                    </m:sSup>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𝑏</m:t>
                    </m:r>
                  </m:oMath>
                </a14:m>
                <a:endParaRPr lang="en-US" altLang="zh-CN" b="0" dirty="0"/>
              </a:p>
              <a:p>
                <a:endParaRPr lang="en-US" altLang="zh-CN" dirty="0"/>
              </a:p>
              <a:p>
                <a:endParaRPr lang="en-US" altLang="zh-CN" dirty="0"/>
              </a:p>
              <a:p>
                <a:pPr marL="0" indent="0">
                  <a:buNone/>
                </a:pPr>
                <a:endParaRPr lang="en-US" altLang="zh-CN" sz="2600" dirty="0"/>
              </a:p>
              <a:p>
                <a:r>
                  <a:rPr lang="en-US" altLang="zh-CN" dirty="0"/>
                  <a:t>It can be written as:                               ,where</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p>
              <a:p>
                <a:pPr marL="0" indent="0">
                  <a:buNone/>
                </a:pPr>
                <a:endParaRPr lang="en-US" altLang="zh-CN" b="0" i="1" dirty="0">
                  <a:latin typeface="Cambria Math" panose="02040503050406030204" pitchFamily="18" charset="0"/>
                </a:endParaRPr>
              </a:p>
              <a:p>
                <a:pPr marL="0" indent="0">
                  <a:buNone/>
                </a:pPr>
                <a:endParaRPr lang="en-US" altLang="zh-CN" b="0" i="1" dirty="0">
                  <a:latin typeface="Cambria Math" panose="02040503050406030204" pitchFamily="18" charset="0"/>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774196" y="1120210"/>
                <a:ext cx="7886700" cy="5221457"/>
              </a:xfrm>
              <a:blipFill>
                <a:blip r:embed="rId2"/>
                <a:stretch>
                  <a:fillRect t="-485"/>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74B8BE89-0599-854F-B9E2-A14F97F10568}"/>
              </a:ext>
            </a:extLst>
          </p:cNvPr>
          <p:cNvPicPr>
            <a:picLocks noChangeAspect="1"/>
          </p:cNvPicPr>
          <p:nvPr/>
        </p:nvPicPr>
        <p:blipFill>
          <a:blip r:embed="rId3"/>
          <a:stretch>
            <a:fillRect/>
          </a:stretch>
        </p:blipFill>
        <p:spPr>
          <a:xfrm>
            <a:off x="2264473" y="2858004"/>
            <a:ext cx="4254500" cy="1193800"/>
          </a:xfrm>
          <a:prstGeom prst="rect">
            <a:avLst/>
          </a:prstGeom>
        </p:spPr>
      </p:pic>
      <p:pic>
        <p:nvPicPr>
          <p:cNvPr id="10" name="图片 9">
            <a:extLst>
              <a:ext uri="{FF2B5EF4-FFF2-40B4-BE49-F238E27FC236}">
                <a16:creationId xmlns:a16="http://schemas.microsoft.com/office/drawing/2014/main" id="{E054193A-5B7A-F340-BB80-C293C1D2D50C}"/>
              </a:ext>
            </a:extLst>
          </p:cNvPr>
          <p:cNvPicPr>
            <a:picLocks noChangeAspect="1"/>
          </p:cNvPicPr>
          <p:nvPr/>
        </p:nvPicPr>
        <p:blipFill>
          <a:blip r:embed="rId4"/>
          <a:stretch>
            <a:fillRect/>
          </a:stretch>
        </p:blipFill>
        <p:spPr>
          <a:xfrm>
            <a:off x="3502723" y="4304893"/>
            <a:ext cx="1778000" cy="647700"/>
          </a:xfrm>
          <a:prstGeom prst="rect">
            <a:avLst/>
          </a:prstGeom>
        </p:spPr>
      </p:pic>
      <p:pic>
        <p:nvPicPr>
          <p:cNvPr id="11" name="图片 10">
            <a:extLst>
              <a:ext uri="{FF2B5EF4-FFF2-40B4-BE49-F238E27FC236}">
                <a16:creationId xmlns:a16="http://schemas.microsoft.com/office/drawing/2014/main" id="{E7D23DB7-24B1-CA4B-A393-99C0B96C3898}"/>
              </a:ext>
            </a:extLst>
          </p:cNvPr>
          <p:cNvPicPr>
            <a:picLocks noChangeAspect="1"/>
          </p:cNvPicPr>
          <p:nvPr/>
        </p:nvPicPr>
        <p:blipFill>
          <a:blip r:embed="rId5"/>
          <a:stretch>
            <a:fillRect/>
          </a:stretch>
        </p:blipFill>
        <p:spPr>
          <a:xfrm>
            <a:off x="2493752" y="5097018"/>
            <a:ext cx="4447588" cy="1371193"/>
          </a:xfrm>
          <a:prstGeom prst="rect">
            <a:avLst/>
          </a:prstGeom>
        </p:spPr>
      </p:pic>
    </p:spTree>
    <p:extLst>
      <p:ext uri="{BB962C8B-B14F-4D97-AF65-F5344CB8AC3E}">
        <p14:creationId xmlns:p14="http://schemas.microsoft.com/office/powerpoint/2010/main" val="761135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Linear model (classifier)</a:t>
            </a:r>
            <a:endParaRPr lang="en-US" dirty="0">
              <a:solidFill>
                <a:srgbClr val="FF0000"/>
              </a:solidFill>
            </a:endParaRPr>
          </a:p>
        </p:txBody>
      </p:sp>
      <p:sp>
        <p:nvSpPr>
          <p:cNvPr id="3" name="内容占位符 2"/>
          <p:cNvSpPr>
            <a:spLocks noGrp="1"/>
          </p:cNvSpPr>
          <p:nvPr>
            <p:ph idx="1"/>
          </p:nvPr>
        </p:nvSpPr>
        <p:spPr>
          <a:xfrm>
            <a:off x="611560" y="946597"/>
            <a:ext cx="7886700" cy="6226819"/>
          </a:xfrm>
        </p:spPr>
        <p:txBody>
          <a:bodyPr>
            <a:normAutofit/>
          </a:bodyPr>
          <a:lstStyle/>
          <a:p>
            <a:r>
              <a:rPr lang="en-US" altLang="zh-CN" dirty="0"/>
              <a:t>The geometry of a linear classifier</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sz="500" dirty="0"/>
          </a:p>
          <a:p>
            <a:pPr marL="0" indent="0">
              <a:buNone/>
            </a:pPr>
            <a:endParaRPr lang="en-US" altLang="zh-CN" sz="500" dirty="0"/>
          </a:p>
          <a:p>
            <a:pPr marL="0" indent="0">
              <a:buNone/>
            </a:pPr>
            <a:endParaRPr lang="en-US" altLang="zh-CN" sz="500" dirty="0"/>
          </a:p>
          <a:p>
            <a:r>
              <a:rPr lang="en-US" altLang="zh-CN" dirty="0"/>
              <a:t>Q1. What is the normal vector of this hyper-plane?</a:t>
            </a:r>
          </a:p>
          <a:p>
            <a:endParaRPr lang="en-US" altLang="zh-CN" dirty="0"/>
          </a:p>
          <a:p>
            <a:pPr marL="0" indent="0">
              <a:buNone/>
            </a:pP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b="0" i="1" dirty="0">
              <a:latin typeface="Cambria Math" panose="02040503050406030204" pitchFamily="18" charset="0"/>
            </a:endParaRPr>
          </a:p>
          <a:p>
            <a:pPr marL="0" indent="0">
              <a:buNone/>
            </a:pPr>
            <a:endParaRPr lang="en-US" altLang="zh-CN" b="0" i="1" dirty="0">
              <a:latin typeface="Cambria Math" panose="02040503050406030204" pitchFamily="18" charset="0"/>
            </a:endParaRPr>
          </a:p>
        </p:txBody>
      </p:sp>
      <p:pic>
        <p:nvPicPr>
          <p:cNvPr id="10" name="图片 9">
            <a:extLst>
              <a:ext uri="{FF2B5EF4-FFF2-40B4-BE49-F238E27FC236}">
                <a16:creationId xmlns:a16="http://schemas.microsoft.com/office/drawing/2014/main" id="{80064FCA-74D1-0F4D-A028-8A7913D70EB9}"/>
              </a:ext>
            </a:extLst>
          </p:cNvPr>
          <p:cNvPicPr>
            <a:picLocks noChangeAspect="1"/>
          </p:cNvPicPr>
          <p:nvPr/>
        </p:nvPicPr>
        <p:blipFill>
          <a:blip r:embed="rId2"/>
          <a:stretch>
            <a:fillRect/>
          </a:stretch>
        </p:blipFill>
        <p:spPr>
          <a:xfrm>
            <a:off x="2254884" y="1465384"/>
            <a:ext cx="5246808" cy="3367557"/>
          </a:xfrm>
          <a:prstGeom prst="rect">
            <a:avLst/>
          </a:prstGeom>
        </p:spPr>
      </p:pic>
      <p:sp>
        <p:nvSpPr>
          <p:cNvPr id="11" name="矩形 10">
            <a:extLst>
              <a:ext uri="{FF2B5EF4-FFF2-40B4-BE49-F238E27FC236}">
                <a16:creationId xmlns:a16="http://schemas.microsoft.com/office/drawing/2014/main" id="{C87A63F9-5D70-6C40-B7A5-F695F52123CC}"/>
              </a:ext>
            </a:extLst>
          </p:cNvPr>
          <p:cNvSpPr/>
          <p:nvPr/>
        </p:nvSpPr>
        <p:spPr>
          <a:xfrm>
            <a:off x="5614292" y="3540062"/>
            <a:ext cx="3566220" cy="1200329"/>
          </a:xfrm>
          <a:prstGeom prst="rect">
            <a:avLst/>
          </a:prstGeom>
        </p:spPr>
        <p:txBody>
          <a:bodyPr wrap="square">
            <a:spAutoFit/>
          </a:bodyPr>
          <a:lstStyle/>
          <a:p>
            <a:r>
              <a:rPr lang="en-US" altLang="zh-CN" dirty="0"/>
              <a:t>In n dimensions, a linear classifier represents a hyperplane that separates the space into half-spaces</a:t>
            </a:r>
            <a:endParaRPr lang="zh-CN" altLang="en-US" dirty="0"/>
          </a:p>
        </p:txBody>
      </p:sp>
      <p:pic>
        <p:nvPicPr>
          <p:cNvPr id="4" name="图片 3">
            <a:extLst>
              <a:ext uri="{FF2B5EF4-FFF2-40B4-BE49-F238E27FC236}">
                <a16:creationId xmlns:a16="http://schemas.microsoft.com/office/drawing/2014/main" id="{5E0C363A-087D-924A-97DA-E0BA8E634EEF}"/>
              </a:ext>
            </a:extLst>
          </p:cNvPr>
          <p:cNvPicPr>
            <a:picLocks noChangeAspect="1"/>
          </p:cNvPicPr>
          <p:nvPr/>
        </p:nvPicPr>
        <p:blipFill>
          <a:blip r:embed="rId3"/>
          <a:stretch>
            <a:fillRect/>
          </a:stretch>
        </p:blipFill>
        <p:spPr>
          <a:xfrm>
            <a:off x="2046188" y="5530932"/>
            <a:ext cx="5664200" cy="1104900"/>
          </a:xfrm>
          <a:prstGeom prst="rect">
            <a:avLst/>
          </a:prstGeom>
        </p:spPr>
      </p:pic>
    </p:spTree>
    <p:extLst>
      <p:ext uri="{BB962C8B-B14F-4D97-AF65-F5344CB8AC3E}">
        <p14:creationId xmlns:p14="http://schemas.microsoft.com/office/powerpoint/2010/main" val="3785184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Linear model (classifier)</a:t>
            </a:r>
            <a:endParaRPr lang="en-US" dirty="0">
              <a:solidFill>
                <a:srgbClr val="FF0000"/>
              </a:solidFill>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611560" y="946597"/>
                <a:ext cx="7886700" cy="6226819"/>
              </a:xfrm>
            </p:spPr>
            <p:txBody>
              <a:bodyPr>
                <a:normAutofit/>
              </a:bodyPr>
              <a:lstStyle/>
              <a:p>
                <a:r>
                  <a:rPr lang="en-US" altLang="zh-CN" dirty="0"/>
                  <a:t>Q2. What is the distance of any point </a:t>
                </a:r>
                <a14:m>
                  <m:oMath xmlns:m="http://schemas.openxmlformats.org/officeDocument/2006/math">
                    <m:r>
                      <a:rPr lang="en-US" altLang="zh-CN" i="1" dirty="0">
                        <a:latin typeface="Cambria Math" panose="02040503050406030204" pitchFamily="18" charset="0"/>
                      </a:rPr>
                      <m:t>𝑥</m:t>
                    </m:r>
                  </m:oMath>
                </a14:m>
                <a:r>
                  <a:rPr lang="en-US" altLang="zh-CN" dirty="0"/>
                  <a:t> to this hyperplane?</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sz="3000" dirty="0"/>
              </a:p>
              <a:p>
                <a:r>
                  <a:rPr lang="en-US" altLang="zh-CN" dirty="0"/>
                  <a:t>Thus, r is the distance of point </a:t>
                </a:r>
                <a14:m>
                  <m:oMath xmlns:m="http://schemas.openxmlformats.org/officeDocument/2006/math">
                    <m:r>
                      <a:rPr lang="en-US" altLang="zh-CN" i="1" dirty="0">
                        <a:latin typeface="Cambria Math" panose="02040503050406030204" pitchFamily="18" charset="0"/>
                      </a:rPr>
                      <m:t>𝑥</m:t>
                    </m:r>
                  </m:oMath>
                </a14:m>
                <a:r>
                  <a:rPr lang="en-US" altLang="zh-CN" dirty="0"/>
                  <a:t> to this hyperplane.</a:t>
                </a:r>
                <a:endParaRPr lang="zh-CN" altLang="en-US"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b="0" i="1" dirty="0">
                  <a:latin typeface="Cambria Math" panose="02040503050406030204" pitchFamily="18" charset="0"/>
                </a:endParaRPr>
              </a:p>
              <a:p>
                <a:pPr marL="0" indent="0">
                  <a:buNone/>
                </a:pPr>
                <a:endParaRPr lang="en-US" altLang="zh-CN" b="0" i="1" dirty="0">
                  <a:latin typeface="Cambria Math" panose="02040503050406030204" pitchFamily="18" charset="0"/>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611560" y="946597"/>
                <a:ext cx="7886700" cy="6226819"/>
              </a:xfrm>
              <a:blipFill>
                <a:blip r:embed="rId2"/>
                <a:stretch>
                  <a:fillRect t="-407"/>
                </a:stretch>
              </a:blipFill>
            </p:spPr>
            <p:txBody>
              <a:bodyPr/>
              <a:lstStyle/>
              <a:p>
                <a:r>
                  <a:rPr lang="zh-CN" altLang="en-US">
                    <a:noFill/>
                  </a:rPr>
                  <a:t> </a:t>
                </a:r>
              </a:p>
            </p:txBody>
          </p:sp>
        </mc:Fallback>
      </mc:AlternateContent>
      <p:pic>
        <p:nvPicPr>
          <p:cNvPr id="8" name="Picture 2">
            <a:extLst>
              <a:ext uri="{FF2B5EF4-FFF2-40B4-BE49-F238E27FC236}">
                <a16:creationId xmlns:a16="http://schemas.microsoft.com/office/drawing/2014/main" id="{D8A0243D-B985-D34F-9099-AE6221D719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776" t="126" r="30699" b="17260"/>
          <a:stretch/>
        </p:blipFill>
        <p:spPr bwMode="auto">
          <a:xfrm>
            <a:off x="697044" y="1878937"/>
            <a:ext cx="3364473" cy="296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a:extLst>
              <a:ext uri="{FF2B5EF4-FFF2-40B4-BE49-F238E27FC236}">
                <a16:creationId xmlns:a16="http://schemas.microsoft.com/office/drawing/2014/main" id="{F8B9AC87-30BD-6A47-9A26-E59AE5B5FE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7742" y="4845962"/>
            <a:ext cx="198120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19EA838A-8FE8-A840-8332-7014AC59B40B}"/>
              </a:ext>
            </a:extLst>
          </p:cNvPr>
          <p:cNvPicPr>
            <a:picLocks noChangeAspect="1"/>
          </p:cNvPicPr>
          <p:nvPr/>
        </p:nvPicPr>
        <p:blipFill>
          <a:blip r:embed="rId5"/>
          <a:stretch>
            <a:fillRect/>
          </a:stretch>
        </p:blipFill>
        <p:spPr>
          <a:xfrm>
            <a:off x="4094125" y="1700808"/>
            <a:ext cx="4570807" cy="2822127"/>
          </a:xfrm>
          <a:prstGeom prst="rect">
            <a:avLst/>
          </a:prstGeom>
        </p:spPr>
      </p:pic>
      <p:pic>
        <p:nvPicPr>
          <p:cNvPr id="5" name="图片 4">
            <a:extLst>
              <a:ext uri="{FF2B5EF4-FFF2-40B4-BE49-F238E27FC236}">
                <a16:creationId xmlns:a16="http://schemas.microsoft.com/office/drawing/2014/main" id="{7412E5F3-2A60-F84B-9989-DDDF744D31C0}"/>
              </a:ext>
            </a:extLst>
          </p:cNvPr>
          <p:cNvPicPr>
            <a:picLocks noChangeAspect="1"/>
          </p:cNvPicPr>
          <p:nvPr/>
        </p:nvPicPr>
        <p:blipFill>
          <a:blip r:embed="rId6"/>
          <a:stretch>
            <a:fillRect/>
          </a:stretch>
        </p:blipFill>
        <p:spPr>
          <a:xfrm>
            <a:off x="4115829" y="4541237"/>
            <a:ext cx="2427638" cy="1084188"/>
          </a:xfrm>
          <a:prstGeom prst="rect">
            <a:avLst/>
          </a:prstGeom>
        </p:spPr>
      </p:pic>
    </p:spTree>
    <p:extLst>
      <p:ext uri="{BB962C8B-B14F-4D97-AF65-F5344CB8AC3E}">
        <p14:creationId xmlns:p14="http://schemas.microsoft.com/office/powerpoint/2010/main" val="3391295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a:defRPr/>
            </a:pPr>
            <a:fld id="{1C99F541-59EB-439C-8579-77A23E55C92E}" type="slidenum">
              <a:rPr lang="en-US" altLang="zh-CN" smtClean="0"/>
              <a:pPr>
                <a:defRPr/>
              </a:pPr>
              <a:t>2</a:t>
            </a:fld>
            <a:endParaRPr lang="en-US" altLang="zh-CN"/>
          </a:p>
        </p:txBody>
      </p:sp>
      <p:sp>
        <p:nvSpPr>
          <p:cNvPr id="4" name="标题 3"/>
          <p:cNvSpPr>
            <a:spLocks noGrp="1"/>
          </p:cNvSpPr>
          <p:nvPr>
            <p:ph type="title"/>
          </p:nvPr>
        </p:nvSpPr>
        <p:spPr>
          <a:xfrm>
            <a:off x="1475656" y="1052736"/>
            <a:ext cx="6261460" cy="1080120"/>
          </a:xfrm>
        </p:spPr>
        <p:txBody>
          <a:bodyPr/>
          <a:lstStyle/>
          <a:p>
            <a:r>
              <a:rPr lang="en-US" altLang="zh-CN" dirty="0"/>
              <a:t>Artificial Neural Network &amp;</a:t>
            </a:r>
            <a:br>
              <a:rPr lang="en-US" altLang="zh-CN" dirty="0"/>
            </a:br>
            <a:r>
              <a:rPr lang="en-US" altLang="zh-CN" dirty="0"/>
              <a:t>Deep Learning</a:t>
            </a:r>
            <a:endParaRPr lang="zh-CN" altLang="en-US" dirty="0"/>
          </a:p>
        </p:txBody>
      </p:sp>
      <p:sp>
        <p:nvSpPr>
          <p:cNvPr id="6" name="副标题 2"/>
          <p:cNvSpPr>
            <a:spLocks noGrp="1"/>
          </p:cNvSpPr>
          <p:nvPr>
            <p:ph type="subTitle" idx="1"/>
          </p:nvPr>
        </p:nvSpPr>
        <p:spPr>
          <a:xfrm>
            <a:off x="4191000" y="4038600"/>
            <a:ext cx="4368800" cy="1766664"/>
          </a:xfrm>
        </p:spPr>
        <p:txBody>
          <a:bodyPr/>
          <a:lstStyle/>
          <a:p>
            <a:r>
              <a:rPr lang="en-US" altLang="zh-CN" sz="2400" b="1" dirty="0"/>
              <a:t>Deng </a:t>
            </a:r>
            <a:r>
              <a:rPr lang="en-US" altLang="zh-CN" sz="2400" b="1" dirty="0" err="1"/>
              <a:t>Cai</a:t>
            </a:r>
            <a:r>
              <a:rPr lang="en-US" altLang="zh-CN" sz="2400" b="1" dirty="0"/>
              <a:t> (</a:t>
            </a:r>
            <a:r>
              <a:rPr lang="zh-CN" altLang="en-US" sz="2400" b="1" dirty="0"/>
              <a:t>蔡登</a:t>
            </a:r>
            <a:r>
              <a:rPr lang="en-US" altLang="zh-CN" sz="2400" b="1" dirty="0"/>
              <a:t>)</a:t>
            </a:r>
          </a:p>
          <a:p>
            <a:r>
              <a:rPr lang="en-US" altLang="zh-CN" sz="1800" dirty="0">
                <a:solidFill>
                  <a:srgbClr val="0070C0"/>
                </a:solidFill>
              </a:rPr>
              <a:t>College of Computer Science</a:t>
            </a:r>
            <a:br>
              <a:rPr lang="en-US" altLang="zh-CN" sz="1800" dirty="0">
                <a:solidFill>
                  <a:srgbClr val="0070C0"/>
                </a:solidFill>
              </a:rPr>
            </a:br>
            <a:r>
              <a:rPr lang="en-US" altLang="zh-CN" sz="1800" dirty="0">
                <a:solidFill>
                  <a:srgbClr val="0070C0"/>
                </a:solidFill>
              </a:rPr>
              <a:t>Zhejiang University</a:t>
            </a:r>
          </a:p>
          <a:p>
            <a:r>
              <a:rPr lang="en-US" altLang="zh-CN" sz="1800" dirty="0">
                <a:solidFill>
                  <a:srgbClr val="0070C0"/>
                </a:solidFill>
              </a:rPr>
              <a:t>dengcai@gmail.com</a:t>
            </a:r>
            <a:endParaRPr lang="zh-CN" altLang="en-US" sz="1800" dirty="0">
              <a:solidFill>
                <a:srgbClr val="0070C0"/>
              </a:solidFill>
            </a:endParaRPr>
          </a:p>
        </p:txBody>
      </p:sp>
    </p:spTree>
    <p:extLst>
      <p:ext uri="{BB962C8B-B14F-4D97-AF65-F5344CB8AC3E}">
        <p14:creationId xmlns:p14="http://schemas.microsoft.com/office/powerpoint/2010/main" val="1584088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421211" y="228600"/>
            <a:ext cx="8428037" cy="668547"/>
          </a:xfrm>
        </p:spPr>
        <p:txBody>
          <a:bodyPr/>
          <a:lstStyle/>
          <a:p>
            <a:r>
              <a:rPr lang="en-US" altLang="zh-CN" dirty="0">
                <a:ea typeface="宋体" charset="-122"/>
              </a:rPr>
              <a:t>Two-category Linearly Separable Case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53142" y="1285336"/>
                <a:ext cx="8490857" cy="5151627"/>
              </a:xfrm>
            </p:spPr>
            <p:txBody>
              <a:bodyPr>
                <a:normAutofit fontScale="92500"/>
              </a:bodyPr>
              <a:lstStyle/>
              <a:p>
                <a:r>
                  <a:rPr lang="en-US" altLang="zh-CN" sz="2200" dirty="0">
                    <a:ea typeface="宋体" charset="-122"/>
                  </a:rPr>
                  <a:t>If</a:t>
                </a:r>
              </a:p>
              <a:p>
                <a:pPr lvl="1"/>
                <a14:m>
                  <m:oMath xmlns:m="http://schemas.openxmlformats.org/officeDocument/2006/math">
                    <m:r>
                      <a:rPr lang="en-US" altLang="zh-CN" sz="2200" b="1" i="1" dirty="0" smtClean="0">
                        <a:latin typeface="Cambria Math" panose="02040503050406030204" pitchFamily="18" charset="0"/>
                        <a:ea typeface="宋体" charset="-122"/>
                      </a:rPr>
                      <m:t>𝒘</m:t>
                    </m:r>
                    <m:r>
                      <a:rPr lang="en-US" altLang="zh-CN" sz="2200" b="0" i="1" baseline="30000" dirty="0" smtClean="0">
                        <a:latin typeface="Cambria Math" panose="02040503050406030204" pitchFamily="18" charset="0"/>
                        <a:ea typeface="宋体" charset="-122"/>
                      </a:rPr>
                      <m:t>𝑇</m:t>
                    </m:r>
                    <m:r>
                      <a:rPr lang="en-US" altLang="zh-CN" sz="2200" b="1" i="1" dirty="0" err="1" smtClean="0">
                        <a:latin typeface="Cambria Math" panose="02040503050406030204" pitchFamily="18" charset="0"/>
                        <a:ea typeface="宋体" charset="-122"/>
                      </a:rPr>
                      <m:t>𝒙</m:t>
                    </m:r>
                    <m:r>
                      <a:rPr lang="en-US" altLang="zh-CN" sz="2200" b="1" i="1" dirty="0" smtClean="0">
                        <a:latin typeface="Cambria Math" panose="02040503050406030204" pitchFamily="18" charset="0"/>
                        <a:ea typeface="宋体" charset="-122"/>
                      </a:rPr>
                      <m:t> </m:t>
                    </m:r>
                    <m:r>
                      <a:rPr lang="en-US" altLang="zh-CN" sz="2200" i="1" dirty="0" smtClean="0">
                        <a:latin typeface="Cambria Math" panose="02040503050406030204" pitchFamily="18" charset="0"/>
                        <a:ea typeface="宋体" charset="-122"/>
                      </a:rPr>
                      <m:t>&gt; 0</m:t>
                    </m:r>
                  </m:oMath>
                </a14:m>
                <a:r>
                  <a:rPr lang="en-US" altLang="zh-CN" sz="2200" dirty="0">
                    <a:ea typeface="宋体" charset="-122"/>
                  </a:rPr>
                  <a:t> for examples from the positive class.</a:t>
                </a:r>
              </a:p>
              <a:p>
                <a:pPr lvl="1"/>
                <a14:m>
                  <m:oMath xmlns:m="http://schemas.openxmlformats.org/officeDocument/2006/math">
                    <m:r>
                      <a:rPr lang="en-US" altLang="zh-CN" sz="2200" b="1" i="1" dirty="0" smtClean="0">
                        <a:latin typeface="Cambria Math" panose="02040503050406030204" pitchFamily="18" charset="0"/>
                        <a:ea typeface="宋体" charset="-122"/>
                      </a:rPr>
                      <m:t>𝒘</m:t>
                    </m:r>
                    <m:r>
                      <a:rPr lang="en-US" altLang="zh-CN" sz="2200" b="0" i="1" baseline="30000" dirty="0" smtClean="0">
                        <a:latin typeface="Cambria Math" panose="02040503050406030204" pitchFamily="18" charset="0"/>
                        <a:ea typeface="宋体" charset="-122"/>
                      </a:rPr>
                      <m:t>𝑇</m:t>
                    </m:r>
                    <m:r>
                      <a:rPr lang="en-US" altLang="zh-CN" sz="2200" b="1" i="1" dirty="0" err="1" smtClean="0">
                        <a:latin typeface="Cambria Math" panose="02040503050406030204" pitchFamily="18" charset="0"/>
                        <a:ea typeface="宋体" charset="-122"/>
                      </a:rPr>
                      <m:t>𝒙</m:t>
                    </m:r>
                    <m:r>
                      <a:rPr lang="en-US" altLang="zh-CN" sz="2200" b="1" i="1" dirty="0" smtClean="0">
                        <a:latin typeface="Cambria Math" panose="02040503050406030204" pitchFamily="18" charset="0"/>
                        <a:ea typeface="宋体" charset="-122"/>
                      </a:rPr>
                      <m:t> </m:t>
                    </m:r>
                    <m:r>
                      <a:rPr lang="en-US" altLang="zh-CN" sz="2200" i="1" dirty="0" smtClean="0">
                        <a:latin typeface="Cambria Math" panose="02040503050406030204" pitchFamily="18" charset="0"/>
                        <a:ea typeface="宋体" charset="-122"/>
                      </a:rPr>
                      <m:t>&lt; 0</m:t>
                    </m:r>
                  </m:oMath>
                </a14:m>
                <a:r>
                  <a:rPr lang="en-US" altLang="zh-CN" sz="2200" dirty="0">
                    <a:ea typeface="宋体" charset="-122"/>
                  </a:rPr>
                  <a:t> for examples from the negative class.</a:t>
                </a:r>
              </a:p>
              <a:p>
                <a:pPr lvl="1"/>
                <a:endParaRPr lang="en-US" altLang="zh-CN" sz="2200" b="1" dirty="0">
                  <a:ea typeface="宋体" charset="-122"/>
                </a:endParaRPr>
              </a:p>
              <a:p>
                <a:r>
                  <a:rPr lang="en-US" altLang="zh-CN" sz="2200" dirty="0">
                    <a:ea typeface="宋体" charset="-122"/>
                  </a:rPr>
                  <a:t>Such a weight vector </a:t>
                </a:r>
                <a14:m>
                  <m:oMath xmlns:m="http://schemas.openxmlformats.org/officeDocument/2006/math">
                    <m:r>
                      <a:rPr lang="en-US" altLang="zh-CN" sz="2200" b="1" i="1" smtClean="0">
                        <a:latin typeface="Cambria Math" panose="02040503050406030204" pitchFamily="18" charset="0"/>
                        <a:ea typeface="宋体" charset="-122"/>
                      </a:rPr>
                      <m:t>𝒘</m:t>
                    </m:r>
                  </m:oMath>
                </a14:m>
                <a:r>
                  <a:rPr lang="en-US" altLang="zh-CN" sz="2200" dirty="0">
                    <a:ea typeface="宋体" charset="-122"/>
                  </a:rPr>
                  <a:t> is called a </a:t>
                </a:r>
                <a:r>
                  <a:rPr lang="en-US" altLang="zh-CN" sz="2200" i="1" dirty="0">
                    <a:ea typeface="宋体" charset="-122"/>
                  </a:rPr>
                  <a:t>separating vector </a:t>
                </a:r>
                <a:r>
                  <a:rPr lang="en-US" altLang="zh-CN" sz="2200" dirty="0">
                    <a:ea typeface="宋体" charset="-122"/>
                  </a:rPr>
                  <a:t>or a </a:t>
                </a:r>
                <a:r>
                  <a:rPr lang="en-US" altLang="zh-CN" sz="2200" i="1" dirty="0">
                    <a:ea typeface="宋体" charset="-122"/>
                  </a:rPr>
                  <a:t>solution vector</a:t>
                </a:r>
              </a:p>
              <a:p>
                <a:endParaRPr lang="en-US" altLang="zh-CN" sz="2200" dirty="0">
                  <a:ea typeface="宋体" charset="-122"/>
                </a:endParaRPr>
              </a:p>
              <a:p>
                <a:endParaRPr lang="en-US" altLang="zh-CN" sz="2200" dirty="0">
                  <a:ea typeface="宋体" charset="-122"/>
                </a:endParaRPr>
              </a:p>
              <a:p>
                <a:r>
                  <a:rPr lang="en-US" altLang="zh-CN" sz="2200" dirty="0">
                    <a:ea typeface="宋体" charset="-122"/>
                  </a:rPr>
                  <a:t>Normalizing the input examples by </a:t>
                </a:r>
                <a:r>
                  <a:rPr lang="en-US" altLang="zh-CN" sz="2200" dirty="0">
                    <a:solidFill>
                      <a:srgbClr val="FF0000"/>
                    </a:solidFill>
                    <a:ea typeface="宋体" charset="-122"/>
                  </a:rPr>
                  <a:t>multiplying them with their class label </a:t>
                </a:r>
                <a:r>
                  <a:rPr lang="en-US" altLang="zh-CN" sz="2200" dirty="0">
                    <a:ea typeface="宋体" charset="-122"/>
                  </a:rPr>
                  <a:t>(replace all samples from class 2 by their negatives)</a:t>
                </a:r>
              </a:p>
              <a:p>
                <a:pPr lvl="1"/>
                <a14:m>
                  <m:oMath xmlns:m="http://schemas.openxmlformats.org/officeDocument/2006/math">
                    <m:r>
                      <a:rPr lang="en-US" altLang="zh-CN" sz="2200" b="1" i="1" smtClean="0">
                        <a:latin typeface="Cambria Math" panose="02040503050406030204" pitchFamily="18" charset="0"/>
                        <a:ea typeface="宋体" charset="-122"/>
                      </a:rPr>
                      <m:t>𝒙</m:t>
                    </m:r>
                    <m:r>
                      <a:rPr lang="en-US" altLang="zh-CN" sz="2200" b="0" i="1" smtClean="0">
                        <a:latin typeface="Cambria Math" panose="02040503050406030204" pitchFamily="18" charset="0"/>
                        <a:ea typeface="宋体" charset="-122"/>
                      </a:rPr>
                      <m:t>→</m:t>
                    </m:r>
                    <m:r>
                      <a:rPr lang="en-US" altLang="zh-CN" sz="2200" b="1" i="1" smtClean="0">
                        <a:latin typeface="Cambria Math" panose="02040503050406030204" pitchFamily="18" charset="0"/>
                        <a:ea typeface="宋体" charset="-122"/>
                      </a:rPr>
                      <m:t>𝒛</m:t>
                    </m:r>
                  </m:oMath>
                </a14:m>
                <a:endParaRPr lang="en-US" altLang="zh-CN" sz="2200" b="1" dirty="0">
                  <a:ea typeface="宋体" charset="-122"/>
                </a:endParaRPr>
              </a:p>
              <a:p>
                <a:pPr lvl="1"/>
                <a14:m>
                  <m:oMath xmlns:m="http://schemas.openxmlformats.org/officeDocument/2006/math">
                    <m:r>
                      <a:rPr lang="en-US" altLang="zh-CN" sz="2200" b="1" i="1" dirty="0">
                        <a:latin typeface="Cambria Math" panose="02040503050406030204" pitchFamily="18" charset="0"/>
                        <a:ea typeface="宋体" charset="-122"/>
                      </a:rPr>
                      <m:t>𝒘</m:t>
                    </m:r>
                    <m:r>
                      <a:rPr lang="en-US" altLang="zh-CN" sz="2200" b="0" i="1" baseline="30000" dirty="0" smtClean="0">
                        <a:latin typeface="Cambria Math" panose="02040503050406030204" pitchFamily="18" charset="0"/>
                        <a:ea typeface="宋体" charset="-122"/>
                      </a:rPr>
                      <m:t>𝑇</m:t>
                    </m:r>
                    <m:r>
                      <a:rPr lang="en-US" altLang="zh-CN" sz="2200" b="1" i="1" dirty="0" smtClean="0">
                        <a:latin typeface="Cambria Math" panose="02040503050406030204" pitchFamily="18" charset="0"/>
                        <a:ea typeface="宋体" charset="-122"/>
                      </a:rPr>
                      <m:t>𝒛</m:t>
                    </m:r>
                    <m:r>
                      <a:rPr lang="en-US" altLang="zh-CN" sz="2200" b="1" i="1" dirty="0">
                        <a:latin typeface="Cambria Math" panose="02040503050406030204" pitchFamily="18" charset="0"/>
                        <a:ea typeface="宋体" charset="-122"/>
                      </a:rPr>
                      <m:t> </m:t>
                    </m:r>
                    <m:r>
                      <a:rPr lang="en-US" altLang="zh-CN" sz="2200" i="1" dirty="0">
                        <a:latin typeface="Cambria Math" panose="02040503050406030204" pitchFamily="18" charset="0"/>
                        <a:ea typeface="宋体" charset="-122"/>
                      </a:rPr>
                      <m:t>&gt; 0</m:t>
                    </m:r>
                  </m:oMath>
                </a14:m>
                <a:r>
                  <a:rPr lang="en-US" altLang="zh-CN" sz="2200" b="1" dirty="0">
                    <a:ea typeface="宋体" charset="-122"/>
                  </a:rPr>
                  <a:t> </a:t>
                </a:r>
                <a:r>
                  <a:rPr lang="en-US" altLang="zh-CN" sz="2200" dirty="0">
                    <a:ea typeface="宋体" charset="-122"/>
                  </a:rPr>
                  <a:t>for all the examples (here </a:t>
                </a:r>
                <a14:m>
                  <m:oMath xmlns:m="http://schemas.openxmlformats.org/officeDocument/2006/math">
                    <m:r>
                      <a:rPr lang="en-US" altLang="zh-CN" sz="2200" b="1" i="1" dirty="0" smtClean="0">
                        <a:latin typeface="Cambria Math" panose="02040503050406030204" pitchFamily="18" charset="0"/>
                        <a:ea typeface="宋体" charset="-122"/>
                      </a:rPr>
                      <m:t>𝒛</m:t>
                    </m:r>
                  </m:oMath>
                </a14:m>
                <a:r>
                  <a:rPr lang="en-US" altLang="zh-CN" sz="2200" b="1" dirty="0">
                    <a:ea typeface="宋体" charset="-122"/>
                  </a:rPr>
                  <a:t> </a:t>
                </a:r>
                <a:r>
                  <a:rPr lang="en-US" altLang="zh-CN" sz="2200" dirty="0">
                    <a:ea typeface="宋体" charset="-122"/>
                  </a:rPr>
                  <a:t>is </a:t>
                </a:r>
                <a14:m>
                  <m:oMath xmlns:m="http://schemas.openxmlformats.org/officeDocument/2006/math">
                    <m:r>
                      <a:rPr lang="en-US" altLang="zh-CN" sz="2200" b="1" i="1" dirty="0" smtClean="0">
                        <a:latin typeface="Cambria Math" panose="02040503050406030204" pitchFamily="18" charset="0"/>
                        <a:ea typeface="宋体" charset="-122"/>
                      </a:rPr>
                      <m:t>𝒙</m:t>
                    </m:r>
                  </m:oMath>
                </a14:m>
                <a:r>
                  <a:rPr lang="en-US" altLang="zh-CN" sz="2200" dirty="0">
                    <a:ea typeface="宋体" charset="-122"/>
                  </a:rPr>
                  <a:t> multiplied with class label)</a:t>
                </a:r>
                <a:endParaRPr lang="en-US" altLang="zh-CN" sz="2200" b="1" dirty="0">
                  <a:ea typeface="宋体" charset="-122"/>
                </a:endParaRPr>
              </a:p>
              <a:p>
                <a:endParaRPr lang="en-US" altLang="zh-CN" sz="2400" dirty="0">
                  <a:ea typeface="宋体" charset="-122"/>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53142" y="1285336"/>
                <a:ext cx="8490857" cy="5151627"/>
              </a:xfrm>
              <a:blipFill>
                <a:blip r:embed="rId3"/>
                <a:stretch>
                  <a:fillRect t="-4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04446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Perceptron</a:t>
            </a:r>
            <a:endParaRPr 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784385" y="1138714"/>
                <a:ext cx="7886700" cy="5221457"/>
              </a:xfrm>
            </p:spPr>
            <p:txBody>
              <a:bodyPr>
                <a:normAutofit/>
              </a:bodyPr>
              <a:lstStyle/>
              <a:p>
                <a:r>
                  <a:rPr lang="en-US" altLang="zh-CN" dirty="0"/>
                  <a:t>Binary classification problem (we have two classes)</a:t>
                </a:r>
              </a:p>
              <a:p>
                <a:r>
                  <a:rPr lang="en-US" altLang="zh-CN" dirty="0"/>
                  <a:t>Sample: </a:t>
                </a:r>
                <a14:m>
                  <m:oMath xmlns:m="http://schemas.openxmlformats.org/officeDocument/2006/math">
                    <m:r>
                      <a:rPr lang="en-US" altLang="zh-CN" b="1" i="1" dirty="0">
                        <a:latin typeface="Cambria Math" panose="02040503050406030204" pitchFamily="18" charset="0"/>
                      </a:rPr>
                      <m:t>𝒙</m:t>
                    </m:r>
                    <m:r>
                      <a:rPr lang="en-US" altLang="zh-CN" b="1" i="1" dirty="0" smtClean="0">
                        <a:latin typeface="Cambria Math" panose="02040503050406030204" pitchFamily="18" charset="0"/>
                      </a:rPr>
                      <m:t>∈</m:t>
                    </m:r>
                    <m:sSup>
                      <m:sSupPr>
                        <m:ctrlPr>
                          <a:rPr lang="en-US" altLang="zh-CN" i="1" dirty="0" smtClean="0">
                            <a:latin typeface="Cambria Math" panose="02040503050406030204" pitchFamily="18" charset="0"/>
                          </a:rPr>
                        </m:ctrlPr>
                      </m:sSupPr>
                      <m:e>
                        <m:r>
                          <a:rPr lang="en-US" altLang="zh-CN" b="0" i="1" dirty="0" smtClean="0">
                            <a:latin typeface="Cambria Math" panose="02040503050406030204" pitchFamily="18" charset="0"/>
                          </a:rPr>
                          <m:t>𝑅</m:t>
                        </m:r>
                      </m:e>
                      <m:sup>
                        <m:r>
                          <a:rPr lang="en-US" altLang="zh-CN" b="0" i="1" dirty="0" smtClean="0">
                            <a:latin typeface="Cambria Math" panose="02040503050406030204" pitchFamily="18" charset="0"/>
                          </a:rPr>
                          <m:t>𝑑</m:t>
                        </m:r>
                      </m:sup>
                    </m:sSup>
                    <m:r>
                      <a:rPr lang="en-US" altLang="zh-CN" b="0" i="1" dirty="0" smtClean="0">
                        <a:latin typeface="Cambria Math" panose="02040503050406030204" pitchFamily="18" charset="0"/>
                      </a:rPr>
                      <m:t>,</m:t>
                    </m:r>
                    <m:r>
                      <a:rPr lang="en-US" altLang="zh-CN" b="1" i="1" dirty="0">
                        <a:latin typeface="Cambria Math" panose="02040503050406030204" pitchFamily="18" charset="0"/>
                      </a:rPr>
                      <m:t>𝒙</m:t>
                    </m:r>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d>
                          <m:dPr>
                            <m:begChr m:val="["/>
                            <m:endChr m:val="]"/>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𝑑</m:t>
                                </m:r>
                              </m:sub>
                            </m:sSub>
                          </m:e>
                        </m:d>
                      </m:e>
                      <m:sup>
                        <m:r>
                          <a:rPr lang="en-US" altLang="zh-CN" b="0" i="1" dirty="0" smtClean="0">
                            <a:latin typeface="Cambria Math" panose="02040503050406030204" pitchFamily="18" charset="0"/>
                          </a:rPr>
                          <m:t>𝑇</m:t>
                        </m:r>
                      </m:sup>
                    </m:sSup>
                  </m:oMath>
                </a14:m>
                <a:endParaRPr lang="en-US" altLang="zh-CN" dirty="0"/>
              </a:p>
              <a:p>
                <a:r>
                  <a:rPr lang="en-US" altLang="zh-CN" dirty="0"/>
                  <a:t>Finds a linear function </a:t>
                </a:r>
                <a14:m>
                  <m:oMath xmlns:m="http://schemas.openxmlformats.org/officeDocument/2006/math">
                    <m:r>
                      <a:rPr lang="en-US" altLang="zh-CN" b="1" i="1" dirty="0" smtClean="0">
                        <a:latin typeface="Cambria Math" panose="02040503050406030204" pitchFamily="18" charset="0"/>
                      </a:rPr>
                      <m:t>𝒘</m:t>
                    </m:r>
                    <m:r>
                      <a:rPr lang="en-US" altLang="zh-CN" b="1" i="1" dirty="0" smtClean="0">
                        <a:latin typeface="Cambria Math" panose="02040503050406030204" pitchFamily="18" charset="0"/>
                      </a:rPr>
                      <m:t>=</m:t>
                    </m:r>
                    <m:sSup>
                      <m:sSupPr>
                        <m:ctrlPr>
                          <a:rPr lang="en-US" altLang="zh-CN" i="1" dirty="0" smtClean="0">
                            <a:latin typeface="Cambria Math" panose="02040503050406030204" pitchFamily="18" charset="0"/>
                          </a:rPr>
                        </m:ctrlPr>
                      </m:sSupPr>
                      <m:e>
                        <m:d>
                          <m:dPr>
                            <m:begChr m:val="["/>
                            <m:endChr m:val="]"/>
                            <m:ctrlPr>
                              <a:rPr lang="en-US" altLang="zh-CN"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𝑤</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𝑤</m:t>
                                </m:r>
                              </m:e>
                              <m:sub>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𝑤</m:t>
                                </m:r>
                              </m:e>
                              <m:sub>
                                <m:r>
                                  <a:rPr lang="en-US" altLang="zh-CN" b="0" i="1" dirty="0" smtClean="0">
                                    <a:latin typeface="Cambria Math" panose="02040503050406030204" pitchFamily="18" charset="0"/>
                                  </a:rPr>
                                  <m:t>𝑑</m:t>
                                </m:r>
                              </m:sub>
                            </m:sSub>
                          </m:e>
                        </m:d>
                      </m:e>
                      <m:sup>
                        <m:r>
                          <a:rPr lang="en-US" altLang="zh-CN" b="0" i="1" dirty="0" smtClean="0">
                            <a:latin typeface="Cambria Math" panose="02040503050406030204" pitchFamily="18" charset="0"/>
                          </a:rPr>
                          <m:t>𝑇</m:t>
                        </m:r>
                      </m:sup>
                    </m:sSup>
                    <m:r>
                      <a:rPr lang="en-US" altLang="zh-CN" b="1"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𝑅</m:t>
                        </m:r>
                      </m:e>
                      <m:sup>
                        <m:r>
                          <a:rPr lang="en-US" altLang="zh-CN" i="1" dirty="0">
                            <a:latin typeface="Cambria Math" panose="02040503050406030204" pitchFamily="18" charset="0"/>
                          </a:rPr>
                          <m:t>𝑑</m:t>
                        </m:r>
                      </m:sup>
                    </m:sSup>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𝑏</m:t>
                    </m:r>
                  </m:oMath>
                </a14:m>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b="0" i="1" dirty="0">
                  <a:latin typeface="Cambria Math" panose="02040503050406030204" pitchFamily="18" charset="0"/>
                </a:endParaRPr>
              </a:p>
              <a:p>
                <a:pPr marL="0" indent="0">
                  <a:buNone/>
                </a:pPr>
                <a:endParaRPr lang="en-US" altLang="zh-CN" b="0" i="1" dirty="0">
                  <a:latin typeface="Cambria Math" panose="02040503050406030204" pitchFamily="18" charset="0"/>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784385" y="1138714"/>
                <a:ext cx="7886700" cy="5221457"/>
              </a:xfrm>
              <a:blipFill>
                <a:blip r:embed="rId2"/>
                <a:stretch>
                  <a:fillRect t="-728"/>
                </a:stretch>
              </a:blipFill>
            </p:spPr>
            <p:txBody>
              <a:bodyPr/>
              <a:lstStyle/>
              <a:p>
                <a:r>
                  <a:rPr lang="zh-CN" altLang="en-US">
                    <a:noFill/>
                  </a:rPr>
                  <a:t> </a:t>
                </a:r>
              </a:p>
            </p:txBody>
          </p:sp>
        </mc:Fallback>
      </mc:AlternateContent>
      <p:pic>
        <p:nvPicPr>
          <p:cNvPr id="9" name="Picture 2" descr="http://cse-wiki.unl.edu/wiki/images/0/0f/Perceptr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5069" y="4450602"/>
            <a:ext cx="5933925" cy="1792627"/>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15A76528-D7BB-314D-B27D-C1A45ED89ED9}"/>
              </a:ext>
            </a:extLst>
          </p:cNvPr>
          <p:cNvSpPr txBox="1"/>
          <p:nvPr/>
        </p:nvSpPr>
        <p:spPr>
          <a:xfrm>
            <a:off x="1295211" y="6360171"/>
            <a:ext cx="6148671" cy="369332"/>
          </a:xfrm>
          <a:prstGeom prst="rect">
            <a:avLst/>
          </a:prstGeom>
          <a:noFill/>
        </p:spPr>
        <p:txBody>
          <a:bodyPr wrap="none" rtlCol="0">
            <a:spAutoFit/>
          </a:bodyPr>
          <a:lstStyle/>
          <a:p>
            <a:r>
              <a:rPr kumimoji="1" lang="en-US" altLang="zh-CN" dirty="0"/>
              <a:t>Input   </a:t>
            </a:r>
            <a:r>
              <a:rPr kumimoji="1" lang="zh-CN" altLang="en-US" dirty="0"/>
              <a:t> </a:t>
            </a:r>
            <a:r>
              <a:rPr kumimoji="1" lang="en-US" altLang="zh-CN" dirty="0"/>
              <a:t>weight      Sum                       threshold       output </a:t>
            </a:r>
            <a:r>
              <a:rPr kumimoji="1" lang="zh-CN" altLang="en-US" dirty="0"/>
              <a:t> </a:t>
            </a:r>
          </a:p>
        </p:txBody>
      </p:sp>
      <p:pic>
        <p:nvPicPr>
          <p:cNvPr id="8" name="图片 7">
            <a:extLst>
              <a:ext uri="{FF2B5EF4-FFF2-40B4-BE49-F238E27FC236}">
                <a16:creationId xmlns:a16="http://schemas.microsoft.com/office/drawing/2014/main" id="{B2C20037-F5DC-C646-ABB4-AC2B95B6D01A}"/>
              </a:ext>
            </a:extLst>
          </p:cNvPr>
          <p:cNvPicPr>
            <a:picLocks noChangeAspect="1"/>
          </p:cNvPicPr>
          <p:nvPr/>
        </p:nvPicPr>
        <p:blipFill>
          <a:blip r:embed="rId4"/>
          <a:stretch>
            <a:fillRect/>
          </a:stretch>
        </p:blipFill>
        <p:spPr>
          <a:xfrm>
            <a:off x="2264473" y="2858004"/>
            <a:ext cx="4254500" cy="1193800"/>
          </a:xfrm>
          <a:prstGeom prst="rect">
            <a:avLst/>
          </a:prstGeom>
        </p:spPr>
      </p:pic>
    </p:spTree>
    <p:extLst>
      <p:ext uri="{BB962C8B-B14F-4D97-AF65-F5344CB8AC3E}">
        <p14:creationId xmlns:p14="http://schemas.microsoft.com/office/powerpoint/2010/main" val="282650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Perceptron</a:t>
            </a:r>
            <a:endParaRPr lang="zh-CN" altLang="en-US" dirty="0"/>
          </a:p>
        </p:txBody>
      </p:sp>
      <p:sp>
        <p:nvSpPr>
          <p:cNvPr id="3" name="内容占位符 2"/>
          <p:cNvSpPr>
            <a:spLocks noGrp="1"/>
          </p:cNvSpPr>
          <p:nvPr>
            <p:ph idx="1"/>
          </p:nvPr>
        </p:nvSpPr>
        <p:spPr>
          <a:xfrm>
            <a:off x="767468" y="1195629"/>
            <a:ext cx="4906888" cy="3365818"/>
          </a:xfrm>
        </p:spPr>
        <p:txBody>
          <a:bodyPr>
            <a:normAutofit fontScale="92500" lnSpcReduction="20000"/>
          </a:bodyPr>
          <a:lstStyle/>
          <a:p>
            <a:r>
              <a:rPr lang="en-US" altLang="zh-CN" dirty="0"/>
              <a:t>In 1957, </a:t>
            </a:r>
            <a:r>
              <a:rPr lang="en-US" altLang="zh-CN" b="1" dirty="0"/>
              <a:t>Frank Rosenblatt </a:t>
            </a:r>
            <a:r>
              <a:rPr lang="en-US" altLang="zh-CN" dirty="0"/>
              <a:t>in Cornell University invented the </a:t>
            </a:r>
            <a:r>
              <a:rPr lang="en-US" altLang="zh-CN" b="1" dirty="0"/>
              <a:t>Perceptron </a:t>
            </a:r>
            <a:r>
              <a:rPr lang="en-US" altLang="zh-CN" dirty="0"/>
              <a:t>model. It is:</a:t>
            </a:r>
          </a:p>
          <a:p>
            <a:pPr lvl="1"/>
            <a:r>
              <a:rPr lang="en-US" altLang="zh-CN" dirty="0"/>
              <a:t>The first self-organizing and self-learning mathematic model.</a:t>
            </a:r>
          </a:p>
          <a:p>
            <a:pPr marL="457200" lvl="1" indent="0">
              <a:buNone/>
            </a:pPr>
            <a:endParaRPr lang="en-US" altLang="zh-CN" dirty="0"/>
          </a:p>
          <a:p>
            <a:pPr lvl="1"/>
            <a:r>
              <a:rPr lang="en-US" altLang="zh-CN" dirty="0"/>
              <a:t>The first algorithm defining Neural Network precisely.</a:t>
            </a:r>
          </a:p>
          <a:p>
            <a:pPr lvl="1"/>
            <a:endParaRPr lang="en-US" altLang="zh-CN" dirty="0"/>
          </a:p>
          <a:p>
            <a:pPr lvl="1"/>
            <a:r>
              <a:rPr lang="en-US" altLang="zh-CN" dirty="0"/>
              <a:t>The ancestor of many new Neural Network models.</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1606" y="1195629"/>
            <a:ext cx="2746093" cy="3904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http://cse-wiki.unl.edu/wiki/images/0/0f/Perceptr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687" y="4958836"/>
            <a:ext cx="5564150" cy="1680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96875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89823"/>
            <a:ext cx="7886700" cy="726421"/>
          </a:xfrm>
        </p:spPr>
        <p:txBody>
          <a:bodyPr/>
          <a:lstStyle/>
          <a:p>
            <a:r>
              <a:rPr lang="en-US" altLang="zh-CN" dirty="0"/>
              <a:t>The Perceptron learning algorithm</a:t>
            </a:r>
            <a:endParaRPr lang="zh-CN" altLang="en-US" dirty="0"/>
          </a:p>
        </p:txBody>
      </p:sp>
      <mc:AlternateContent xmlns:mc="http://schemas.openxmlformats.org/markup-compatibility/2006" xmlns:a14="http://schemas.microsoft.com/office/drawing/2010/main">
        <mc:Choice Requires="a14">
          <p:sp>
            <p:nvSpPr>
              <p:cNvPr id="7" name="内容占位符 2"/>
              <p:cNvSpPr>
                <a:spLocks noGrp="1"/>
              </p:cNvSpPr>
              <p:nvPr>
                <p:ph idx="1"/>
              </p:nvPr>
            </p:nvSpPr>
            <p:spPr>
              <a:xfrm>
                <a:off x="737138" y="3414793"/>
                <a:ext cx="7886700" cy="3068636"/>
              </a:xfrm>
            </p:spPr>
            <p:txBody>
              <a:bodyPr/>
              <a:lstStyle/>
              <a:p>
                <a:r>
                  <a:rPr lang="en-US" altLang="zh-CN" dirty="0"/>
                  <a:t>If the model predicts </a:t>
                </a:r>
                <a14:m>
                  <m:oMath xmlns:m="http://schemas.openxmlformats.org/officeDocument/2006/math">
                    <m:r>
                      <a:rPr lang="en-US" altLang="zh-CN" b="1" i="1" dirty="0" smtClean="0">
                        <a:latin typeface="Cambria Math" panose="02040503050406030204" pitchFamily="18" charset="0"/>
                      </a:rPr>
                      <m:t>𝒙</m:t>
                    </m:r>
                  </m:oMath>
                </a14:m>
                <a:r>
                  <a:rPr lang="en-US" altLang="zh-CN" dirty="0"/>
                  <a:t> correct, do nothing</a:t>
                </a:r>
              </a:p>
              <a:p>
                <a:r>
                  <a:rPr lang="en-US" altLang="zh-CN" dirty="0"/>
                  <a:t>If the model predicts </a:t>
                </a:r>
                <a14:m>
                  <m:oMath xmlns:m="http://schemas.openxmlformats.org/officeDocument/2006/math">
                    <m:r>
                      <a:rPr lang="en-US" altLang="zh-CN" b="1" i="1" dirty="0">
                        <a:latin typeface="Cambria Math" panose="02040503050406030204" pitchFamily="18" charset="0"/>
                      </a:rPr>
                      <m:t>𝒙</m:t>
                    </m:r>
                  </m:oMath>
                </a14:m>
                <a:r>
                  <a:rPr lang="en-US" altLang="zh-CN" dirty="0"/>
                  <a:t> wrong, multiply </a:t>
                </a:r>
                <a14:m>
                  <m:oMath xmlns:m="http://schemas.openxmlformats.org/officeDocument/2006/math">
                    <m:r>
                      <a:rPr lang="en-US" altLang="zh-CN" b="1" i="1" dirty="0">
                        <a:latin typeface="Cambria Math" panose="02040503050406030204" pitchFamily="18" charset="0"/>
                      </a:rPr>
                      <m:t>𝒙</m:t>
                    </m:r>
                  </m:oMath>
                </a14:m>
                <a:r>
                  <a:rPr lang="en-US" altLang="zh-CN" dirty="0"/>
                  <a:t> by its label, and let</a:t>
                </a:r>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1" i="1" smtClean="0">
                          <a:latin typeface="Cambria Math" panose="02040503050406030204" pitchFamily="18" charset="0"/>
                        </a:rPr>
                        <m:t>𝒙</m:t>
                      </m:r>
                      <m:r>
                        <a:rPr lang="en-US" altLang="zh-CN" b="0" i="1" smtClean="0">
                          <a:latin typeface="Cambria Math" panose="02040503050406030204" pitchFamily="18" charset="0"/>
                        </a:rPr>
                        <m:t>𝑦</m:t>
                      </m:r>
                    </m:oMath>
                  </m:oMathPara>
                </a14:m>
                <a:endParaRPr lang="en-US" altLang="zh-CN" dirty="0"/>
              </a:p>
              <a:p>
                <a:pPr marL="0" indent="0">
                  <a:buNone/>
                </a:pPr>
                <a:r>
                  <a:rPr lang="zh-CN" altLang="en-US" dirty="0"/>
                  <a:t>      </a:t>
                </a:r>
                <a:r>
                  <a:rPr lang="en-US" altLang="zh-CN" dirty="0"/>
                  <a:t>(update only on error. A mistake-driven algorithm)</a:t>
                </a:r>
              </a:p>
              <a:p>
                <a:r>
                  <a:rPr lang="en-US" altLang="zh-CN" dirty="0"/>
                  <a:t>Seems correct buy why?</a:t>
                </a:r>
              </a:p>
              <a:p>
                <a:r>
                  <a:rPr lang="en-US" altLang="zh-CN" dirty="0">
                    <a:solidFill>
                      <a:srgbClr val="FF0000"/>
                    </a:solidFill>
                  </a:rPr>
                  <a:t>Hint</a:t>
                </a:r>
                <a:r>
                  <a:rPr lang="en-US" altLang="zh-CN" dirty="0"/>
                  <a:t>: If </a:t>
                </a:r>
                <a14:m>
                  <m:oMath xmlns:m="http://schemas.openxmlformats.org/officeDocument/2006/math">
                    <m:r>
                      <a:rPr lang="en-US" altLang="zh-CN" i="1" dirty="0" smtClean="0">
                        <a:latin typeface="Cambria Math" panose="02040503050406030204" pitchFamily="18" charset="0"/>
                      </a:rPr>
                      <m:t>𝑤</m:t>
                    </m:r>
                  </m:oMath>
                </a14:m>
                <a:r>
                  <a:rPr lang="en-US" altLang="zh-CN" dirty="0"/>
                  <a:t> is a solution, for any </a:t>
                </a:r>
                <a14:m>
                  <m:oMath xmlns:m="http://schemas.openxmlformats.org/officeDocument/2006/math">
                    <m:r>
                      <a:rPr lang="en-US" altLang="zh-CN" b="1" i="1" dirty="0" smtClean="0">
                        <a:latin typeface="Cambria Math" panose="02040503050406030204" pitchFamily="18" charset="0"/>
                      </a:rPr>
                      <m:t>𝒙</m:t>
                    </m:r>
                  </m:oMath>
                </a14:m>
                <a:r>
                  <a:rPr lang="en-US" altLang="zh-CN" dirty="0"/>
                  <a:t> in the training set, we have</a:t>
                </a:r>
              </a:p>
              <a:p>
                <a:pPr marL="0" indent="0">
                  <a:buNone/>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𝒘</m:t>
                          </m:r>
                        </m:e>
                        <m:sup>
                          <m:r>
                            <a:rPr lang="en-US" altLang="zh-CN" b="0" i="1" smtClean="0">
                              <a:latin typeface="Cambria Math" panose="02040503050406030204" pitchFamily="18" charset="0"/>
                            </a:rPr>
                            <m:t>𝑇</m:t>
                          </m:r>
                        </m:sup>
                      </m:sSup>
                      <m:r>
                        <a:rPr lang="en-US" altLang="zh-CN" b="1" i="1" smtClean="0">
                          <a:latin typeface="Cambria Math" panose="02040503050406030204" pitchFamily="18" charset="0"/>
                        </a:rPr>
                        <m:t>𝒙</m:t>
                      </m:r>
                      <m:r>
                        <a:rPr lang="en-US" altLang="zh-CN" b="0" i="1" smtClean="0">
                          <a:latin typeface="Cambria Math" panose="02040503050406030204" pitchFamily="18" charset="0"/>
                        </a:rPr>
                        <m:t>𝑦</m:t>
                      </m:r>
                      <m:r>
                        <a:rPr lang="en-US" altLang="zh-CN" b="0" i="1" smtClean="0">
                          <a:latin typeface="Cambria Math" panose="02040503050406030204" pitchFamily="18" charset="0"/>
                        </a:rPr>
                        <m:t>&gt;0</m:t>
                      </m:r>
                    </m:oMath>
                  </m:oMathPara>
                </a14:m>
                <a:endParaRPr lang="zh-CN" altLang="en-US" dirty="0"/>
              </a:p>
            </p:txBody>
          </p:sp>
        </mc:Choice>
        <mc:Fallback xmlns="">
          <p:sp>
            <p:nvSpPr>
              <p:cNvPr id="7" name="内容占位符 2"/>
              <p:cNvSpPr>
                <a:spLocks noGrp="1" noRot="1" noChangeAspect="1" noMove="1" noResize="1" noEditPoints="1" noAdjustHandles="1" noChangeArrowheads="1" noChangeShapeType="1" noTextEdit="1"/>
              </p:cNvSpPr>
              <p:nvPr>
                <p:ph idx="1"/>
              </p:nvPr>
            </p:nvSpPr>
            <p:spPr>
              <a:xfrm>
                <a:off x="737138" y="3414793"/>
                <a:ext cx="7886700" cy="3068636"/>
              </a:xfrm>
              <a:blipFill>
                <a:blip r:embed="rId2"/>
                <a:stretch>
                  <a:fillRect t="-823" b="-7819"/>
                </a:stretch>
              </a:blipFill>
            </p:spPr>
            <p:txBody>
              <a:bodyPr/>
              <a:lstStyle/>
              <a:p>
                <a:r>
                  <a:rPr lang="zh-CN" altLang="en-US">
                    <a:noFill/>
                  </a:rPr>
                  <a:t> </a:t>
                </a:r>
              </a:p>
            </p:txBody>
          </p:sp>
        </mc:Fallback>
      </mc:AlternateContent>
      <p:sp>
        <p:nvSpPr>
          <p:cNvPr id="4" name="灯片编号占位符 3"/>
          <p:cNvSpPr>
            <a:spLocks noGrp="1"/>
          </p:cNvSpPr>
          <p:nvPr>
            <p:ph type="sldNum" sz="quarter" idx="4294967295"/>
          </p:nvPr>
        </p:nvSpPr>
        <p:spPr>
          <a:xfrm>
            <a:off x="6457950" y="6356351"/>
            <a:ext cx="2057400" cy="365125"/>
          </a:xfrm>
          <a:prstGeom prst="rect">
            <a:avLst/>
          </a:prstGeom>
        </p:spPr>
        <p:txBody>
          <a:bodyPr/>
          <a:lstStyle/>
          <a:p>
            <a:fld id="{FD099A63-1933-4B27-B8FC-ED1C435C22A0}" type="slidenum">
              <a:rPr lang="en-US" altLang="zh-CN" smtClean="0"/>
              <a:pPr/>
              <a:t>23</a:t>
            </a:fld>
            <a:endParaRPr lang="en-US" altLang="zh-CN"/>
          </a:p>
        </p:txBody>
      </p:sp>
      <p:pic>
        <p:nvPicPr>
          <p:cNvPr id="6146" name="Picture 2" descr="http://cse-wiki.unl.edu/wiki/images/0/0f/Perceptr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7138" y="1108340"/>
            <a:ext cx="5792062" cy="1749771"/>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6309761" y="972816"/>
            <a:ext cx="1726948" cy="400110"/>
          </a:xfrm>
          <a:prstGeom prst="rect">
            <a:avLst/>
          </a:prstGeom>
          <a:noFill/>
          <a:ln w="25400">
            <a:solidFill>
              <a:schemeClr val="accent1"/>
            </a:solidFill>
          </a:ln>
        </p:spPr>
        <p:txBody>
          <a:bodyPr wrap="none" rtlCol="0">
            <a:spAutoFit/>
          </a:bodyPr>
          <a:lstStyle/>
          <a:p>
            <a:r>
              <a:rPr lang="en-US" altLang="zh-CN" sz="2000" b="1" dirty="0">
                <a:solidFill>
                  <a:srgbClr val="FF0000"/>
                </a:solidFill>
              </a:rPr>
              <a:t>How to Learn?</a:t>
            </a:r>
            <a:endParaRPr lang="zh-CN" altLang="en-US" sz="2000" b="1" dirty="0">
              <a:solidFill>
                <a:srgbClr val="FF0000"/>
              </a:solidFill>
            </a:endParaRPr>
          </a:p>
        </p:txBody>
      </p:sp>
    </p:spTree>
    <p:extLst>
      <p:ext uri="{BB962C8B-B14F-4D97-AF65-F5344CB8AC3E}">
        <p14:creationId xmlns:p14="http://schemas.microsoft.com/office/powerpoint/2010/main" val="2417927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9512" y="89824"/>
            <a:ext cx="8964488" cy="592102"/>
          </a:xfrm>
        </p:spPr>
        <p:txBody>
          <a:bodyPr/>
          <a:lstStyle/>
          <a:p>
            <a:r>
              <a:rPr lang="en-US" altLang="zh-CN" sz="2400" dirty="0"/>
              <a:t>Neural Network (Deep Learning) History &amp; Progress</a:t>
            </a:r>
            <a:endParaRPr lang="zh-CN" altLang="en-US" sz="2400" dirty="0"/>
          </a:p>
        </p:txBody>
      </p:sp>
      <p:sp>
        <p:nvSpPr>
          <p:cNvPr id="3" name="内容占位符 2"/>
          <p:cNvSpPr>
            <a:spLocks noGrp="1"/>
          </p:cNvSpPr>
          <p:nvPr>
            <p:ph idx="1"/>
          </p:nvPr>
        </p:nvSpPr>
        <p:spPr>
          <a:xfrm>
            <a:off x="628650" y="1022888"/>
            <a:ext cx="7886700" cy="5574464"/>
          </a:xfrm>
        </p:spPr>
        <p:txBody>
          <a:bodyPr>
            <a:normAutofit/>
          </a:bodyPr>
          <a:lstStyle/>
          <a:p>
            <a:r>
              <a:rPr lang="en-US" altLang="zh-CN" sz="2000" dirty="0"/>
              <a:t>1957, Perceptron created by Frank Rosenblatt (</a:t>
            </a:r>
            <a:r>
              <a:rPr lang="en-US" altLang="zh-CN" sz="2000" b="1" dirty="0">
                <a:solidFill>
                  <a:srgbClr val="FF0000"/>
                </a:solidFill>
              </a:rPr>
              <a:t>60 years ago</a:t>
            </a:r>
            <a:r>
              <a:rPr lang="en-US" altLang="zh-CN" sz="2000" dirty="0"/>
              <a:t>)</a:t>
            </a:r>
          </a:p>
          <a:p>
            <a:r>
              <a:rPr lang="en-US" altLang="zh-CN" dirty="0"/>
              <a:t>This model had been quite popular in the 1960s. </a:t>
            </a:r>
          </a:p>
          <a:p>
            <a:pPr marL="457200" lvl="1" indent="0">
              <a:buNone/>
            </a:pPr>
            <a:endParaRPr lang="en-US" altLang="zh-CN" dirty="0"/>
          </a:p>
          <a:p>
            <a:pPr lvl="1"/>
            <a:r>
              <a:rPr lang="en-US" altLang="zh-CN" dirty="0"/>
              <a:t>Rosenblatt had a hopeful view of </a:t>
            </a:r>
            <a:r>
              <a:rPr lang="en-US" altLang="zh-CN" dirty="0" err="1"/>
              <a:t>percetron</a:t>
            </a:r>
            <a:r>
              <a:rPr lang="en-US" altLang="zh-CN" dirty="0"/>
              <a:t>, predicting that it would be able to learn, to make decisions, and to translate.</a:t>
            </a:r>
          </a:p>
          <a:p>
            <a:pPr lvl="1"/>
            <a:endParaRPr lang="en-US" altLang="zh-CN" dirty="0"/>
          </a:p>
          <a:p>
            <a:pPr lvl="1"/>
            <a:endParaRPr lang="en-US" altLang="zh-CN" dirty="0"/>
          </a:p>
          <a:p>
            <a:pPr lvl="1"/>
            <a:r>
              <a:rPr lang="en-US" altLang="zh-CN" dirty="0"/>
              <a:t>The US Navy used to fund its research, expecting that it “</a:t>
            </a:r>
            <a:r>
              <a:rPr lang="en-US" altLang="zh-CN" i="1" dirty="0"/>
              <a:t>will be able to walk, talk, see, write, reproduce itself and be conscious of its existence</a:t>
            </a:r>
            <a:r>
              <a:rPr lang="en-US" altLang="zh-CN" dirty="0"/>
              <a:t>”, till the first AI winter came.</a:t>
            </a:r>
          </a:p>
          <a:p>
            <a:endParaRPr lang="en-US" altLang="zh-CN" sz="2000" dirty="0"/>
          </a:p>
        </p:txBody>
      </p:sp>
    </p:spTree>
    <p:extLst>
      <p:ext uri="{BB962C8B-B14F-4D97-AF65-F5344CB8AC3E}">
        <p14:creationId xmlns:p14="http://schemas.microsoft.com/office/powerpoint/2010/main" val="721469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9512" y="89824"/>
            <a:ext cx="8964488" cy="592102"/>
          </a:xfrm>
        </p:spPr>
        <p:txBody>
          <a:bodyPr/>
          <a:lstStyle/>
          <a:p>
            <a:r>
              <a:rPr lang="en-US" altLang="zh-CN" sz="2400" dirty="0">
                <a:solidFill>
                  <a:srgbClr val="FF0000"/>
                </a:solidFill>
              </a:rPr>
              <a:t>Neural Network (Deep Learning) the hype</a:t>
            </a:r>
            <a:endParaRPr lang="zh-CN" altLang="en-US" sz="2400" dirty="0">
              <a:solidFill>
                <a:srgbClr val="FF0000"/>
              </a:solidFill>
            </a:endParaRPr>
          </a:p>
        </p:txBody>
      </p:sp>
      <p:pic>
        <p:nvPicPr>
          <p:cNvPr id="6" name="图片 5">
            <a:extLst>
              <a:ext uri="{FF2B5EF4-FFF2-40B4-BE49-F238E27FC236}">
                <a16:creationId xmlns:a16="http://schemas.microsoft.com/office/drawing/2014/main" id="{F77265AC-E0CB-1B45-8FBA-57D44F102A49}"/>
              </a:ext>
            </a:extLst>
          </p:cNvPr>
          <p:cNvPicPr>
            <a:picLocks noChangeAspect="1"/>
          </p:cNvPicPr>
          <p:nvPr/>
        </p:nvPicPr>
        <p:blipFill>
          <a:blip r:embed="rId3"/>
          <a:stretch>
            <a:fillRect/>
          </a:stretch>
        </p:blipFill>
        <p:spPr>
          <a:xfrm>
            <a:off x="1043608" y="836712"/>
            <a:ext cx="2565400" cy="5448300"/>
          </a:xfrm>
          <a:prstGeom prst="rect">
            <a:avLst/>
          </a:prstGeom>
        </p:spPr>
      </p:pic>
      <p:pic>
        <p:nvPicPr>
          <p:cNvPr id="8" name="图片 7">
            <a:extLst>
              <a:ext uri="{FF2B5EF4-FFF2-40B4-BE49-F238E27FC236}">
                <a16:creationId xmlns:a16="http://schemas.microsoft.com/office/drawing/2014/main" id="{36DD6684-52FC-7544-B2CF-3B2DC1DA3D46}"/>
              </a:ext>
            </a:extLst>
          </p:cNvPr>
          <p:cNvPicPr>
            <a:picLocks noChangeAspect="1"/>
          </p:cNvPicPr>
          <p:nvPr/>
        </p:nvPicPr>
        <p:blipFill>
          <a:blip r:embed="rId4"/>
          <a:stretch>
            <a:fillRect/>
          </a:stretch>
        </p:blipFill>
        <p:spPr>
          <a:xfrm>
            <a:off x="4283968" y="1002814"/>
            <a:ext cx="4152900" cy="2654300"/>
          </a:xfrm>
          <a:prstGeom prst="rect">
            <a:avLst/>
          </a:prstGeom>
        </p:spPr>
      </p:pic>
      <p:pic>
        <p:nvPicPr>
          <p:cNvPr id="9" name="图片 8">
            <a:extLst>
              <a:ext uri="{FF2B5EF4-FFF2-40B4-BE49-F238E27FC236}">
                <a16:creationId xmlns:a16="http://schemas.microsoft.com/office/drawing/2014/main" id="{7335CBEE-79B0-024A-8B6C-99DC557455D6}"/>
              </a:ext>
            </a:extLst>
          </p:cNvPr>
          <p:cNvPicPr>
            <a:picLocks noChangeAspect="1"/>
          </p:cNvPicPr>
          <p:nvPr/>
        </p:nvPicPr>
        <p:blipFill>
          <a:blip r:embed="rId5"/>
          <a:stretch>
            <a:fillRect/>
          </a:stretch>
        </p:blipFill>
        <p:spPr>
          <a:xfrm>
            <a:off x="5039618" y="3978002"/>
            <a:ext cx="2641600" cy="2463800"/>
          </a:xfrm>
          <a:prstGeom prst="rect">
            <a:avLst/>
          </a:prstGeom>
        </p:spPr>
      </p:pic>
      <p:sp>
        <p:nvSpPr>
          <p:cNvPr id="10" name="文本框 9">
            <a:extLst>
              <a:ext uri="{FF2B5EF4-FFF2-40B4-BE49-F238E27FC236}">
                <a16:creationId xmlns:a16="http://schemas.microsoft.com/office/drawing/2014/main" id="{46CF5269-66A8-F443-8999-2A50575B76D0}"/>
              </a:ext>
            </a:extLst>
          </p:cNvPr>
          <p:cNvSpPr txBox="1"/>
          <p:nvPr/>
        </p:nvSpPr>
        <p:spPr>
          <a:xfrm>
            <a:off x="763402" y="6421234"/>
            <a:ext cx="3560911" cy="369332"/>
          </a:xfrm>
          <a:prstGeom prst="rect">
            <a:avLst/>
          </a:prstGeom>
          <a:noFill/>
        </p:spPr>
        <p:txBody>
          <a:bodyPr wrap="none" rtlCol="0">
            <a:spAutoFit/>
          </a:bodyPr>
          <a:lstStyle/>
          <a:p>
            <a:r>
              <a:rPr kumimoji="1" lang="en-US" altLang="zh-CN" dirty="0"/>
              <a:t>The New York Times, July 8 1958</a:t>
            </a:r>
            <a:endParaRPr kumimoji="1" lang="zh-CN" altLang="en-US" dirty="0"/>
          </a:p>
        </p:txBody>
      </p:sp>
      <p:sp>
        <p:nvSpPr>
          <p:cNvPr id="11" name="文本框 10">
            <a:extLst>
              <a:ext uri="{FF2B5EF4-FFF2-40B4-BE49-F238E27FC236}">
                <a16:creationId xmlns:a16="http://schemas.microsoft.com/office/drawing/2014/main" id="{251A7618-7634-DE4F-BAC3-689E34839DFC}"/>
              </a:ext>
            </a:extLst>
          </p:cNvPr>
          <p:cNvSpPr txBox="1"/>
          <p:nvPr/>
        </p:nvSpPr>
        <p:spPr>
          <a:xfrm>
            <a:off x="4283968" y="3657114"/>
            <a:ext cx="4213461" cy="369332"/>
          </a:xfrm>
          <a:prstGeom prst="rect">
            <a:avLst/>
          </a:prstGeom>
          <a:noFill/>
        </p:spPr>
        <p:txBody>
          <a:bodyPr wrap="none" rtlCol="0">
            <a:spAutoFit/>
          </a:bodyPr>
          <a:lstStyle/>
          <a:p>
            <a:r>
              <a:rPr kumimoji="1" lang="en-US" altLang="zh-CN" dirty="0"/>
              <a:t>The New Yorker, December 6, 1958 P.44</a:t>
            </a:r>
            <a:endParaRPr kumimoji="1" lang="zh-CN" altLang="en-US" dirty="0"/>
          </a:p>
        </p:txBody>
      </p:sp>
      <p:sp>
        <p:nvSpPr>
          <p:cNvPr id="12" name="文本框 11">
            <a:extLst>
              <a:ext uri="{FF2B5EF4-FFF2-40B4-BE49-F238E27FC236}">
                <a16:creationId xmlns:a16="http://schemas.microsoft.com/office/drawing/2014/main" id="{686CF4A7-6E36-E648-AF67-EFE75B99D18B}"/>
              </a:ext>
            </a:extLst>
          </p:cNvPr>
          <p:cNvSpPr txBox="1"/>
          <p:nvPr/>
        </p:nvSpPr>
        <p:spPr>
          <a:xfrm>
            <a:off x="5132180" y="6447636"/>
            <a:ext cx="2517036" cy="369332"/>
          </a:xfrm>
          <a:prstGeom prst="rect">
            <a:avLst/>
          </a:prstGeom>
          <a:noFill/>
        </p:spPr>
        <p:txBody>
          <a:bodyPr wrap="none" rtlCol="0">
            <a:spAutoFit/>
          </a:bodyPr>
          <a:lstStyle/>
          <a:p>
            <a:r>
              <a:rPr kumimoji="1" lang="en-US" altLang="zh-CN" dirty="0"/>
              <a:t>The IBM 704 computer</a:t>
            </a:r>
            <a:endParaRPr kumimoji="1" lang="zh-CN" altLang="en-US" dirty="0"/>
          </a:p>
        </p:txBody>
      </p:sp>
    </p:spTree>
    <p:extLst>
      <p:ext uri="{BB962C8B-B14F-4D97-AF65-F5344CB8AC3E}">
        <p14:creationId xmlns:p14="http://schemas.microsoft.com/office/powerpoint/2010/main" val="4782593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Perceptron: Drawback</a:t>
            </a:r>
            <a:endParaRPr lang="zh-CN" altLang="en-US" dirty="0">
              <a:solidFill>
                <a:srgbClr val="FF0000"/>
              </a:solidFill>
            </a:endParaRPr>
          </a:p>
        </p:txBody>
      </p:sp>
      <p:sp>
        <p:nvSpPr>
          <p:cNvPr id="3" name="内容占位符 2"/>
          <p:cNvSpPr>
            <a:spLocks noGrp="1"/>
          </p:cNvSpPr>
          <p:nvPr>
            <p:ph idx="1"/>
          </p:nvPr>
        </p:nvSpPr>
        <p:spPr>
          <a:xfrm>
            <a:off x="568911" y="1156226"/>
            <a:ext cx="8179553" cy="5104108"/>
          </a:xfrm>
        </p:spPr>
        <p:txBody>
          <a:bodyPr/>
          <a:lstStyle/>
          <a:p>
            <a:r>
              <a:rPr lang="en-US" altLang="zh-CN" dirty="0"/>
              <a:t>Only capable of learning </a:t>
            </a:r>
            <a:r>
              <a:rPr lang="en-US" altLang="zh-CN" b="1" dirty="0"/>
              <a:t>linearly separable functions. </a:t>
            </a:r>
          </a:p>
          <a:p>
            <a:r>
              <a:rPr lang="en-US" altLang="zh-CN" b="1" dirty="0"/>
              <a:t>Logical OR gate</a:t>
            </a:r>
          </a:p>
          <a:p>
            <a:endParaRPr lang="en-US" altLang="zh-CN" b="1" dirty="0"/>
          </a:p>
          <a:p>
            <a:endParaRPr lang="en-US" altLang="zh-CN" b="1" dirty="0"/>
          </a:p>
          <a:p>
            <a:endParaRPr lang="en-US" altLang="zh-CN" b="1" dirty="0"/>
          </a:p>
          <a:p>
            <a:endParaRPr lang="en-US" altLang="zh-CN" sz="1000" b="1" dirty="0"/>
          </a:p>
          <a:p>
            <a:r>
              <a:rPr lang="en-US" altLang="zh-CN" b="1" dirty="0"/>
              <a:t>Logical AND gate</a:t>
            </a:r>
          </a:p>
          <a:p>
            <a:endParaRPr lang="en-US" altLang="zh-CN" dirty="0"/>
          </a:p>
        </p:txBody>
      </p:sp>
      <p:sp>
        <p:nvSpPr>
          <p:cNvPr id="19" name="AutoShape 2" descr="https://upload.wikimedia.org/wikipedia/commons/thumb/3/31/Perceptron.svg/1052px-Perceptron.svg.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02" name="组合 101"/>
          <p:cNvGrpSpPr/>
          <p:nvPr/>
        </p:nvGrpSpPr>
        <p:grpSpPr>
          <a:xfrm>
            <a:off x="5091068" y="4553314"/>
            <a:ext cx="2697146" cy="1513396"/>
            <a:chOff x="3401288" y="1903812"/>
            <a:chExt cx="2625138" cy="1374038"/>
          </a:xfrm>
        </p:grpSpPr>
        <p:grpSp>
          <p:nvGrpSpPr>
            <p:cNvPr id="6" name="组合 5"/>
            <p:cNvGrpSpPr/>
            <p:nvPr/>
          </p:nvGrpSpPr>
          <p:grpSpPr>
            <a:xfrm>
              <a:off x="3401288" y="2286357"/>
              <a:ext cx="499117" cy="369332"/>
              <a:chOff x="3163649" y="2203701"/>
              <a:chExt cx="499117" cy="369332"/>
            </a:xfrm>
          </p:grpSpPr>
          <p:sp>
            <p:nvSpPr>
              <p:cNvPr id="4" name="流程图: 联系 3"/>
              <p:cNvSpPr/>
              <p:nvPr/>
            </p:nvSpPr>
            <p:spPr>
              <a:xfrm>
                <a:off x="3497451" y="2322519"/>
                <a:ext cx="165315" cy="16531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p:cNvSpPr txBox="1"/>
                  <p:nvPr/>
                </p:nvSpPr>
                <p:spPr>
                  <a:xfrm>
                    <a:off x="3163649" y="2203701"/>
                    <a:ext cx="3751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1</m:t>
                              </m:r>
                            </m:sub>
                          </m:sSub>
                        </m:oMath>
                      </m:oMathPara>
                    </a14:m>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3163649" y="2203701"/>
                    <a:ext cx="375131" cy="369332"/>
                  </a:xfrm>
                  <a:prstGeom prst="rect">
                    <a:avLst/>
                  </a:prstGeom>
                  <a:blipFill rotWithShape="0">
                    <a:blip r:embed="rId8"/>
                    <a:stretch>
                      <a:fillRect/>
                    </a:stretch>
                  </a:blipFill>
                </p:spPr>
                <p:txBody>
                  <a:bodyPr/>
                  <a:lstStyle/>
                  <a:p>
                    <a:r>
                      <a:rPr lang="zh-CN" altLang="en-US">
                        <a:noFill/>
                      </a:rPr>
                      <a:t> </a:t>
                    </a:r>
                  </a:p>
                </p:txBody>
              </p:sp>
            </mc:Fallback>
          </mc:AlternateContent>
        </p:grpSp>
        <p:grpSp>
          <p:nvGrpSpPr>
            <p:cNvPr id="72" name="组合 71"/>
            <p:cNvGrpSpPr/>
            <p:nvPr/>
          </p:nvGrpSpPr>
          <p:grpSpPr>
            <a:xfrm>
              <a:off x="3412195" y="2908518"/>
              <a:ext cx="499117" cy="369332"/>
              <a:chOff x="3163649" y="2203701"/>
              <a:chExt cx="499117" cy="369332"/>
            </a:xfrm>
          </p:grpSpPr>
          <p:sp>
            <p:nvSpPr>
              <p:cNvPr id="73" name="流程图: 联系 72"/>
              <p:cNvSpPr/>
              <p:nvPr/>
            </p:nvSpPr>
            <p:spPr>
              <a:xfrm>
                <a:off x="3497451" y="2322519"/>
                <a:ext cx="165315" cy="16531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4" name="文本框 73"/>
                  <p:cNvSpPr txBox="1"/>
                  <p:nvPr/>
                </p:nvSpPr>
                <p:spPr>
                  <a:xfrm>
                    <a:off x="3163649" y="2203701"/>
                    <a:ext cx="3751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b="0" i="1" dirty="0" smtClean="0">
                                  <a:latin typeface="Cambria Math" panose="02040503050406030204" pitchFamily="18" charset="0"/>
                                </a:rPr>
                                <m:t>2</m:t>
                              </m:r>
                            </m:sub>
                          </m:sSub>
                        </m:oMath>
                      </m:oMathPara>
                    </a14:m>
                    <a:endParaRPr lang="zh-CN" altLang="en-US" dirty="0"/>
                  </a:p>
                </p:txBody>
              </p:sp>
            </mc:Choice>
            <mc:Fallback xmlns="">
              <p:sp>
                <p:nvSpPr>
                  <p:cNvPr id="74" name="文本框 73"/>
                  <p:cNvSpPr txBox="1">
                    <a:spLocks noRot="1" noChangeAspect="1" noMove="1" noResize="1" noEditPoints="1" noAdjustHandles="1" noChangeArrowheads="1" noChangeShapeType="1" noTextEdit="1"/>
                  </p:cNvSpPr>
                  <p:nvPr/>
                </p:nvSpPr>
                <p:spPr>
                  <a:xfrm>
                    <a:off x="3163649" y="2203701"/>
                    <a:ext cx="375131" cy="369332"/>
                  </a:xfrm>
                  <a:prstGeom prst="rect">
                    <a:avLst/>
                  </a:prstGeom>
                  <a:blipFill rotWithShape="0">
                    <a:blip r:embed="rId9"/>
                    <a:stretch>
                      <a:fillRect/>
                    </a:stretch>
                  </a:blipFill>
                </p:spPr>
                <p:txBody>
                  <a:bodyPr/>
                  <a:lstStyle/>
                  <a:p>
                    <a:r>
                      <a:rPr lang="zh-CN" altLang="en-US">
                        <a:noFill/>
                      </a:rPr>
                      <a:t> </a:t>
                    </a:r>
                  </a:p>
                </p:txBody>
              </p:sp>
            </mc:Fallback>
          </mc:AlternateContent>
        </p:grpSp>
        <p:grpSp>
          <p:nvGrpSpPr>
            <p:cNvPr id="75" name="组合 74"/>
            <p:cNvGrpSpPr/>
            <p:nvPr/>
          </p:nvGrpSpPr>
          <p:grpSpPr>
            <a:xfrm>
              <a:off x="4495868" y="2566424"/>
              <a:ext cx="463588" cy="523220"/>
              <a:chOff x="4172614" y="2504116"/>
              <a:chExt cx="463588" cy="523220"/>
            </a:xfrm>
          </p:grpSpPr>
          <p:sp>
            <p:nvSpPr>
              <p:cNvPr id="7" name="流程图: 联系 6"/>
              <p:cNvSpPr/>
              <p:nvPr/>
            </p:nvSpPr>
            <p:spPr>
              <a:xfrm>
                <a:off x="4232531" y="2570490"/>
                <a:ext cx="366442" cy="366442"/>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 name="文本框 7"/>
                  <p:cNvSpPr txBox="1"/>
                  <p:nvPr/>
                </p:nvSpPr>
                <p:spPr>
                  <a:xfrm>
                    <a:off x="4172614" y="2504116"/>
                    <a:ext cx="46358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800" b="0" i="0" smtClean="0">
                              <a:latin typeface="Cambria Math" panose="02040503050406030204" pitchFamily="18" charset="0"/>
                            </a:rPr>
                            <m:t>Σ</m:t>
                          </m:r>
                        </m:oMath>
                      </m:oMathPara>
                    </a14:m>
                    <a:endParaRPr lang="zh-CN" altLang="en-US" sz="2800" dirty="0"/>
                  </a:p>
                </p:txBody>
              </p:sp>
            </mc:Choice>
            <mc:Fallback xmlns="">
              <p:sp>
                <p:nvSpPr>
                  <p:cNvPr id="8" name="文本框 7"/>
                  <p:cNvSpPr txBox="1">
                    <a:spLocks noRot="1" noChangeAspect="1" noMove="1" noResize="1" noEditPoints="1" noAdjustHandles="1" noChangeArrowheads="1" noChangeShapeType="1" noTextEdit="1"/>
                  </p:cNvSpPr>
                  <p:nvPr/>
                </p:nvSpPr>
                <p:spPr>
                  <a:xfrm>
                    <a:off x="4172614" y="2504116"/>
                    <a:ext cx="463588" cy="523220"/>
                  </a:xfrm>
                  <a:prstGeom prst="rect">
                    <a:avLst/>
                  </a:prstGeom>
                  <a:blipFill rotWithShape="0">
                    <a:blip r:embed="rId10"/>
                    <a:stretch>
                      <a:fillRect/>
                    </a:stretch>
                  </a:blipFill>
                </p:spPr>
                <p:txBody>
                  <a:bodyPr/>
                  <a:lstStyle/>
                  <a:p>
                    <a:r>
                      <a:rPr lang="zh-CN" altLang="en-US">
                        <a:noFill/>
                      </a:rPr>
                      <a:t> </a:t>
                    </a:r>
                  </a:p>
                </p:txBody>
              </p:sp>
            </mc:Fallback>
          </mc:AlternateContent>
        </p:grpSp>
        <p:pic>
          <p:nvPicPr>
            <p:cNvPr id="76" name="图片 75"/>
            <p:cNvPicPr>
              <a:picLocks noChangeAspect="1"/>
            </p:cNvPicPr>
            <p:nvPr/>
          </p:nvPicPr>
          <p:blipFill>
            <a:blip r:embed="rId11">
              <a:clrChange>
                <a:clrFrom>
                  <a:srgbClr val="FFFFFF"/>
                </a:clrFrom>
                <a:clrTo>
                  <a:srgbClr val="FFFFFF">
                    <a:alpha val="0"/>
                  </a:srgbClr>
                </a:clrTo>
              </a:clrChange>
            </a:blip>
            <a:stretch>
              <a:fillRect/>
            </a:stretch>
          </p:blipFill>
          <p:spPr>
            <a:xfrm>
              <a:off x="5296419" y="2590847"/>
              <a:ext cx="487266" cy="468703"/>
            </a:xfrm>
            <a:prstGeom prst="rect">
              <a:avLst/>
            </a:prstGeom>
          </p:spPr>
        </p:pic>
        <p:cxnSp>
          <p:nvCxnSpPr>
            <p:cNvPr id="81" name="直接连接符 80"/>
            <p:cNvCxnSpPr>
              <a:stCxn id="4" idx="6"/>
            </p:cNvCxnSpPr>
            <p:nvPr/>
          </p:nvCxnSpPr>
          <p:spPr>
            <a:xfrm>
              <a:off x="3900405" y="2487833"/>
              <a:ext cx="671595" cy="237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接连接符 84"/>
            <p:cNvCxnSpPr>
              <a:stCxn id="73" idx="6"/>
            </p:cNvCxnSpPr>
            <p:nvPr/>
          </p:nvCxnSpPr>
          <p:spPr>
            <a:xfrm flipV="1">
              <a:off x="3911312" y="2908518"/>
              <a:ext cx="660688" cy="201476"/>
            </a:xfrm>
            <a:prstGeom prst="line">
              <a:avLst/>
            </a:prstGeom>
          </p:spPr>
          <p:style>
            <a:lnRef idx="1">
              <a:schemeClr val="accent1"/>
            </a:lnRef>
            <a:fillRef idx="0">
              <a:schemeClr val="accent1"/>
            </a:fillRef>
            <a:effectRef idx="0">
              <a:schemeClr val="accent1"/>
            </a:effectRef>
            <a:fontRef idx="minor">
              <a:schemeClr val="tx1"/>
            </a:fontRef>
          </p:style>
        </p:cxnSp>
        <p:sp>
          <p:nvSpPr>
            <p:cNvPr id="86" name="文本框 85"/>
            <p:cNvSpPr txBox="1"/>
            <p:nvPr/>
          </p:nvSpPr>
          <p:spPr>
            <a:xfrm>
              <a:off x="4130326" y="2415004"/>
              <a:ext cx="256802" cy="261610"/>
            </a:xfrm>
            <a:prstGeom prst="rect">
              <a:avLst/>
            </a:prstGeom>
            <a:noFill/>
          </p:spPr>
          <p:txBody>
            <a:bodyPr wrap="none" rtlCol="0">
              <a:spAutoFit/>
            </a:bodyPr>
            <a:lstStyle/>
            <a:p>
              <a:r>
                <a:rPr lang="en-US" altLang="zh-CN" sz="1100" dirty="0"/>
                <a:t>1</a:t>
              </a:r>
              <a:endParaRPr lang="zh-CN" altLang="en-US" sz="1100" dirty="0"/>
            </a:p>
          </p:txBody>
        </p:sp>
        <p:sp>
          <p:nvSpPr>
            <p:cNvPr id="87" name="文本框 86"/>
            <p:cNvSpPr txBox="1"/>
            <p:nvPr/>
          </p:nvSpPr>
          <p:spPr>
            <a:xfrm>
              <a:off x="4130326" y="2779252"/>
              <a:ext cx="256802" cy="261610"/>
            </a:xfrm>
            <a:prstGeom prst="rect">
              <a:avLst/>
            </a:prstGeom>
            <a:noFill/>
          </p:spPr>
          <p:txBody>
            <a:bodyPr wrap="none" rtlCol="0">
              <a:spAutoFit/>
            </a:bodyPr>
            <a:lstStyle/>
            <a:p>
              <a:r>
                <a:rPr lang="en-US" altLang="zh-CN" sz="1100" dirty="0"/>
                <a:t>1</a:t>
              </a:r>
              <a:endParaRPr lang="zh-CN" altLang="en-US" sz="1100" dirty="0"/>
            </a:p>
          </p:txBody>
        </p:sp>
        <mc:AlternateContent xmlns:mc="http://schemas.openxmlformats.org/markup-compatibility/2006" xmlns:a14="http://schemas.microsoft.com/office/drawing/2010/main">
          <mc:Choice Requires="a14">
            <p:sp>
              <p:nvSpPr>
                <p:cNvPr id="89" name="文本框 88"/>
                <p:cNvSpPr txBox="1"/>
                <p:nvPr/>
              </p:nvSpPr>
              <p:spPr>
                <a:xfrm>
                  <a:off x="4016342" y="1903812"/>
                  <a:ext cx="9657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b="0" i="1" dirty="0" smtClean="0">
                                <a:latin typeface="Cambria Math" panose="02040503050406030204" pitchFamily="18" charset="0"/>
                              </a:rPr>
                              <m:t>0</m:t>
                            </m:r>
                          </m:sub>
                        </m:sSub>
                        <m:r>
                          <a:rPr lang="en-US" altLang="zh-CN" b="0" i="1" dirty="0" smtClean="0">
                            <a:latin typeface="Cambria Math" panose="02040503050406030204" pitchFamily="18" charset="0"/>
                          </a:rPr>
                          <m:t>=1</m:t>
                        </m:r>
                      </m:oMath>
                    </m:oMathPara>
                  </a14:m>
                  <a:endParaRPr lang="zh-CN" altLang="en-US" dirty="0"/>
                </a:p>
              </p:txBody>
            </p:sp>
          </mc:Choice>
          <mc:Fallback xmlns="">
            <p:sp>
              <p:nvSpPr>
                <p:cNvPr id="89" name="文本框 88"/>
                <p:cNvSpPr txBox="1">
                  <a:spLocks noRot="1" noChangeAspect="1" noMove="1" noResize="1" noEditPoints="1" noAdjustHandles="1" noChangeArrowheads="1" noChangeShapeType="1" noTextEdit="1"/>
                </p:cNvSpPr>
                <p:nvPr/>
              </p:nvSpPr>
              <p:spPr>
                <a:xfrm>
                  <a:off x="4016342" y="1903812"/>
                  <a:ext cx="965739" cy="369332"/>
                </a:xfrm>
                <a:prstGeom prst="rect">
                  <a:avLst/>
                </a:prstGeom>
                <a:blipFill rotWithShape="0">
                  <a:blip r:embed="rId12"/>
                  <a:stretch>
                    <a:fillRect/>
                  </a:stretch>
                </a:blipFill>
              </p:spPr>
              <p:txBody>
                <a:bodyPr/>
                <a:lstStyle/>
                <a:p>
                  <a:r>
                    <a:rPr lang="zh-CN" altLang="en-US">
                      <a:noFill/>
                    </a:rPr>
                    <a:t> </a:t>
                  </a:r>
                </a:p>
              </p:txBody>
            </p:sp>
          </mc:Fallback>
        </mc:AlternateContent>
        <p:cxnSp>
          <p:nvCxnSpPr>
            <p:cNvPr id="91" name="直接连接符 90"/>
            <p:cNvCxnSpPr>
              <a:stCxn id="89" idx="2"/>
            </p:cNvCxnSpPr>
            <p:nvPr/>
          </p:nvCxnSpPr>
          <p:spPr>
            <a:xfrm>
              <a:off x="4499212" y="2273144"/>
              <a:ext cx="148988" cy="398386"/>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直接连接符 92"/>
            <p:cNvCxnSpPr>
              <a:stCxn id="8" idx="3"/>
              <a:endCxn id="76" idx="1"/>
            </p:cNvCxnSpPr>
            <p:nvPr/>
          </p:nvCxnSpPr>
          <p:spPr>
            <a:xfrm flipV="1">
              <a:off x="4959456" y="2825199"/>
              <a:ext cx="336963" cy="28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a:stCxn id="76" idx="3"/>
            </p:cNvCxnSpPr>
            <p:nvPr/>
          </p:nvCxnSpPr>
          <p:spPr>
            <a:xfrm flipV="1">
              <a:off x="5783685" y="2816019"/>
              <a:ext cx="242741" cy="9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1" name="文本框 100"/>
            <p:cNvSpPr txBox="1"/>
            <p:nvPr/>
          </p:nvSpPr>
          <p:spPr>
            <a:xfrm>
              <a:off x="4484813" y="2280784"/>
              <a:ext cx="407484" cy="261610"/>
            </a:xfrm>
            <a:prstGeom prst="rect">
              <a:avLst/>
            </a:prstGeom>
            <a:noFill/>
          </p:spPr>
          <p:txBody>
            <a:bodyPr wrap="none" rtlCol="0">
              <a:spAutoFit/>
            </a:bodyPr>
            <a:lstStyle/>
            <a:p>
              <a:r>
                <a:rPr lang="en-US" altLang="zh-CN" sz="1100" dirty="0"/>
                <a:t>-1.5</a:t>
              </a:r>
              <a:endParaRPr lang="zh-CN" altLang="en-US" sz="1100" dirty="0"/>
            </a:p>
          </p:txBody>
        </p:sp>
      </p:grpSp>
      <p:grpSp>
        <p:nvGrpSpPr>
          <p:cNvPr id="103" name="组合 102"/>
          <p:cNvGrpSpPr/>
          <p:nvPr/>
        </p:nvGrpSpPr>
        <p:grpSpPr>
          <a:xfrm>
            <a:off x="5219884" y="2465307"/>
            <a:ext cx="2393652" cy="1269625"/>
            <a:chOff x="3401288" y="1903812"/>
            <a:chExt cx="2625138" cy="1374038"/>
          </a:xfrm>
        </p:grpSpPr>
        <p:grpSp>
          <p:nvGrpSpPr>
            <p:cNvPr id="104" name="组合 103"/>
            <p:cNvGrpSpPr/>
            <p:nvPr/>
          </p:nvGrpSpPr>
          <p:grpSpPr>
            <a:xfrm>
              <a:off x="3401288" y="2286357"/>
              <a:ext cx="499117" cy="369332"/>
              <a:chOff x="3163649" y="2203701"/>
              <a:chExt cx="499117" cy="369332"/>
            </a:xfrm>
          </p:grpSpPr>
          <p:sp>
            <p:nvSpPr>
              <p:cNvPr id="121" name="流程图: 联系 120"/>
              <p:cNvSpPr/>
              <p:nvPr/>
            </p:nvSpPr>
            <p:spPr>
              <a:xfrm>
                <a:off x="3497451" y="2322519"/>
                <a:ext cx="165315" cy="16531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2" name="文本框 121"/>
                  <p:cNvSpPr txBox="1"/>
                  <p:nvPr/>
                </p:nvSpPr>
                <p:spPr>
                  <a:xfrm>
                    <a:off x="3163649" y="2203701"/>
                    <a:ext cx="3751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1</m:t>
                              </m:r>
                            </m:sub>
                          </m:sSub>
                        </m:oMath>
                      </m:oMathPara>
                    </a14:m>
                    <a:endParaRPr lang="zh-CN" altLang="en-US" dirty="0"/>
                  </a:p>
                </p:txBody>
              </p:sp>
            </mc:Choice>
            <mc:Fallback xmlns="">
              <p:sp>
                <p:nvSpPr>
                  <p:cNvPr id="122" name="文本框 121"/>
                  <p:cNvSpPr txBox="1">
                    <a:spLocks noRot="1" noChangeAspect="1" noMove="1" noResize="1" noEditPoints="1" noAdjustHandles="1" noChangeArrowheads="1" noChangeShapeType="1" noTextEdit="1"/>
                  </p:cNvSpPr>
                  <p:nvPr/>
                </p:nvSpPr>
                <p:spPr>
                  <a:xfrm>
                    <a:off x="3163649" y="2203701"/>
                    <a:ext cx="375131" cy="369332"/>
                  </a:xfrm>
                  <a:prstGeom prst="rect">
                    <a:avLst/>
                  </a:prstGeom>
                  <a:blipFill rotWithShape="0">
                    <a:blip r:embed="rId13"/>
                    <a:stretch>
                      <a:fillRect/>
                    </a:stretch>
                  </a:blipFill>
                </p:spPr>
                <p:txBody>
                  <a:bodyPr/>
                  <a:lstStyle/>
                  <a:p>
                    <a:r>
                      <a:rPr lang="zh-CN" altLang="en-US">
                        <a:noFill/>
                      </a:rPr>
                      <a:t> </a:t>
                    </a:r>
                  </a:p>
                </p:txBody>
              </p:sp>
            </mc:Fallback>
          </mc:AlternateContent>
        </p:grpSp>
        <p:grpSp>
          <p:nvGrpSpPr>
            <p:cNvPr id="105" name="组合 104"/>
            <p:cNvGrpSpPr/>
            <p:nvPr/>
          </p:nvGrpSpPr>
          <p:grpSpPr>
            <a:xfrm>
              <a:off x="3412195" y="2908518"/>
              <a:ext cx="499117" cy="369332"/>
              <a:chOff x="3163649" y="2203701"/>
              <a:chExt cx="499117" cy="369332"/>
            </a:xfrm>
          </p:grpSpPr>
          <p:sp>
            <p:nvSpPr>
              <p:cNvPr id="119" name="流程图: 联系 118"/>
              <p:cNvSpPr/>
              <p:nvPr/>
            </p:nvSpPr>
            <p:spPr>
              <a:xfrm>
                <a:off x="3497451" y="2322519"/>
                <a:ext cx="165315" cy="16531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0" name="文本框 119"/>
                  <p:cNvSpPr txBox="1"/>
                  <p:nvPr/>
                </p:nvSpPr>
                <p:spPr>
                  <a:xfrm>
                    <a:off x="3163649" y="2203701"/>
                    <a:ext cx="3751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b="0" i="1" dirty="0" smtClean="0">
                                  <a:latin typeface="Cambria Math" panose="02040503050406030204" pitchFamily="18" charset="0"/>
                                </a:rPr>
                                <m:t>2</m:t>
                              </m:r>
                            </m:sub>
                          </m:sSub>
                        </m:oMath>
                      </m:oMathPara>
                    </a14:m>
                    <a:endParaRPr lang="zh-CN" altLang="en-US" dirty="0"/>
                  </a:p>
                </p:txBody>
              </p:sp>
            </mc:Choice>
            <mc:Fallback xmlns="">
              <p:sp>
                <p:nvSpPr>
                  <p:cNvPr id="120" name="文本框 119"/>
                  <p:cNvSpPr txBox="1">
                    <a:spLocks noRot="1" noChangeAspect="1" noMove="1" noResize="1" noEditPoints="1" noAdjustHandles="1" noChangeArrowheads="1" noChangeShapeType="1" noTextEdit="1"/>
                  </p:cNvSpPr>
                  <p:nvPr/>
                </p:nvSpPr>
                <p:spPr>
                  <a:xfrm>
                    <a:off x="3163649" y="2203701"/>
                    <a:ext cx="375131" cy="369332"/>
                  </a:xfrm>
                  <a:prstGeom prst="rect">
                    <a:avLst/>
                  </a:prstGeom>
                  <a:blipFill rotWithShape="0">
                    <a:blip r:embed="rId14"/>
                    <a:stretch>
                      <a:fillRect/>
                    </a:stretch>
                  </a:blipFill>
                </p:spPr>
                <p:txBody>
                  <a:bodyPr/>
                  <a:lstStyle/>
                  <a:p>
                    <a:r>
                      <a:rPr lang="zh-CN" altLang="en-US">
                        <a:noFill/>
                      </a:rPr>
                      <a:t> </a:t>
                    </a:r>
                  </a:p>
                </p:txBody>
              </p:sp>
            </mc:Fallback>
          </mc:AlternateContent>
        </p:grpSp>
        <p:grpSp>
          <p:nvGrpSpPr>
            <p:cNvPr id="106" name="组合 105"/>
            <p:cNvGrpSpPr/>
            <p:nvPr/>
          </p:nvGrpSpPr>
          <p:grpSpPr>
            <a:xfrm>
              <a:off x="4495868" y="2566424"/>
              <a:ext cx="463588" cy="523220"/>
              <a:chOff x="4172614" y="2504116"/>
              <a:chExt cx="463588" cy="523220"/>
            </a:xfrm>
          </p:grpSpPr>
          <p:sp>
            <p:nvSpPr>
              <p:cNvPr id="117" name="流程图: 联系 116"/>
              <p:cNvSpPr/>
              <p:nvPr/>
            </p:nvSpPr>
            <p:spPr>
              <a:xfrm>
                <a:off x="4232531" y="2570490"/>
                <a:ext cx="366442" cy="366442"/>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8" name="文本框 117"/>
                  <p:cNvSpPr txBox="1"/>
                  <p:nvPr/>
                </p:nvSpPr>
                <p:spPr>
                  <a:xfrm>
                    <a:off x="4172614" y="2504116"/>
                    <a:ext cx="46358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800" b="0" i="0" smtClean="0">
                              <a:latin typeface="Cambria Math" panose="02040503050406030204" pitchFamily="18" charset="0"/>
                            </a:rPr>
                            <m:t>Σ</m:t>
                          </m:r>
                        </m:oMath>
                      </m:oMathPara>
                    </a14:m>
                    <a:endParaRPr lang="zh-CN" altLang="en-US" sz="2800" dirty="0"/>
                  </a:p>
                </p:txBody>
              </p:sp>
            </mc:Choice>
            <mc:Fallback xmlns="">
              <p:sp>
                <p:nvSpPr>
                  <p:cNvPr id="118" name="文本框 117"/>
                  <p:cNvSpPr txBox="1">
                    <a:spLocks noRot="1" noChangeAspect="1" noMove="1" noResize="1" noEditPoints="1" noAdjustHandles="1" noChangeArrowheads="1" noChangeShapeType="1" noTextEdit="1"/>
                  </p:cNvSpPr>
                  <p:nvPr/>
                </p:nvSpPr>
                <p:spPr>
                  <a:xfrm>
                    <a:off x="4172614" y="2504116"/>
                    <a:ext cx="463588" cy="523220"/>
                  </a:xfrm>
                  <a:prstGeom prst="rect">
                    <a:avLst/>
                  </a:prstGeom>
                  <a:blipFill rotWithShape="0">
                    <a:blip r:embed="rId15"/>
                    <a:stretch>
                      <a:fillRect/>
                    </a:stretch>
                  </a:blipFill>
                </p:spPr>
                <p:txBody>
                  <a:bodyPr/>
                  <a:lstStyle/>
                  <a:p>
                    <a:r>
                      <a:rPr lang="zh-CN" altLang="en-US">
                        <a:noFill/>
                      </a:rPr>
                      <a:t> </a:t>
                    </a:r>
                  </a:p>
                </p:txBody>
              </p:sp>
            </mc:Fallback>
          </mc:AlternateContent>
        </p:grpSp>
        <p:pic>
          <p:nvPicPr>
            <p:cNvPr id="107" name="图片 106"/>
            <p:cNvPicPr>
              <a:picLocks noChangeAspect="1"/>
            </p:cNvPicPr>
            <p:nvPr/>
          </p:nvPicPr>
          <p:blipFill>
            <a:blip r:embed="rId11">
              <a:clrChange>
                <a:clrFrom>
                  <a:srgbClr val="FFFFFF"/>
                </a:clrFrom>
                <a:clrTo>
                  <a:srgbClr val="FFFFFF">
                    <a:alpha val="0"/>
                  </a:srgbClr>
                </a:clrTo>
              </a:clrChange>
            </a:blip>
            <a:stretch>
              <a:fillRect/>
            </a:stretch>
          </p:blipFill>
          <p:spPr>
            <a:xfrm>
              <a:off x="5296419" y="2590847"/>
              <a:ext cx="487266" cy="468703"/>
            </a:xfrm>
            <a:prstGeom prst="rect">
              <a:avLst/>
            </a:prstGeom>
          </p:spPr>
        </p:pic>
        <p:cxnSp>
          <p:nvCxnSpPr>
            <p:cNvPr id="108" name="直接连接符 107"/>
            <p:cNvCxnSpPr>
              <a:stCxn id="121" idx="6"/>
            </p:cNvCxnSpPr>
            <p:nvPr/>
          </p:nvCxnSpPr>
          <p:spPr>
            <a:xfrm>
              <a:off x="3900405" y="2487833"/>
              <a:ext cx="671595" cy="237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19" idx="6"/>
            </p:cNvCxnSpPr>
            <p:nvPr/>
          </p:nvCxnSpPr>
          <p:spPr>
            <a:xfrm flipV="1">
              <a:off x="3911312" y="2908518"/>
              <a:ext cx="660688" cy="201476"/>
            </a:xfrm>
            <a:prstGeom prst="line">
              <a:avLst/>
            </a:prstGeom>
          </p:spPr>
          <p:style>
            <a:lnRef idx="1">
              <a:schemeClr val="accent1"/>
            </a:lnRef>
            <a:fillRef idx="0">
              <a:schemeClr val="accent1"/>
            </a:fillRef>
            <a:effectRef idx="0">
              <a:schemeClr val="accent1"/>
            </a:effectRef>
            <a:fontRef idx="minor">
              <a:schemeClr val="tx1"/>
            </a:fontRef>
          </p:style>
        </p:cxnSp>
        <p:sp>
          <p:nvSpPr>
            <p:cNvPr id="110" name="文本框 109"/>
            <p:cNvSpPr txBox="1"/>
            <p:nvPr/>
          </p:nvSpPr>
          <p:spPr>
            <a:xfrm>
              <a:off x="4130326" y="2415004"/>
              <a:ext cx="256802" cy="261610"/>
            </a:xfrm>
            <a:prstGeom prst="rect">
              <a:avLst/>
            </a:prstGeom>
            <a:noFill/>
          </p:spPr>
          <p:txBody>
            <a:bodyPr wrap="none" rtlCol="0">
              <a:spAutoFit/>
            </a:bodyPr>
            <a:lstStyle/>
            <a:p>
              <a:r>
                <a:rPr lang="en-US" altLang="zh-CN" sz="1100" dirty="0"/>
                <a:t>1</a:t>
              </a:r>
              <a:endParaRPr lang="zh-CN" altLang="en-US" sz="1100" dirty="0"/>
            </a:p>
          </p:txBody>
        </p:sp>
        <p:sp>
          <p:nvSpPr>
            <p:cNvPr id="111" name="文本框 110"/>
            <p:cNvSpPr txBox="1"/>
            <p:nvPr/>
          </p:nvSpPr>
          <p:spPr>
            <a:xfrm>
              <a:off x="4130326" y="2779252"/>
              <a:ext cx="256802" cy="261610"/>
            </a:xfrm>
            <a:prstGeom prst="rect">
              <a:avLst/>
            </a:prstGeom>
            <a:noFill/>
          </p:spPr>
          <p:txBody>
            <a:bodyPr wrap="none" rtlCol="0">
              <a:spAutoFit/>
            </a:bodyPr>
            <a:lstStyle/>
            <a:p>
              <a:r>
                <a:rPr lang="en-US" altLang="zh-CN" sz="1100" dirty="0"/>
                <a:t>1</a:t>
              </a:r>
              <a:endParaRPr lang="zh-CN" altLang="en-US" sz="1100" dirty="0"/>
            </a:p>
          </p:txBody>
        </p:sp>
        <mc:AlternateContent xmlns:mc="http://schemas.openxmlformats.org/markup-compatibility/2006" xmlns:a14="http://schemas.microsoft.com/office/drawing/2010/main">
          <mc:Choice Requires="a14">
            <p:sp>
              <p:nvSpPr>
                <p:cNvPr id="112" name="文本框 111"/>
                <p:cNvSpPr txBox="1"/>
                <p:nvPr/>
              </p:nvSpPr>
              <p:spPr>
                <a:xfrm>
                  <a:off x="4016342" y="1903812"/>
                  <a:ext cx="9657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b="0" i="1" dirty="0" smtClean="0">
                                <a:latin typeface="Cambria Math" panose="02040503050406030204" pitchFamily="18" charset="0"/>
                              </a:rPr>
                              <m:t>0</m:t>
                            </m:r>
                          </m:sub>
                        </m:sSub>
                        <m:r>
                          <a:rPr lang="en-US" altLang="zh-CN" b="0" i="1" dirty="0" smtClean="0">
                            <a:latin typeface="Cambria Math" panose="02040503050406030204" pitchFamily="18" charset="0"/>
                          </a:rPr>
                          <m:t>=1</m:t>
                        </m:r>
                      </m:oMath>
                    </m:oMathPara>
                  </a14:m>
                  <a:endParaRPr lang="zh-CN" altLang="en-US" dirty="0"/>
                </a:p>
              </p:txBody>
            </p:sp>
          </mc:Choice>
          <mc:Fallback xmlns="">
            <p:sp>
              <p:nvSpPr>
                <p:cNvPr id="112" name="文本框 111"/>
                <p:cNvSpPr txBox="1">
                  <a:spLocks noRot="1" noChangeAspect="1" noMove="1" noResize="1" noEditPoints="1" noAdjustHandles="1" noChangeArrowheads="1" noChangeShapeType="1" noTextEdit="1"/>
                </p:cNvSpPr>
                <p:nvPr/>
              </p:nvSpPr>
              <p:spPr>
                <a:xfrm>
                  <a:off x="4016342" y="1903812"/>
                  <a:ext cx="965739" cy="369332"/>
                </a:xfrm>
                <a:prstGeom prst="rect">
                  <a:avLst/>
                </a:prstGeom>
                <a:blipFill rotWithShape="0">
                  <a:blip r:embed="rId16"/>
                  <a:stretch>
                    <a:fillRect/>
                  </a:stretch>
                </a:blipFill>
              </p:spPr>
              <p:txBody>
                <a:bodyPr/>
                <a:lstStyle/>
                <a:p>
                  <a:r>
                    <a:rPr lang="zh-CN" altLang="en-US">
                      <a:noFill/>
                    </a:rPr>
                    <a:t> </a:t>
                  </a:r>
                </a:p>
              </p:txBody>
            </p:sp>
          </mc:Fallback>
        </mc:AlternateContent>
        <p:cxnSp>
          <p:nvCxnSpPr>
            <p:cNvPr id="113" name="直接连接符 112"/>
            <p:cNvCxnSpPr>
              <a:stCxn id="112" idx="2"/>
            </p:cNvCxnSpPr>
            <p:nvPr/>
          </p:nvCxnSpPr>
          <p:spPr>
            <a:xfrm>
              <a:off x="4499212" y="2273144"/>
              <a:ext cx="148988" cy="3983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18" idx="3"/>
              <a:endCxn id="107" idx="1"/>
            </p:cNvCxnSpPr>
            <p:nvPr/>
          </p:nvCxnSpPr>
          <p:spPr>
            <a:xfrm flipV="1">
              <a:off x="4959456" y="2825199"/>
              <a:ext cx="336963" cy="28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箭头连接符 114"/>
            <p:cNvCxnSpPr>
              <a:stCxn id="107" idx="3"/>
            </p:cNvCxnSpPr>
            <p:nvPr/>
          </p:nvCxnSpPr>
          <p:spPr>
            <a:xfrm flipV="1">
              <a:off x="5783685" y="2816019"/>
              <a:ext cx="242741" cy="9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文本框 115"/>
            <p:cNvSpPr txBox="1"/>
            <p:nvPr/>
          </p:nvSpPr>
          <p:spPr>
            <a:xfrm>
              <a:off x="4484813" y="2280784"/>
              <a:ext cx="364202" cy="261610"/>
            </a:xfrm>
            <a:prstGeom prst="rect">
              <a:avLst/>
            </a:prstGeom>
            <a:noFill/>
          </p:spPr>
          <p:txBody>
            <a:bodyPr wrap="none" rtlCol="0">
              <a:spAutoFit/>
            </a:bodyPr>
            <a:lstStyle/>
            <a:p>
              <a:r>
                <a:rPr lang="en-US" altLang="zh-CN" sz="1100" dirty="0"/>
                <a:t>0.5</a:t>
              </a:r>
              <a:endParaRPr lang="zh-CN" altLang="en-US" sz="1100" dirty="0"/>
            </a:p>
          </p:txBody>
        </p:sp>
      </p:grpSp>
      <p:graphicFrame>
        <p:nvGraphicFramePr>
          <p:cNvPr id="20" name="表格 19">
            <a:extLst>
              <a:ext uri="{FF2B5EF4-FFF2-40B4-BE49-F238E27FC236}">
                <a16:creationId xmlns:a16="http://schemas.microsoft.com/office/drawing/2014/main" id="{5B011B64-D200-0441-A073-36EA219D832A}"/>
              </a:ext>
            </a:extLst>
          </p:cNvPr>
          <p:cNvGraphicFramePr>
            <a:graphicFrameLocks noGrp="1"/>
          </p:cNvGraphicFramePr>
          <p:nvPr>
            <p:extLst>
              <p:ext uri="{D42A27DB-BD31-4B8C-83A1-F6EECF244321}">
                <p14:modId xmlns:p14="http://schemas.microsoft.com/office/powerpoint/2010/main" val="2411344119"/>
              </p:ext>
            </p:extLst>
          </p:nvPr>
        </p:nvGraphicFramePr>
        <p:xfrm>
          <a:off x="1410962" y="2148460"/>
          <a:ext cx="2935557" cy="1828800"/>
        </p:xfrm>
        <a:graphic>
          <a:graphicData uri="http://schemas.openxmlformats.org/drawingml/2006/table">
            <a:tbl>
              <a:tblPr firstRow="1" bandRow="1">
                <a:tableStyleId>{5C22544A-7EE6-4342-B048-85BDC9FD1C3A}</a:tableStyleId>
              </a:tblPr>
              <a:tblGrid>
                <a:gridCol w="978519">
                  <a:extLst>
                    <a:ext uri="{9D8B030D-6E8A-4147-A177-3AD203B41FA5}">
                      <a16:colId xmlns:a16="http://schemas.microsoft.com/office/drawing/2014/main" val="3602490501"/>
                    </a:ext>
                  </a:extLst>
                </a:gridCol>
                <a:gridCol w="978519">
                  <a:extLst>
                    <a:ext uri="{9D8B030D-6E8A-4147-A177-3AD203B41FA5}">
                      <a16:colId xmlns:a16="http://schemas.microsoft.com/office/drawing/2014/main" val="208745230"/>
                    </a:ext>
                  </a:extLst>
                </a:gridCol>
                <a:gridCol w="978519">
                  <a:extLst>
                    <a:ext uri="{9D8B030D-6E8A-4147-A177-3AD203B41FA5}">
                      <a16:colId xmlns:a16="http://schemas.microsoft.com/office/drawing/2014/main" val="505238627"/>
                    </a:ext>
                  </a:extLst>
                </a:gridCol>
              </a:tblGrid>
              <a:tr h="297426">
                <a:tc>
                  <a:txBody>
                    <a:bodyPr/>
                    <a:lstStyle/>
                    <a:p>
                      <a:pPr algn="ctr"/>
                      <a:r>
                        <a:rPr lang="en-US" altLang="zh-CN" dirty="0"/>
                        <a:t>x1</a:t>
                      </a:r>
                      <a:endParaRPr lang="zh-CN" altLang="en-US" dirty="0"/>
                    </a:p>
                  </a:txBody>
                  <a:tcPr anchor="ctr"/>
                </a:tc>
                <a:tc>
                  <a:txBody>
                    <a:bodyPr/>
                    <a:lstStyle/>
                    <a:p>
                      <a:pPr algn="ctr"/>
                      <a:r>
                        <a:rPr lang="en-US" altLang="zh-CN" dirty="0"/>
                        <a:t>x2</a:t>
                      </a:r>
                      <a:endParaRPr lang="zh-CN" altLang="en-US" dirty="0"/>
                    </a:p>
                  </a:txBody>
                  <a:tcPr anchor="ctr"/>
                </a:tc>
                <a:tc>
                  <a:txBody>
                    <a:bodyPr/>
                    <a:lstStyle/>
                    <a:p>
                      <a:pPr algn="ctr"/>
                      <a:r>
                        <a:rPr lang="en-US" altLang="zh-CN" dirty="0"/>
                        <a:t>out</a:t>
                      </a:r>
                      <a:endParaRPr lang="zh-CN" altLang="en-US" dirty="0"/>
                    </a:p>
                  </a:txBody>
                  <a:tcPr anchor="ctr"/>
                </a:tc>
                <a:extLst>
                  <a:ext uri="{0D108BD9-81ED-4DB2-BD59-A6C34878D82A}">
                    <a16:rowId xmlns:a16="http://schemas.microsoft.com/office/drawing/2014/main" val="3936982019"/>
                  </a:ext>
                </a:extLst>
              </a:tr>
              <a:tr h="297426">
                <a:tc>
                  <a:txBody>
                    <a:bodyPr/>
                    <a:lstStyle/>
                    <a:p>
                      <a:pPr algn="ctr"/>
                      <a:r>
                        <a:rPr lang="en-US" altLang="zh-CN" dirty="0"/>
                        <a:t>0</a:t>
                      </a:r>
                      <a:endParaRPr lang="zh-CN" altLang="en-US" dirty="0"/>
                    </a:p>
                  </a:txBody>
                  <a:tcPr anchor="ctr"/>
                </a:tc>
                <a:tc>
                  <a:txBody>
                    <a:bodyPr/>
                    <a:lstStyle/>
                    <a:p>
                      <a:pPr algn="ctr"/>
                      <a:r>
                        <a:rPr lang="en-US" altLang="zh-CN" dirty="0"/>
                        <a:t>0</a:t>
                      </a:r>
                      <a:endParaRPr lang="zh-CN" altLang="en-US" dirty="0"/>
                    </a:p>
                  </a:txBody>
                  <a:tcPr anchor="ctr"/>
                </a:tc>
                <a:tc>
                  <a:txBody>
                    <a:bodyPr/>
                    <a:lstStyle/>
                    <a:p>
                      <a:pPr algn="ctr"/>
                      <a:r>
                        <a:rPr lang="en-US" altLang="zh-CN" dirty="0"/>
                        <a:t>0</a:t>
                      </a:r>
                      <a:endParaRPr lang="zh-CN" altLang="en-US" dirty="0"/>
                    </a:p>
                  </a:txBody>
                  <a:tcPr anchor="ctr"/>
                </a:tc>
                <a:extLst>
                  <a:ext uri="{0D108BD9-81ED-4DB2-BD59-A6C34878D82A}">
                    <a16:rowId xmlns:a16="http://schemas.microsoft.com/office/drawing/2014/main" val="2482742748"/>
                  </a:ext>
                </a:extLst>
              </a:tr>
              <a:tr h="297426">
                <a:tc>
                  <a:txBody>
                    <a:bodyPr/>
                    <a:lstStyle/>
                    <a:p>
                      <a:pPr algn="ctr"/>
                      <a:r>
                        <a:rPr lang="en-US" altLang="zh-CN" dirty="0"/>
                        <a:t>0</a:t>
                      </a: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r>
                        <a:rPr lang="en-US" altLang="zh-CN" dirty="0"/>
                        <a:t>1</a:t>
                      </a:r>
                      <a:endParaRPr lang="zh-CN" altLang="en-US" dirty="0"/>
                    </a:p>
                  </a:txBody>
                  <a:tcPr anchor="ctr"/>
                </a:tc>
                <a:extLst>
                  <a:ext uri="{0D108BD9-81ED-4DB2-BD59-A6C34878D82A}">
                    <a16:rowId xmlns:a16="http://schemas.microsoft.com/office/drawing/2014/main" val="4062576591"/>
                  </a:ext>
                </a:extLst>
              </a:tr>
              <a:tr h="297426">
                <a:tc>
                  <a:txBody>
                    <a:bodyPr/>
                    <a:lstStyle/>
                    <a:p>
                      <a:pPr algn="ctr"/>
                      <a:r>
                        <a:rPr lang="en-US" altLang="zh-CN" dirty="0"/>
                        <a:t>1</a:t>
                      </a:r>
                      <a:endParaRPr lang="zh-CN" altLang="en-US" dirty="0"/>
                    </a:p>
                  </a:txBody>
                  <a:tcPr anchor="ctr"/>
                </a:tc>
                <a:tc>
                  <a:txBody>
                    <a:bodyPr/>
                    <a:lstStyle/>
                    <a:p>
                      <a:pPr algn="ctr"/>
                      <a:r>
                        <a:rPr lang="en-US" altLang="zh-CN" dirty="0"/>
                        <a:t>0</a:t>
                      </a:r>
                      <a:endParaRPr lang="zh-CN" altLang="en-US" dirty="0"/>
                    </a:p>
                  </a:txBody>
                  <a:tcPr anchor="ctr"/>
                </a:tc>
                <a:tc>
                  <a:txBody>
                    <a:bodyPr/>
                    <a:lstStyle/>
                    <a:p>
                      <a:pPr algn="ctr"/>
                      <a:r>
                        <a:rPr lang="en-US" altLang="zh-CN" dirty="0"/>
                        <a:t>1</a:t>
                      </a:r>
                      <a:endParaRPr lang="zh-CN" altLang="en-US" dirty="0"/>
                    </a:p>
                  </a:txBody>
                  <a:tcPr anchor="ctr"/>
                </a:tc>
                <a:extLst>
                  <a:ext uri="{0D108BD9-81ED-4DB2-BD59-A6C34878D82A}">
                    <a16:rowId xmlns:a16="http://schemas.microsoft.com/office/drawing/2014/main" val="2451913830"/>
                  </a:ext>
                </a:extLst>
              </a:tr>
              <a:tr h="297426">
                <a:tc>
                  <a:txBody>
                    <a:bodyPr/>
                    <a:lstStyle/>
                    <a:p>
                      <a:pPr algn="ctr"/>
                      <a:r>
                        <a:rPr lang="en-US" altLang="zh-CN" dirty="0"/>
                        <a:t>1</a:t>
                      </a: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r>
                        <a:rPr lang="en-US" altLang="zh-CN" dirty="0"/>
                        <a:t>1</a:t>
                      </a:r>
                      <a:endParaRPr lang="zh-CN" altLang="en-US" dirty="0"/>
                    </a:p>
                  </a:txBody>
                  <a:tcPr anchor="ctr"/>
                </a:tc>
                <a:extLst>
                  <a:ext uri="{0D108BD9-81ED-4DB2-BD59-A6C34878D82A}">
                    <a16:rowId xmlns:a16="http://schemas.microsoft.com/office/drawing/2014/main" val="1047584222"/>
                  </a:ext>
                </a:extLst>
              </a:tr>
            </a:tbl>
          </a:graphicData>
        </a:graphic>
      </p:graphicFrame>
      <p:graphicFrame>
        <p:nvGraphicFramePr>
          <p:cNvPr id="123" name="表格 122">
            <a:extLst>
              <a:ext uri="{FF2B5EF4-FFF2-40B4-BE49-F238E27FC236}">
                <a16:creationId xmlns:a16="http://schemas.microsoft.com/office/drawing/2014/main" id="{B66E5CAF-7C87-F740-B6E1-85E90AACE619}"/>
              </a:ext>
            </a:extLst>
          </p:cNvPr>
          <p:cNvGraphicFramePr>
            <a:graphicFrameLocks noGrp="1"/>
          </p:cNvGraphicFramePr>
          <p:nvPr>
            <p:extLst>
              <p:ext uri="{D42A27DB-BD31-4B8C-83A1-F6EECF244321}">
                <p14:modId xmlns:p14="http://schemas.microsoft.com/office/powerpoint/2010/main" val="1187826570"/>
              </p:ext>
            </p:extLst>
          </p:nvPr>
        </p:nvGraphicFramePr>
        <p:xfrm>
          <a:off x="1410590" y="4553314"/>
          <a:ext cx="2935557" cy="1828800"/>
        </p:xfrm>
        <a:graphic>
          <a:graphicData uri="http://schemas.openxmlformats.org/drawingml/2006/table">
            <a:tbl>
              <a:tblPr firstRow="1" bandRow="1">
                <a:tableStyleId>{5C22544A-7EE6-4342-B048-85BDC9FD1C3A}</a:tableStyleId>
              </a:tblPr>
              <a:tblGrid>
                <a:gridCol w="978519">
                  <a:extLst>
                    <a:ext uri="{9D8B030D-6E8A-4147-A177-3AD203B41FA5}">
                      <a16:colId xmlns:a16="http://schemas.microsoft.com/office/drawing/2014/main" val="3602490501"/>
                    </a:ext>
                  </a:extLst>
                </a:gridCol>
                <a:gridCol w="978519">
                  <a:extLst>
                    <a:ext uri="{9D8B030D-6E8A-4147-A177-3AD203B41FA5}">
                      <a16:colId xmlns:a16="http://schemas.microsoft.com/office/drawing/2014/main" val="208745230"/>
                    </a:ext>
                  </a:extLst>
                </a:gridCol>
                <a:gridCol w="978519">
                  <a:extLst>
                    <a:ext uri="{9D8B030D-6E8A-4147-A177-3AD203B41FA5}">
                      <a16:colId xmlns:a16="http://schemas.microsoft.com/office/drawing/2014/main" val="505238627"/>
                    </a:ext>
                  </a:extLst>
                </a:gridCol>
              </a:tblGrid>
              <a:tr h="297426">
                <a:tc>
                  <a:txBody>
                    <a:bodyPr/>
                    <a:lstStyle/>
                    <a:p>
                      <a:pPr algn="ctr"/>
                      <a:r>
                        <a:rPr lang="en-US" altLang="zh-CN" dirty="0"/>
                        <a:t>x1</a:t>
                      </a:r>
                      <a:endParaRPr lang="zh-CN" altLang="en-US" dirty="0"/>
                    </a:p>
                  </a:txBody>
                  <a:tcPr anchor="ctr"/>
                </a:tc>
                <a:tc>
                  <a:txBody>
                    <a:bodyPr/>
                    <a:lstStyle/>
                    <a:p>
                      <a:pPr algn="ctr"/>
                      <a:r>
                        <a:rPr lang="en-US" altLang="zh-CN" dirty="0"/>
                        <a:t>x2</a:t>
                      </a:r>
                      <a:endParaRPr lang="zh-CN" altLang="en-US" dirty="0"/>
                    </a:p>
                  </a:txBody>
                  <a:tcPr anchor="ctr"/>
                </a:tc>
                <a:tc>
                  <a:txBody>
                    <a:bodyPr/>
                    <a:lstStyle/>
                    <a:p>
                      <a:pPr algn="ctr"/>
                      <a:r>
                        <a:rPr lang="en-US" altLang="zh-CN" dirty="0"/>
                        <a:t>out</a:t>
                      </a:r>
                      <a:endParaRPr lang="zh-CN" altLang="en-US" dirty="0"/>
                    </a:p>
                  </a:txBody>
                  <a:tcPr anchor="ctr"/>
                </a:tc>
                <a:extLst>
                  <a:ext uri="{0D108BD9-81ED-4DB2-BD59-A6C34878D82A}">
                    <a16:rowId xmlns:a16="http://schemas.microsoft.com/office/drawing/2014/main" val="3936982019"/>
                  </a:ext>
                </a:extLst>
              </a:tr>
              <a:tr h="297426">
                <a:tc>
                  <a:txBody>
                    <a:bodyPr/>
                    <a:lstStyle/>
                    <a:p>
                      <a:pPr algn="ctr"/>
                      <a:r>
                        <a:rPr lang="en-US" altLang="zh-CN" dirty="0"/>
                        <a:t>0</a:t>
                      </a:r>
                      <a:endParaRPr lang="zh-CN" altLang="en-US" dirty="0"/>
                    </a:p>
                  </a:txBody>
                  <a:tcPr anchor="ctr"/>
                </a:tc>
                <a:tc>
                  <a:txBody>
                    <a:bodyPr/>
                    <a:lstStyle/>
                    <a:p>
                      <a:pPr algn="ctr"/>
                      <a:r>
                        <a:rPr lang="en-US" altLang="zh-CN" dirty="0"/>
                        <a:t>0</a:t>
                      </a:r>
                      <a:endParaRPr lang="zh-CN" altLang="en-US" dirty="0"/>
                    </a:p>
                  </a:txBody>
                  <a:tcPr anchor="ctr"/>
                </a:tc>
                <a:tc>
                  <a:txBody>
                    <a:bodyPr/>
                    <a:lstStyle/>
                    <a:p>
                      <a:pPr algn="ctr"/>
                      <a:r>
                        <a:rPr lang="en-US" altLang="zh-CN" dirty="0"/>
                        <a:t>0</a:t>
                      </a:r>
                      <a:endParaRPr lang="zh-CN" altLang="en-US" dirty="0"/>
                    </a:p>
                  </a:txBody>
                  <a:tcPr anchor="ctr"/>
                </a:tc>
                <a:extLst>
                  <a:ext uri="{0D108BD9-81ED-4DB2-BD59-A6C34878D82A}">
                    <a16:rowId xmlns:a16="http://schemas.microsoft.com/office/drawing/2014/main" val="2482742748"/>
                  </a:ext>
                </a:extLst>
              </a:tr>
              <a:tr h="297426">
                <a:tc>
                  <a:txBody>
                    <a:bodyPr/>
                    <a:lstStyle/>
                    <a:p>
                      <a:pPr algn="ctr"/>
                      <a:r>
                        <a:rPr lang="en-US" altLang="zh-CN" dirty="0"/>
                        <a:t>0</a:t>
                      </a: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r>
                        <a:rPr lang="en-US" altLang="zh-CN" dirty="0"/>
                        <a:t>0</a:t>
                      </a:r>
                      <a:endParaRPr lang="zh-CN" altLang="en-US" dirty="0"/>
                    </a:p>
                  </a:txBody>
                  <a:tcPr anchor="ctr"/>
                </a:tc>
                <a:extLst>
                  <a:ext uri="{0D108BD9-81ED-4DB2-BD59-A6C34878D82A}">
                    <a16:rowId xmlns:a16="http://schemas.microsoft.com/office/drawing/2014/main" val="4062576591"/>
                  </a:ext>
                </a:extLst>
              </a:tr>
              <a:tr h="297426">
                <a:tc>
                  <a:txBody>
                    <a:bodyPr/>
                    <a:lstStyle/>
                    <a:p>
                      <a:pPr algn="ctr"/>
                      <a:r>
                        <a:rPr lang="en-US" altLang="zh-CN" dirty="0"/>
                        <a:t>1</a:t>
                      </a:r>
                      <a:endParaRPr lang="zh-CN" altLang="en-US" dirty="0"/>
                    </a:p>
                  </a:txBody>
                  <a:tcPr anchor="ctr"/>
                </a:tc>
                <a:tc>
                  <a:txBody>
                    <a:bodyPr/>
                    <a:lstStyle/>
                    <a:p>
                      <a:pPr algn="ctr"/>
                      <a:r>
                        <a:rPr lang="en-US" altLang="zh-CN" dirty="0"/>
                        <a:t>0</a:t>
                      </a:r>
                      <a:endParaRPr lang="zh-CN" altLang="en-US" dirty="0"/>
                    </a:p>
                  </a:txBody>
                  <a:tcPr anchor="ctr"/>
                </a:tc>
                <a:tc>
                  <a:txBody>
                    <a:bodyPr/>
                    <a:lstStyle/>
                    <a:p>
                      <a:pPr algn="ctr"/>
                      <a:r>
                        <a:rPr lang="en-US" altLang="zh-CN" dirty="0"/>
                        <a:t>0</a:t>
                      </a:r>
                      <a:endParaRPr lang="zh-CN" altLang="en-US" dirty="0"/>
                    </a:p>
                  </a:txBody>
                  <a:tcPr anchor="ctr"/>
                </a:tc>
                <a:extLst>
                  <a:ext uri="{0D108BD9-81ED-4DB2-BD59-A6C34878D82A}">
                    <a16:rowId xmlns:a16="http://schemas.microsoft.com/office/drawing/2014/main" val="2451913830"/>
                  </a:ext>
                </a:extLst>
              </a:tr>
              <a:tr h="297426">
                <a:tc>
                  <a:txBody>
                    <a:bodyPr/>
                    <a:lstStyle/>
                    <a:p>
                      <a:pPr algn="ctr"/>
                      <a:r>
                        <a:rPr lang="en-US" altLang="zh-CN" dirty="0"/>
                        <a:t>1</a:t>
                      </a: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r>
                        <a:rPr lang="en-US" altLang="zh-CN" dirty="0"/>
                        <a:t>1</a:t>
                      </a:r>
                      <a:endParaRPr lang="zh-CN" altLang="en-US" dirty="0"/>
                    </a:p>
                  </a:txBody>
                  <a:tcPr anchor="ctr"/>
                </a:tc>
                <a:extLst>
                  <a:ext uri="{0D108BD9-81ED-4DB2-BD59-A6C34878D82A}">
                    <a16:rowId xmlns:a16="http://schemas.microsoft.com/office/drawing/2014/main" val="1047584222"/>
                  </a:ext>
                </a:extLst>
              </a:tr>
            </a:tbl>
          </a:graphicData>
        </a:graphic>
      </p:graphicFrame>
    </p:spTree>
    <p:extLst>
      <p:ext uri="{BB962C8B-B14F-4D97-AF65-F5344CB8AC3E}">
        <p14:creationId xmlns:p14="http://schemas.microsoft.com/office/powerpoint/2010/main" val="769313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Perceptron: Drawback</a:t>
            </a:r>
            <a:endParaRPr lang="zh-CN" altLang="en-US" dirty="0">
              <a:solidFill>
                <a:srgbClr val="FF0000"/>
              </a:solidFill>
            </a:endParaRPr>
          </a:p>
        </p:txBody>
      </p:sp>
      <p:sp>
        <p:nvSpPr>
          <p:cNvPr id="3" name="内容占位符 2"/>
          <p:cNvSpPr>
            <a:spLocks noGrp="1"/>
          </p:cNvSpPr>
          <p:nvPr>
            <p:ph idx="1"/>
          </p:nvPr>
        </p:nvSpPr>
        <p:spPr>
          <a:xfrm>
            <a:off x="514249" y="1156226"/>
            <a:ext cx="8179553" cy="5104108"/>
          </a:xfrm>
        </p:spPr>
        <p:txBody>
          <a:bodyPr/>
          <a:lstStyle/>
          <a:p>
            <a:r>
              <a:rPr lang="en-US" altLang="zh-CN" dirty="0"/>
              <a:t>Only capable of learning </a:t>
            </a:r>
            <a:r>
              <a:rPr lang="en-US" altLang="zh-CN" b="1" dirty="0"/>
              <a:t>linearly separable functions.</a:t>
            </a:r>
          </a:p>
          <a:p>
            <a:r>
              <a:rPr lang="en-US" altLang="zh-CN" b="1" dirty="0"/>
              <a:t>Logical XOR gate </a:t>
            </a:r>
          </a:p>
          <a:p>
            <a:endParaRPr lang="en-US" altLang="zh-CN" dirty="0"/>
          </a:p>
        </p:txBody>
      </p:sp>
      <p:sp>
        <p:nvSpPr>
          <p:cNvPr id="19" name="AutoShape 2" descr="https://upload.wikimedia.org/wikipedia/commons/thumb/3/31/Perceptron.svg/1052px-Perceptron.svg.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123" name="表格 122">
            <a:extLst>
              <a:ext uri="{FF2B5EF4-FFF2-40B4-BE49-F238E27FC236}">
                <a16:creationId xmlns:a16="http://schemas.microsoft.com/office/drawing/2014/main" id="{E94659F2-178D-DA43-94C2-A7F604331D46}"/>
              </a:ext>
            </a:extLst>
          </p:cNvPr>
          <p:cNvGraphicFramePr>
            <a:graphicFrameLocks noGrp="1"/>
          </p:cNvGraphicFramePr>
          <p:nvPr>
            <p:extLst>
              <p:ext uri="{D42A27DB-BD31-4B8C-83A1-F6EECF244321}">
                <p14:modId xmlns:p14="http://schemas.microsoft.com/office/powerpoint/2010/main" val="2434832982"/>
              </p:ext>
            </p:extLst>
          </p:nvPr>
        </p:nvGraphicFramePr>
        <p:xfrm>
          <a:off x="1338045" y="2574553"/>
          <a:ext cx="2935557" cy="1828800"/>
        </p:xfrm>
        <a:graphic>
          <a:graphicData uri="http://schemas.openxmlformats.org/drawingml/2006/table">
            <a:tbl>
              <a:tblPr firstRow="1" bandRow="1">
                <a:tableStyleId>{5C22544A-7EE6-4342-B048-85BDC9FD1C3A}</a:tableStyleId>
              </a:tblPr>
              <a:tblGrid>
                <a:gridCol w="978519">
                  <a:extLst>
                    <a:ext uri="{9D8B030D-6E8A-4147-A177-3AD203B41FA5}">
                      <a16:colId xmlns:a16="http://schemas.microsoft.com/office/drawing/2014/main" val="3602490501"/>
                    </a:ext>
                  </a:extLst>
                </a:gridCol>
                <a:gridCol w="978519">
                  <a:extLst>
                    <a:ext uri="{9D8B030D-6E8A-4147-A177-3AD203B41FA5}">
                      <a16:colId xmlns:a16="http://schemas.microsoft.com/office/drawing/2014/main" val="208745230"/>
                    </a:ext>
                  </a:extLst>
                </a:gridCol>
                <a:gridCol w="978519">
                  <a:extLst>
                    <a:ext uri="{9D8B030D-6E8A-4147-A177-3AD203B41FA5}">
                      <a16:colId xmlns:a16="http://schemas.microsoft.com/office/drawing/2014/main" val="505238627"/>
                    </a:ext>
                  </a:extLst>
                </a:gridCol>
              </a:tblGrid>
              <a:tr h="297426">
                <a:tc>
                  <a:txBody>
                    <a:bodyPr/>
                    <a:lstStyle/>
                    <a:p>
                      <a:pPr algn="ctr"/>
                      <a:r>
                        <a:rPr lang="en-US" altLang="zh-CN" dirty="0"/>
                        <a:t>x1</a:t>
                      </a:r>
                      <a:endParaRPr lang="zh-CN" altLang="en-US" dirty="0"/>
                    </a:p>
                  </a:txBody>
                  <a:tcPr anchor="ctr"/>
                </a:tc>
                <a:tc>
                  <a:txBody>
                    <a:bodyPr/>
                    <a:lstStyle/>
                    <a:p>
                      <a:pPr algn="ctr"/>
                      <a:r>
                        <a:rPr lang="en-US" altLang="zh-CN" dirty="0"/>
                        <a:t>x2</a:t>
                      </a:r>
                      <a:endParaRPr lang="zh-CN" altLang="en-US" dirty="0"/>
                    </a:p>
                  </a:txBody>
                  <a:tcPr anchor="ctr"/>
                </a:tc>
                <a:tc>
                  <a:txBody>
                    <a:bodyPr/>
                    <a:lstStyle/>
                    <a:p>
                      <a:pPr algn="ctr"/>
                      <a:r>
                        <a:rPr lang="en-US" altLang="zh-CN" dirty="0"/>
                        <a:t>out</a:t>
                      </a:r>
                      <a:endParaRPr lang="zh-CN" altLang="en-US" dirty="0"/>
                    </a:p>
                  </a:txBody>
                  <a:tcPr anchor="ctr"/>
                </a:tc>
                <a:extLst>
                  <a:ext uri="{0D108BD9-81ED-4DB2-BD59-A6C34878D82A}">
                    <a16:rowId xmlns:a16="http://schemas.microsoft.com/office/drawing/2014/main" val="3936982019"/>
                  </a:ext>
                </a:extLst>
              </a:tr>
              <a:tr h="297426">
                <a:tc>
                  <a:txBody>
                    <a:bodyPr/>
                    <a:lstStyle/>
                    <a:p>
                      <a:pPr algn="ctr"/>
                      <a:r>
                        <a:rPr lang="en-US" altLang="zh-CN" dirty="0"/>
                        <a:t>0</a:t>
                      </a:r>
                      <a:endParaRPr lang="zh-CN" altLang="en-US" dirty="0"/>
                    </a:p>
                  </a:txBody>
                  <a:tcPr anchor="ctr"/>
                </a:tc>
                <a:tc>
                  <a:txBody>
                    <a:bodyPr/>
                    <a:lstStyle/>
                    <a:p>
                      <a:pPr algn="ctr"/>
                      <a:r>
                        <a:rPr lang="en-US" altLang="zh-CN" dirty="0"/>
                        <a:t>0</a:t>
                      </a:r>
                      <a:endParaRPr lang="zh-CN" altLang="en-US" dirty="0"/>
                    </a:p>
                  </a:txBody>
                  <a:tcPr anchor="ctr"/>
                </a:tc>
                <a:tc>
                  <a:txBody>
                    <a:bodyPr/>
                    <a:lstStyle/>
                    <a:p>
                      <a:pPr algn="ctr"/>
                      <a:r>
                        <a:rPr lang="en-US" altLang="zh-CN" dirty="0"/>
                        <a:t>0</a:t>
                      </a:r>
                      <a:endParaRPr lang="zh-CN" altLang="en-US" dirty="0"/>
                    </a:p>
                  </a:txBody>
                  <a:tcPr anchor="ctr"/>
                </a:tc>
                <a:extLst>
                  <a:ext uri="{0D108BD9-81ED-4DB2-BD59-A6C34878D82A}">
                    <a16:rowId xmlns:a16="http://schemas.microsoft.com/office/drawing/2014/main" val="2482742748"/>
                  </a:ext>
                </a:extLst>
              </a:tr>
              <a:tr h="297426">
                <a:tc>
                  <a:txBody>
                    <a:bodyPr/>
                    <a:lstStyle/>
                    <a:p>
                      <a:pPr algn="ctr"/>
                      <a:r>
                        <a:rPr lang="en-US" altLang="zh-CN" dirty="0"/>
                        <a:t>0</a:t>
                      </a: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r>
                        <a:rPr lang="en-US" altLang="zh-CN" dirty="0"/>
                        <a:t>1</a:t>
                      </a:r>
                      <a:endParaRPr lang="zh-CN" altLang="en-US" dirty="0"/>
                    </a:p>
                  </a:txBody>
                  <a:tcPr anchor="ctr"/>
                </a:tc>
                <a:extLst>
                  <a:ext uri="{0D108BD9-81ED-4DB2-BD59-A6C34878D82A}">
                    <a16:rowId xmlns:a16="http://schemas.microsoft.com/office/drawing/2014/main" val="4062576591"/>
                  </a:ext>
                </a:extLst>
              </a:tr>
              <a:tr h="297426">
                <a:tc>
                  <a:txBody>
                    <a:bodyPr/>
                    <a:lstStyle/>
                    <a:p>
                      <a:pPr algn="ctr"/>
                      <a:r>
                        <a:rPr lang="en-US" altLang="zh-CN" dirty="0"/>
                        <a:t>1</a:t>
                      </a:r>
                      <a:endParaRPr lang="zh-CN" altLang="en-US" dirty="0"/>
                    </a:p>
                  </a:txBody>
                  <a:tcPr anchor="ctr"/>
                </a:tc>
                <a:tc>
                  <a:txBody>
                    <a:bodyPr/>
                    <a:lstStyle/>
                    <a:p>
                      <a:pPr algn="ctr"/>
                      <a:r>
                        <a:rPr lang="en-US" altLang="zh-CN" dirty="0"/>
                        <a:t>0</a:t>
                      </a:r>
                      <a:endParaRPr lang="zh-CN" altLang="en-US" dirty="0"/>
                    </a:p>
                  </a:txBody>
                  <a:tcPr anchor="ctr"/>
                </a:tc>
                <a:tc>
                  <a:txBody>
                    <a:bodyPr/>
                    <a:lstStyle/>
                    <a:p>
                      <a:pPr algn="ctr"/>
                      <a:r>
                        <a:rPr lang="en-US" altLang="zh-CN" dirty="0"/>
                        <a:t>1</a:t>
                      </a:r>
                      <a:endParaRPr lang="zh-CN" altLang="en-US" dirty="0"/>
                    </a:p>
                  </a:txBody>
                  <a:tcPr anchor="ctr"/>
                </a:tc>
                <a:extLst>
                  <a:ext uri="{0D108BD9-81ED-4DB2-BD59-A6C34878D82A}">
                    <a16:rowId xmlns:a16="http://schemas.microsoft.com/office/drawing/2014/main" val="2451913830"/>
                  </a:ext>
                </a:extLst>
              </a:tr>
              <a:tr h="297426">
                <a:tc>
                  <a:txBody>
                    <a:bodyPr/>
                    <a:lstStyle/>
                    <a:p>
                      <a:pPr algn="ctr"/>
                      <a:r>
                        <a:rPr lang="en-US" altLang="zh-CN" dirty="0"/>
                        <a:t>1</a:t>
                      </a: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r>
                        <a:rPr lang="en-US" altLang="zh-CN" dirty="0"/>
                        <a:t>0</a:t>
                      </a:r>
                      <a:endParaRPr lang="zh-CN" altLang="en-US" dirty="0"/>
                    </a:p>
                  </a:txBody>
                  <a:tcPr anchor="ctr"/>
                </a:tc>
                <a:extLst>
                  <a:ext uri="{0D108BD9-81ED-4DB2-BD59-A6C34878D82A}">
                    <a16:rowId xmlns:a16="http://schemas.microsoft.com/office/drawing/2014/main" val="1047584222"/>
                  </a:ext>
                </a:extLst>
              </a:tr>
            </a:tbl>
          </a:graphicData>
        </a:graphic>
      </p:graphicFrame>
      <p:grpSp>
        <p:nvGrpSpPr>
          <p:cNvPr id="124" name="组合 123">
            <a:extLst>
              <a:ext uri="{FF2B5EF4-FFF2-40B4-BE49-F238E27FC236}">
                <a16:creationId xmlns:a16="http://schemas.microsoft.com/office/drawing/2014/main" id="{CB1A5CFA-54E3-DA43-AF92-FA3C24A014A2}"/>
              </a:ext>
            </a:extLst>
          </p:cNvPr>
          <p:cNvGrpSpPr/>
          <p:nvPr/>
        </p:nvGrpSpPr>
        <p:grpSpPr>
          <a:xfrm>
            <a:off x="4559046" y="2293174"/>
            <a:ext cx="4229904" cy="2110179"/>
            <a:chOff x="3401288" y="1903812"/>
            <a:chExt cx="2741484" cy="1389280"/>
          </a:xfrm>
        </p:grpSpPr>
        <p:grpSp>
          <p:nvGrpSpPr>
            <p:cNvPr id="125" name="组合 124">
              <a:extLst>
                <a:ext uri="{FF2B5EF4-FFF2-40B4-BE49-F238E27FC236}">
                  <a16:creationId xmlns:a16="http://schemas.microsoft.com/office/drawing/2014/main" id="{B3CC146A-2C95-3A46-B021-9E8F042A3478}"/>
                </a:ext>
              </a:extLst>
            </p:cNvPr>
            <p:cNvGrpSpPr/>
            <p:nvPr/>
          </p:nvGrpSpPr>
          <p:grpSpPr>
            <a:xfrm>
              <a:off x="3401288" y="2286357"/>
              <a:ext cx="499117" cy="284133"/>
              <a:chOff x="3163649" y="2203701"/>
              <a:chExt cx="499117" cy="284133"/>
            </a:xfrm>
          </p:grpSpPr>
          <p:sp>
            <p:nvSpPr>
              <p:cNvPr id="142" name="流程图: 联系 120">
                <a:extLst>
                  <a:ext uri="{FF2B5EF4-FFF2-40B4-BE49-F238E27FC236}">
                    <a16:creationId xmlns:a16="http://schemas.microsoft.com/office/drawing/2014/main" id="{C5C6BAC4-6065-D547-88BB-3DA9B1B4725F}"/>
                  </a:ext>
                </a:extLst>
              </p:cNvPr>
              <p:cNvSpPr/>
              <p:nvPr/>
            </p:nvSpPr>
            <p:spPr>
              <a:xfrm>
                <a:off x="3497451" y="2322519"/>
                <a:ext cx="165315" cy="16531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43" name="文本框 142">
                    <a:extLst>
                      <a:ext uri="{FF2B5EF4-FFF2-40B4-BE49-F238E27FC236}">
                        <a16:creationId xmlns:a16="http://schemas.microsoft.com/office/drawing/2014/main" id="{CEEE874E-2FB1-574A-A551-1E4EB106022B}"/>
                      </a:ext>
                    </a:extLst>
                  </p:cNvPr>
                  <p:cNvSpPr txBox="1"/>
                  <p:nvPr/>
                </p:nvSpPr>
                <p:spPr>
                  <a:xfrm>
                    <a:off x="3163649" y="2203701"/>
                    <a:ext cx="375131" cy="2634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dirty="0" smtClean="0">
                                  <a:latin typeface="Cambria Math" panose="02040503050406030204" pitchFamily="18" charset="0"/>
                                </a:rPr>
                              </m:ctrlPr>
                            </m:sSubPr>
                            <m:e>
                              <m:r>
                                <a:rPr lang="en-US" altLang="zh-CN" sz="2000" i="1" dirty="0" smtClean="0">
                                  <a:latin typeface="Cambria Math" panose="02040503050406030204" pitchFamily="18" charset="0"/>
                                </a:rPr>
                                <m:t>𝑥</m:t>
                              </m:r>
                            </m:e>
                            <m:sub>
                              <m:r>
                                <a:rPr lang="en-US" altLang="zh-CN" sz="2000" i="1" dirty="0" smtClean="0">
                                  <a:latin typeface="Cambria Math" panose="02040503050406030204" pitchFamily="18" charset="0"/>
                                </a:rPr>
                                <m:t>1</m:t>
                              </m:r>
                            </m:sub>
                          </m:sSub>
                        </m:oMath>
                      </m:oMathPara>
                    </a14:m>
                    <a:endParaRPr lang="zh-CN" altLang="en-US" sz="2000" dirty="0"/>
                  </a:p>
                </p:txBody>
              </p:sp>
            </mc:Choice>
            <mc:Fallback>
              <p:sp>
                <p:nvSpPr>
                  <p:cNvPr id="143" name="文本框 142">
                    <a:extLst>
                      <a:ext uri="{FF2B5EF4-FFF2-40B4-BE49-F238E27FC236}">
                        <a16:creationId xmlns:a16="http://schemas.microsoft.com/office/drawing/2014/main" id="{CEEE874E-2FB1-574A-A551-1E4EB106022B}"/>
                      </a:ext>
                    </a:extLst>
                  </p:cNvPr>
                  <p:cNvSpPr txBox="1">
                    <a:spLocks noRot="1" noChangeAspect="1" noMove="1" noResize="1" noEditPoints="1" noAdjustHandles="1" noChangeArrowheads="1" noChangeShapeType="1" noTextEdit="1"/>
                  </p:cNvSpPr>
                  <p:nvPr/>
                </p:nvSpPr>
                <p:spPr>
                  <a:xfrm>
                    <a:off x="3163649" y="2203701"/>
                    <a:ext cx="375131" cy="263421"/>
                  </a:xfrm>
                  <a:prstGeom prst="rect">
                    <a:avLst/>
                  </a:prstGeom>
                  <a:blipFill>
                    <a:blip r:embed="rId2"/>
                    <a:stretch>
                      <a:fillRect/>
                    </a:stretch>
                  </a:blipFill>
                </p:spPr>
                <p:txBody>
                  <a:bodyPr/>
                  <a:lstStyle/>
                  <a:p>
                    <a:r>
                      <a:rPr lang="zh-CN" altLang="en-US">
                        <a:noFill/>
                      </a:rPr>
                      <a:t> </a:t>
                    </a:r>
                  </a:p>
                </p:txBody>
              </p:sp>
            </mc:Fallback>
          </mc:AlternateContent>
        </p:grpSp>
        <p:grpSp>
          <p:nvGrpSpPr>
            <p:cNvPr id="126" name="组合 125">
              <a:extLst>
                <a:ext uri="{FF2B5EF4-FFF2-40B4-BE49-F238E27FC236}">
                  <a16:creationId xmlns:a16="http://schemas.microsoft.com/office/drawing/2014/main" id="{4601337E-680D-3B48-BA92-AB449A82253F}"/>
                </a:ext>
              </a:extLst>
            </p:cNvPr>
            <p:cNvGrpSpPr/>
            <p:nvPr/>
          </p:nvGrpSpPr>
          <p:grpSpPr>
            <a:xfrm>
              <a:off x="3412195" y="2908518"/>
              <a:ext cx="499117" cy="284133"/>
              <a:chOff x="3163649" y="2203701"/>
              <a:chExt cx="499117" cy="284133"/>
            </a:xfrm>
          </p:grpSpPr>
          <p:sp>
            <p:nvSpPr>
              <p:cNvPr id="140" name="流程图: 联系 118">
                <a:extLst>
                  <a:ext uri="{FF2B5EF4-FFF2-40B4-BE49-F238E27FC236}">
                    <a16:creationId xmlns:a16="http://schemas.microsoft.com/office/drawing/2014/main" id="{D4AD72E2-B7FA-2243-BA75-D3F607781193}"/>
                  </a:ext>
                </a:extLst>
              </p:cNvPr>
              <p:cNvSpPr/>
              <p:nvPr/>
            </p:nvSpPr>
            <p:spPr>
              <a:xfrm>
                <a:off x="3497451" y="2322519"/>
                <a:ext cx="165315" cy="16531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41" name="文本框 140">
                    <a:extLst>
                      <a:ext uri="{FF2B5EF4-FFF2-40B4-BE49-F238E27FC236}">
                        <a16:creationId xmlns:a16="http://schemas.microsoft.com/office/drawing/2014/main" id="{7130D219-8DE7-A548-9677-C09AC1B0F016}"/>
                      </a:ext>
                    </a:extLst>
                  </p:cNvPr>
                  <p:cNvSpPr txBox="1"/>
                  <p:nvPr/>
                </p:nvSpPr>
                <p:spPr>
                  <a:xfrm>
                    <a:off x="3163649" y="2203701"/>
                    <a:ext cx="375131" cy="2634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dirty="0" smtClean="0">
                                  <a:latin typeface="Cambria Math" panose="02040503050406030204" pitchFamily="18" charset="0"/>
                                </a:rPr>
                              </m:ctrlPr>
                            </m:sSubPr>
                            <m:e>
                              <m:r>
                                <a:rPr lang="en-US" altLang="zh-CN" sz="2000" i="1" dirty="0" smtClean="0">
                                  <a:latin typeface="Cambria Math" panose="02040503050406030204" pitchFamily="18" charset="0"/>
                                </a:rPr>
                                <m:t>𝑥</m:t>
                              </m:r>
                            </m:e>
                            <m:sub>
                              <m:r>
                                <a:rPr lang="en-US" altLang="zh-CN" sz="2000" b="0" i="1" dirty="0" smtClean="0">
                                  <a:latin typeface="Cambria Math" panose="02040503050406030204" pitchFamily="18" charset="0"/>
                                </a:rPr>
                                <m:t>2</m:t>
                              </m:r>
                            </m:sub>
                          </m:sSub>
                        </m:oMath>
                      </m:oMathPara>
                    </a14:m>
                    <a:endParaRPr lang="zh-CN" altLang="en-US" sz="2000" dirty="0"/>
                  </a:p>
                </p:txBody>
              </p:sp>
            </mc:Choice>
            <mc:Fallback>
              <p:sp>
                <p:nvSpPr>
                  <p:cNvPr id="141" name="文本框 140">
                    <a:extLst>
                      <a:ext uri="{FF2B5EF4-FFF2-40B4-BE49-F238E27FC236}">
                        <a16:creationId xmlns:a16="http://schemas.microsoft.com/office/drawing/2014/main" id="{7130D219-8DE7-A548-9677-C09AC1B0F016}"/>
                      </a:ext>
                    </a:extLst>
                  </p:cNvPr>
                  <p:cNvSpPr txBox="1">
                    <a:spLocks noRot="1" noChangeAspect="1" noMove="1" noResize="1" noEditPoints="1" noAdjustHandles="1" noChangeArrowheads="1" noChangeShapeType="1" noTextEdit="1"/>
                  </p:cNvSpPr>
                  <p:nvPr/>
                </p:nvSpPr>
                <p:spPr>
                  <a:xfrm>
                    <a:off x="3163649" y="2203701"/>
                    <a:ext cx="375131" cy="263421"/>
                  </a:xfrm>
                  <a:prstGeom prst="rect">
                    <a:avLst/>
                  </a:prstGeom>
                  <a:blipFill>
                    <a:blip r:embed="rId3"/>
                    <a:stretch>
                      <a:fillRect/>
                    </a:stretch>
                  </a:blipFill>
                </p:spPr>
                <p:txBody>
                  <a:bodyPr/>
                  <a:lstStyle/>
                  <a:p>
                    <a:r>
                      <a:rPr lang="zh-CN" altLang="en-US">
                        <a:noFill/>
                      </a:rPr>
                      <a:t> </a:t>
                    </a:r>
                  </a:p>
                </p:txBody>
              </p:sp>
            </mc:Fallback>
          </mc:AlternateContent>
        </p:grpSp>
        <p:grpSp>
          <p:nvGrpSpPr>
            <p:cNvPr id="127" name="组合 126">
              <a:extLst>
                <a:ext uri="{FF2B5EF4-FFF2-40B4-BE49-F238E27FC236}">
                  <a16:creationId xmlns:a16="http://schemas.microsoft.com/office/drawing/2014/main" id="{3D19FF24-AD1C-AF48-8849-2E6A44ED1F20}"/>
                </a:ext>
              </a:extLst>
            </p:cNvPr>
            <p:cNvGrpSpPr/>
            <p:nvPr/>
          </p:nvGrpSpPr>
          <p:grpSpPr>
            <a:xfrm>
              <a:off x="4510358" y="2632798"/>
              <a:ext cx="463588" cy="528584"/>
              <a:chOff x="4187104" y="2570490"/>
              <a:chExt cx="463588" cy="528584"/>
            </a:xfrm>
          </p:grpSpPr>
          <p:sp>
            <p:nvSpPr>
              <p:cNvPr id="138" name="流程图: 联系 116">
                <a:extLst>
                  <a:ext uri="{FF2B5EF4-FFF2-40B4-BE49-F238E27FC236}">
                    <a16:creationId xmlns:a16="http://schemas.microsoft.com/office/drawing/2014/main" id="{40BFC05F-B4D3-DE48-ADAC-E3D7D2853DD3}"/>
                  </a:ext>
                </a:extLst>
              </p:cNvPr>
              <p:cNvSpPr/>
              <p:nvPr/>
            </p:nvSpPr>
            <p:spPr>
              <a:xfrm>
                <a:off x="4232531" y="2570490"/>
                <a:ext cx="366442" cy="366442"/>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39" name="文本框 138">
                    <a:extLst>
                      <a:ext uri="{FF2B5EF4-FFF2-40B4-BE49-F238E27FC236}">
                        <a16:creationId xmlns:a16="http://schemas.microsoft.com/office/drawing/2014/main" id="{1638DA40-9908-C649-84B3-A08B9AF75A18}"/>
                      </a:ext>
                    </a:extLst>
                  </p:cNvPr>
                  <p:cNvSpPr txBox="1"/>
                  <p:nvPr/>
                </p:nvSpPr>
                <p:spPr>
                  <a:xfrm>
                    <a:off x="4187104" y="2575854"/>
                    <a:ext cx="46358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800" b="0" i="0" smtClean="0">
                              <a:latin typeface="Cambria Math" panose="02040503050406030204" pitchFamily="18" charset="0"/>
                            </a:rPr>
                            <m:t>Σ</m:t>
                          </m:r>
                        </m:oMath>
                      </m:oMathPara>
                    </a14:m>
                    <a:endParaRPr lang="zh-CN" altLang="en-US" sz="2800" dirty="0"/>
                  </a:p>
                </p:txBody>
              </p:sp>
            </mc:Choice>
            <mc:Fallback>
              <p:sp>
                <p:nvSpPr>
                  <p:cNvPr id="139" name="文本框 138">
                    <a:extLst>
                      <a:ext uri="{FF2B5EF4-FFF2-40B4-BE49-F238E27FC236}">
                        <a16:creationId xmlns:a16="http://schemas.microsoft.com/office/drawing/2014/main" id="{1638DA40-9908-C649-84B3-A08B9AF75A18}"/>
                      </a:ext>
                    </a:extLst>
                  </p:cNvPr>
                  <p:cNvSpPr txBox="1">
                    <a:spLocks noRot="1" noChangeAspect="1" noMove="1" noResize="1" noEditPoints="1" noAdjustHandles="1" noChangeArrowheads="1" noChangeShapeType="1" noTextEdit="1"/>
                  </p:cNvSpPr>
                  <p:nvPr/>
                </p:nvSpPr>
                <p:spPr>
                  <a:xfrm>
                    <a:off x="4187104" y="2575854"/>
                    <a:ext cx="463588" cy="523220"/>
                  </a:xfrm>
                  <a:prstGeom prst="rect">
                    <a:avLst/>
                  </a:prstGeom>
                  <a:blipFill>
                    <a:blip r:embed="rId4"/>
                    <a:stretch>
                      <a:fillRect/>
                    </a:stretch>
                  </a:blipFill>
                </p:spPr>
                <p:txBody>
                  <a:bodyPr/>
                  <a:lstStyle/>
                  <a:p>
                    <a:r>
                      <a:rPr lang="zh-CN" altLang="en-US">
                        <a:noFill/>
                      </a:rPr>
                      <a:t> </a:t>
                    </a:r>
                  </a:p>
                </p:txBody>
              </p:sp>
            </mc:Fallback>
          </mc:AlternateContent>
        </p:grpSp>
        <p:pic>
          <p:nvPicPr>
            <p:cNvPr id="128" name="图片 127">
              <a:extLst>
                <a:ext uri="{FF2B5EF4-FFF2-40B4-BE49-F238E27FC236}">
                  <a16:creationId xmlns:a16="http://schemas.microsoft.com/office/drawing/2014/main" id="{2BC3284C-D1B4-A848-A1C7-3B85024E138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355178" y="2604144"/>
              <a:ext cx="487266" cy="468703"/>
            </a:xfrm>
            <a:prstGeom prst="rect">
              <a:avLst/>
            </a:prstGeom>
          </p:spPr>
        </p:pic>
        <p:cxnSp>
          <p:nvCxnSpPr>
            <p:cNvPr id="129" name="直接连接符 107">
              <a:extLst>
                <a:ext uri="{FF2B5EF4-FFF2-40B4-BE49-F238E27FC236}">
                  <a16:creationId xmlns:a16="http://schemas.microsoft.com/office/drawing/2014/main" id="{8355E923-3A2B-F641-AB1F-68320AC5FD07}"/>
                </a:ext>
              </a:extLst>
            </p:cNvPr>
            <p:cNvCxnSpPr>
              <a:stCxn id="142" idx="6"/>
            </p:cNvCxnSpPr>
            <p:nvPr/>
          </p:nvCxnSpPr>
          <p:spPr>
            <a:xfrm>
              <a:off x="3900405" y="2487833"/>
              <a:ext cx="671595" cy="237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直接连接符 108">
              <a:extLst>
                <a:ext uri="{FF2B5EF4-FFF2-40B4-BE49-F238E27FC236}">
                  <a16:creationId xmlns:a16="http://schemas.microsoft.com/office/drawing/2014/main" id="{88850072-8A58-6540-A9F5-A5BE13042D6C}"/>
                </a:ext>
              </a:extLst>
            </p:cNvPr>
            <p:cNvCxnSpPr>
              <a:stCxn id="140" idx="6"/>
            </p:cNvCxnSpPr>
            <p:nvPr/>
          </p:nvCxnSpPr>
          <p:spPr>
            <a:xfrm flipV="1">
              <a:off x="3911312" y="2908518"/>
              <a:ext cx="660688" cy="201476"/>
            </a:xfrm>
            <a:prstGeom prst="line">
              <a:avLst/>
            </a:prstGeom>
          </p:spPr>
          <p:style>
            <a:lnRef idx="1">
              <a:schemeClr val="accent1"/>
            </a:lnRef>
            <a:fillRef idx="0">
              <a:schemeClr val="accent1"/>
            </a:fillRef>
            <a:effectRef idx="0">
              <a:schemeClr val="accent1"/>
            </a:effectRef>
            <a:fontRef idx="minor">
              <a:schemeClr val="tx1"/>
            </a:fontRef>
          </p:style>
        </p:cxnSp>
        <p:sp>
          <p:nvSpPr>
            <p:cNvPr id="131" name="文本框 130">
              <a:extLst>
                <a:ext uri="{FF2B5EF4-FFF2-40B4-BE49-F238E27FC236}">
                  <a16:creationId xmlns:a16="http://schemas.microsoft.com/office/drawing/2014/main" id="{09899529-C542-5E40-83F0-D229FE59562D}"/>
                </a:ext>
              </a:extLst>
            </p:cNvPr>
            <p:cNvSpPr txBox="1"/>
            <p:nvPr/>
          </p:nvSpPr>
          <p:spPr>
            <a:xfrm>
              <a:off x="3959022" y="2471809"/>
              <a:ext cx="591456" cy="263421"/>
            </a:xfrm>
            <a:prstGeom prst="rect">
              <a:avLst/>
            </a:prstGeom>
            <a:noFill/>
          </p:spPr>
          <p:txBody>
            <a:bodyPr wrap="none" rtlCol="0">
              <a:spAutoFit/>
            </a:bodyPr>
            <a:lstStyle/>
            <a:p>
              <a:r>
                <a:rPr lang="en-US" altLang="zh-CN" sz="2000" dirty="0"/>
                <a:t>w1=?</a:t>
              </a:r>
              <a:endParaRPr lang="zh-CN" altLang="en-US" sz="2000" dirty="0"/>
            </a:p>
          </p:txBody>
        </p:sp>
        <p:sp>
          <p:nvSpPr>
            <p:cNvPr id="132" name="文本框 131">
              <a:extLst>
                <a:ext uri="{FF2B5EF4-FFF2-40B4-BE49-F238E27FC236}">
                  <a16:creationId xmlns:a16="http://schemas.microsoft.com/office/drawing/2014/main" id="{1573AA54-E409-8740-9466-6DE4C2197AFB}"/>
                </a:ext>
              </a:extLst>
            </p:cNvPr>
            <p:cNvSpPr txBox="1"/>
            <p:nvPr/>
          </p:nvSpPr>
          <p:spPr>
            <a:xfrm>
              <a:off x="4028399" y="3029671"/>
              <a:ext cx="591456" cy="263421"/>
            </a:xfrm>
            <a:prstGeom prst="rect">
              <a:avLst/>
            </a:prstGeom>
            <a:noFill/>
          </p:spPr>
          <p:txBody>
            <a:bodyPr wrap="none" rtlCol="0">
              <a:spAutoFit/>
            </a:bodyPr>
            <a:lstStyle/>
            <a:p>
              <a:r>
                <a:rPr lang="en-US" altLang="zh-CN" sz="2000" dirty="0"/>
                <a:t>w2=?</a:t>
              </a:r>
              <a:endParaRPr lang="zh-CN" altLang="en-US" sz="2000" dirty="0"/>
            </a:p>
          </p:txBody>
        </p:sp>
        <mc:AlternateContent xmlns:mc="http://schemas.openxmlformats.org/markup-compatibility/2006">
          <mc:Choice xmlns:a14="http://schemas.microsoft.com/office/drawing/2010/main" Requires="a14">
            <p:sp>
              <p:nvSpPr>
                <p:cNvPr id="133" name="文本框 132">
                  <a:extLst>
                    <a:ext uri="{FF2B5EF4-FFF2-40B4-BE49-F238E27FC236}">
                      <a16:creationId xmlns:a16="http://schemas.microsoft.com/office/drawing/2014/main" id="{B9047389-6194-EF48-9964-9D4BA0FF2EA9}"/>
                    </a:ext>
                  </a:extLst>
                </p:cNvPr>
                <p:cNvSpPr txBox="1"/>
                <p:nvPr/>
              </p:nvSpPr>
              <p:spPr>
                <a:xfrm>
                  <a:off x="4016342" y="1903812"/>
                  <a:ext cx="965739" cy="2634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dirty="0" smtClean="0">
                                <a:latin typeface="Cambria Math" panose="02040503050406030204" pitchFamily="18" charset="0"/>
                              </a:rPr>
                            </m:ctrlPr>
                          </m:sSubPr>
                          <m:e>
                            <m:r>
                              <a:rPr lang="en-US" altLang="zh-CN" sz="2000" i="1" dirty="0" smtClean="0">
                                <a:latin typeface="Cambria Math" panose="02040503050406030204" pitchFamily="18" charset="0"/>
                              </a:rPr>
                              <m:t>𝑥</m:t>
                            </m:r>
                          </m:e>
                          <m:sub>
                            <m:r>
                              <a:rPr lang="en-US" altLang="zh-CN" sz="2000" b="0" i="1" dirty="0" smtClean="0">
                                <a:latin typeface="Cambria Math" panose="02040503050406030204" pitchFamily="18" charset="0"/>
                              </a:rPr>
                              <m:t>0</m:t>
                            </m:r>
                          </m:sub>
                        </m:sSub>
                        <m:r>
                          <a:rPr lang="en-US" altLang="zh-CN" sz="2000" b="0" i="1" dirty="0" smtClean="0">
                            <a:latin typeface="Cambria Math" panose="02040503050406030204" pitchFamily="18" charset="0"/>
                          </a:rPr>
                          <m:t>=1</m:t>
                        </m:r>
                      </m:oMath>
                    </m:oMathPara>
                  </a14:m>
                  <a:endParaRPr lang="zh-CN" altLang="en-US" sz="2000" dirty="0"/>
                </a:p>
              </p:txBody>
            </p:sp>
          </mc:Choice>
          <mc:Fallback>
            <p:sp>
              <p:nvSpPr>
                <p:cNvPr id="133" name="文本框 132">
                  <a:extLst>
                    <a:ext uri="{FF2B5EF4-FFF2-40B4-BE49-F238E27FC236}">
                      <a16:creationId xmlns:a16="http://schemas.microsoft.com/office/drawing/2014/main" id="{B9047389-6194-EF48-9964-9D4BA0FF2EA9}"/>
                    </a:ext>
                  </a:extLst>
                </p:cNvPr>
                <p:cNvSpPr txBox="1">
                  <a:spLocks noRot="1" noChangeAspect="1" noMove="1" noResize="1" noEditPoints="1" noAdjustHandles="1" noChangeArrowheads="1" noChangeShapeType="1" noTextEdit="1"/>
                </p:cNvSpPr>
                <p:nvPr/>
              </p:nvSpPr>
              <p:spPr>
                <a:xfrm>
                  <a:off x="4016342" y="1903812"/>
                  <a:ext cx="965739" cy="263421"/>
                </a:xfrm>
                <a:prstGeom prst="rect">
                  <a:avLst/>
                </a:prstGeom>
                <a:blipFill>
                  <a:blip r:embed="rId6"/>
                  <a:stretch>
                    <a:fillRect/>
                  </a:stretch>
                </a:blipFill>
              </p:spPr>
              <p:txBody>
                <a:bodyPr/>
                <a:lstStyle/>
                <a:p>
                  <a:r>
                    <a:rPr lang="zh-CN" altLang="en-US">
                      <a:noFill/>
                    </a:rPr>
                    <a:t> </a:t>
                  </a:r>
                </a:p>
              </p:txBody>
            </p:sp>
          </mc:Fallback>
        </mc:AlternateContent>
        <p:cxnSp>
          <p:nvCxnSpPr>
            <p:cNvPr id="134" name="直接连接符 112">
              <a:extLst>
                <a:ext uri="{FF2B5EF4-FFF2-40B4-BE49-F238E27FC236}">
                  <a16:creationId xmlns:a16="http://schemas.microsoft.com/office/drawing/2014/main" id="{6FDF38AF-D427-1A48-968C-F153B72A5E72}"/>
                </a:ext>
              </a:extLst>
            </p:cNvPr>
            <p:cNvCxnSpPr>
              <a:stCxn id="133" idx="2"/>
            </p:cNvCxnSpPr>
            <p:nvPr/>
          </p:nvCxnSpPr>
          <p:spPr>
            <a:xfrm>
              <a:off x="4499211" y="2167233"/>
              <a:ext cx="148989" cy="5042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直接连接符 113">
              <a:extLst>
                <a:ext uri="{FF2B5EF4-FFF2-40B4-BE49-F238E27FC236}">
                  <a16:creationId xmlns:a16="http://schemas.microsoft.com/office/drawing/2014/main" id="{F54E06EB-B229-6649-B2B2-0EA902334C5A}"/>
                </a:ext>
              </a:extLst>
            </p:cNvPr>
            <p:cNvCxnSpPr>
              <a:cxnSpLocks/>
              <a:endCxn id="128" idx="1"/>
            </p:cNvCxnSpPr>
            <p:nvPr/>
          </p:nvCxnSpPr>
          <p:spPr>
            <a:xfrm>
              <a:off x="4973946" y="2832386"/>
              <a:ext cx="381232" cy="61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直接箭头连接符 114">
              <a:extLst>
                <a:ext uri="{FF2B5EF4-FFF2-40B4-BE49-F238E27FC236}">
                  <a16:creationId xmlns:a16="http://schemas.microsoft.com/office/drawing/2014/main" id="{C76012A1-EF2C-1A43-9CD6-8F066C5DF5FB}"/>
                </a:ext>
              </a:extLst>
            </p:cNvPr>
            <p:cNvCxnSpPr>
              <a:cxnSpLocks/>
              <a:stCxn id="128" idx="3"/>
            </p:cNvCxnSpPr>
            <p:nvPr/>
          </p:nvCxnSpPr>
          <p:spPr>
            <a:xfrm>
              <a:off x="5842444" y="2838495"/>
              <a:ext cx="3003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7" name="文本框 136">
              <a:extLst>
                <a:ext uri="{FF2B5EF4-FFF2-40B4-BE49-F238E27FC236}">
                  <a16:creationId xmlns:a16="http://schemas.microsoft.com/office/drawing/2014/main" id="{CA2BFFBA-2136-174B-BAE2-19AA982AFB9F}"/>
                </a:ext>
              </a:extLst>
            </p:cNvPr>
            <p:cNvSpPr txBox="1"/>
            <p:nvPr/>
          </p:nvSpPr>
          <p:spPr>
            <a:xfrm>
              <a:off x="4484813" y="2280784"/>
              <a:ext cx="389038" cy="263421"/>
            </a:xfrm>
            <a:prstGeom prst="rect">
              <a:avLst/>
            </a:prstGeom>
            <a:noFill/>
          </p:spPr>
          <p:txBody>
            <a:bodyPr wrap="none" rtlCol="0">
              <a:spAutoFit/>
            </a:bodyPr>
            <a:lstStyle/>
            <a:p>
              <a:r>
                <a:rPr lang="en-US" altLang="zh-CN" sz="2000" dirty="0"/>
                <a:t>0.5</a:t>
              </a:r>
              <a:endParaRPr lang="zh-CN" altLang="en-US" sz="2000" dirty="0"/>
            </a:p>
          </p:txBody>
        </p:sp>
      </p:grpSp>
      <p:sp>
        <p:nvSpPr>
          <p:cNvPr id="24" name="文本框 23">
            <a:extLst>
              <a:ext uri="{FF2B5EF4-FFF2-40B4-BE49-F238E27FC236}">
                <a16:creationId xmlns:a16="http://schemas.microsoft.com/office/drawing/2014/main" id="{D7EF2214-CED1-4A47-9918-EC692641164B}"/>
              </a:ext>
            </a:extLst>
          </p:cNvPr>
          <p:cNvSpPr txBox="1"/>
          <p:nvPr/>
        </p:nvSpPr>
        <p:spPr>
          <a:xfrm>
            <a:off x="6662230" y="4262586"/>
            <a:ext cx="2481770" cy="369332"/>
          </a:xfrm>
          <a:prstGeom prst="rect">
            <a:avLst/>
          </a:prstGeom>
          <a:noFill/>
        </p:spPr>
        <p:txBody>
          <a:bodyPr wrap="none" rtlCol="0">
            <a:spAutoFit/>
          </a:bodyPr>
          <a:lstStyle/>
          <a:p>
            <a:r>
              <a:rPr kumimoji="1" lang="en-US" altLang="zh-CN" dirty="0"/>
              <a:t>What is the threshold?</a:t>
            </a:r>
            <a:endParaRPr kumimoji="1" lang="zh-CN" altLang="en-US" dirty="0"/>
          </a:p>
        </p:txBody>
      </p:sp>
    </p:spTree>
    <p:extLst>
      <p:ext uri="{BB962C8B-B14F-4D97-AF65-F5344CB8AC3E}">
        <p14:creationId xmlns:p14="http://schemas.microsoft.com/office/powerpoint/2010/main" val="425093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89824"/>
            <a:ext cx="7886700" cy="876238"/>
          </a:xfrm>
        </p:spPr>
        <p:txBody>
          <a:bodyPr/>
          <a:lstStyle/>
          <a:p>
            <a:r>
              <a:rPr lang="en-US" altLang="zh-CN" dirty="0"/>
              <a:t>The First Winter</a:t>
            </a:r>
            <a:endParaRPr lang="zh-CN" altLang="en-US" dirty="0"/>
          </a:p>
        </p:txBody>
      </p:sp>
      <p:sp>
        <p:nvSpPr>
          <p:cNvPr id="3" name="内容占位符 2"/>
          <p:cNvSpPr>
            <a:spLocks noGrp="1"/>
          </p:cNvSpPr>
          <p:nvPr>
            <p:ph idx="1"/>
          </p:nvPr>
        </p:nvSpPr>
        <p:spPr>
          <a:xfrm>
            <a:off x="628650" y="966063"/>
            <a:ext cx="7886700" cy="5703374"/>
          </a:xfrm>
        </p:spPr>
        <p:txBody>
          <a:bodyPr>
            <a:normAutofit fontScale="77500" lnSpcReduction="20000"/>
          </a:bodyPr>
          <a:lstStyle/>
          <a:p>
            <a:r>
              <a:rPr lang="en-US" altLang="zh-CN" sz="2400" dirty="0"/>
              <a:t>In 1969, Marvin </a:t>
            </a:r>
            <a:r>
              <a:rPr lang="en-US" altLang="zh-CN" sz="2400" dirty="0" err="1"/>
              <a:t>Minsky</a:t>
            </a:r>
            <a:r>
              <a:rPr lang="en-US" altLang="zh-CN" sz="2400" dirty="0"/>
              <a:t> and Seymour Paper published the monograph “</a:t>
            </a:r>
            <a:r>
              <a:rPr lang="en-US" altLang="zh-CN" sz="2400" i="1" dirty="0" err="1">
                <a:solidFill>
                  <a:schemeClr val="bg1">
                    <a:lumMod val="50000"/>
                  </a:schemeClr>
                </a:solidFill>
                <a:latin typeface="Times New Roman" pitchFamily="18" charset="0"/>
                <a:ea typeface="Cambria Math" pitchFamily="18" charset="0"/>
                <a:cs typeface="Times New Roman" pitchFamily="18" charset="0"/>
              </a:rPr>
              <a:t>Perceptrons</a:t>
            </a:r>
            <a:r>
              <a:rPr lang="en-US" altLang="zh-CN" sz="2400" i="1" dirty="0">
                <a:solidFill>
                  <a:schemeClr val="bg1">
                    <a:lumMod val="50000"/>
                  </a:schemeClr>
                </a:solidFill>
                <a:latin typeface="Times New Roman" pitchFamily="18" charset="0"/>
                <a:ea typeface="Cambria Math" pitchFamily="18" charset="0"/>
                <a:cs typeface="Times New Roman" pitchFamily="18" charset="0"/>
              </a:rPr>
              <a:t>: an introduction to computational geometry </a:t>
            </a:r>
            <a:r>
              <a:rPr lang="en-US" altLang="zh-CN" sz="2400" dirty="0"/>
              <a:t>”.</a:t>
            </a:r>
          </a:p>
          <a:p>
            <a:r>
              <a:rPr lang="en-US" altLang="zh-CN" sz="2400" dirty="0"/>
              <a:t>This book revealed two fatal shortcomings of the perceptron model:</a:t>
            </a:r>
          </a:p>
          <a:p>
            <a:pPr lvl="1"/>
            <a:r>
              <a:rPr lang="en-US" altLang="zh-CN" dirty="0"/>
              <a:t>Single layered perceptron is not able to solve problems with non-linearity , e.g. XOR gate.</a:t>
            </a:r>
          </a:p>
          <a:p>
            <a:pPr lvl="1"/>
            <a:r>
              <a:rPr lang="en-US" altLang="zh-CN" dirty="0"/>
              <a:t>Its computation budget was too huge for the computers at that age.</a:t>
            </a:r>
            <a:endParaRPr lang="zh-CN" altLang="en-US" dirty="0"/>
          </a:p>
          <a:p>
            <a:endParaRPr lang="en-US" altLang="zh-CN" sz="2400" dirty="0"/>
          </a:p>
          <a:p>
            <a:r>
              <a:rPr lang="en-US" altLang="zh-CN" sz="2400" dirty="0"/>
              <a:t>In the next more than ten years, the NN-based AI researches were nearly abandoned and related projects could not get any funds from the government.  </a:t>
            </a:r>
          </a:p>
          <a:p>
            <a:endParaRPr lang="en-US" altLang="zh-CN" sz="2400" dirty="0"/>
          </a:p>
          <a:p>
            <a:r>
              <a:rPr lang="en-US" altLang="zh-CN" sz="2400" dirty="0"/>
              <a:t>This period has been called the first AI Winter.</a:t>
            </a:r>
          </a:p>
          <a:p>
            <a:endParaRPr lang="en-US" altLang="zh-CN" sz="2400" dirty="0"/>
          </a:p>
          <a:p>
            <a:r>
              <a:rPr lang="en-US" altLang="zh-CN" sz="2400" dirty="0"/>
              <a:t>Rosenblatt died in 1971 in an accident, not lucky enough to witness the renaissance of NN research.</a:t>
            </a:r>
          </a:p>
          <a:p>
            <a:endParaRPr lang="en-US" altLang="zh-CN" dirty="0"/>
          </a:p>
        </p:txBody>
      </p:sp>
    </p:spTree>
    <p:extLst>
      <p:ext uri="{BB962C8B-B14F-4D97-AF65-F5344CB8AC3E}">
        <p14:creationId xmlns:p14="http://schemas.microsoft.com/office/powerpoint/2010/main" val="157459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9512" y="89824"/>
            <a:ext cx="8964488" cy="592102"/>
          </a:xfrm>
        </p:spPr>
        <p:txBody>
          <a:bodyPr/>
          <a:lstStyle/>
          <a:p>
            <a:r>
              <a:rPr lang="en-US" altLang="zh-CN" sz="2400" dirty="0"/>
              <a:t>Neural Network (Deep Learning) History &amp; Progress</a:t>
            </a:r>
            <a:endParaRPr lang="zh-CN" altLang="en-US" sz="2400" dirty="0"/>
          </a:p>
        </p:txBody>
      </p:sp>
      <p:sp>
        <p:nvSpPr>
          <p:cNvPr id="3" name="内容占位符 2"/>
          <p:cNvSpPr>
            <a:spLocks noGrp="1"/>
          </p:cNvSpPr>
          <p:nvPr>
            <p:ph idx="1"/>
          </p:nvPr>
        </p:nvSpPr>
        <p:spPr>
          <a:xfrm>
            <a:off x="628650" y="1022888"/>
            <a:ext cx="7886700" cy="5584556"/>
          </a:xfrm>
        </p:spPr>
        <p:txBody>
          <a:bodyPr>
            <a:normAutofit/>
          </a:bodyPr>
          <a:lstStyle/>
          <a:p>
            <a:r>
              <a:rPr lang="en-US" altLang="zh-CN" sz="2000" dirty="0"/>
              <a:t>1957, Perceptron created by Frank Rosenblatt (</a:t>
            </a:r>
            <a:r>
              <a:rPr lang="en-US" altLang="zh-CN" sz="2000" b="1" dirty="0">
                <a:solidFill>
                  <a:srgbClr val="FF0000"/>
                </a:solidFill>
              </a:rPr>
              <a:t>60 years ago</a:t>
            </a:r>
            <a:r>
              <a:rPr lang="en-US" altLang="zh-CN" sz="2000" dirty="0"/>
              <a:t>)</a:t>
            </a:r>
          </a:p>
          <a:p>
            <a:r>
              <a:rPr lang="en-US" altLang="zh-CN" sz="2000" dirty="0"/>
              <a:t>1969, the first AI winter caused by “</a:t>
            </a:r>
            <a:r>
              <a:rPr lang="en-US" altLang="zh-CN" sz="2000" dirty="0" err="1"/>
              <a:t>Perceptrons</a:t>
            </a:r>
            <a:r>
              <a:rPr lang="en-US" altLang="zh-CN" sz="2000" dirty="0"/>
              <a:t>”</a:t>
            </a:r>
          </a:p>
          <a:p>
            <a:endParaRPr lang="en-US" altLang="zh-CN" sz="2000"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685" y="2026968"/>
            <a:ext cx="3371850" cy="328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a:spLocks/>
          </p:cNvSpPr>
          <p:nvPr/>
        </p:nvSpPr>
        <p:spPr>
          <a:xfrm>
            <a:off x="688496" y="5899902"/>
            <a:ext cx="5161037" cy="608931"/>
          </a:xfrm>
          <a:prstGeom prst="rect">
            <a:avLst/>
          </a:prstGeom>
        </p:spPr>
        <p:txBody>
          <a:bodyPr vert="horz" lIns="91440" tIns="45720" rIns="91440" bIns="45720" rtlCol="0">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baseline="0">
                <a:solidFill>
                  <a:schemeClr val="tx1"/>
                </a:solidFill>
                <a:latin typeface="Palatino Linotype" panose="02040502050505030304" pitchFamily="18"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baseline="0">
                <a:solidFill>
                  <a:schemeClr val="tx1"/>
                </a:solidFill>
                <a:latin typeface="Palatino Linotype" panose="02040502050505030304" pitchFamily="18"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baseline="0">
                <a:solidFill>
                  <a:schemeClr val="tx1"/>
                </a:solidFill>
                <a:latin typeface="Palatino Linotype" panose="02040502050505030304" pitchFamily="18"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baseline="0">
                <a:solidFill>
                  <a:schemeClr val="tx1"/>
                </a:solidFill>
                <a:latin typeface="Palatino Linotype" panose="02040502050505030304" pitchFamily="18"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baseline="0">
                <a:solidFill>
                  <a:schemeClr val="tx1"/>
                </a:solidFill>
                <a:latin typeface="Palatino Linotype" panose="02040502050505030304" pitchFamily="18"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zh-CN"/>
              <a:t>What is the relation between z and x</a:t>
            </a:r>
            <a:r>
              <a:rPr lang="en-US" altLang="zh-CN" baseline="-25000"/>
              <a:t>i</a:t>
            </a:r>
            <a:r>
              <a:rPr lang="en-US" altLang="zh-CN"/>
              <a:t>?</a:t>
            </a:r>
          </a:p>
          <a:p>
            <a:pPr lvl="1"/>
            <a:r>
              <a:rPr lang="en-US" altLang="zh-CN"/>
              <a:t>Assume x</a:t>
            </a:r>
            <a:r>
              <a:rPr lang="en-US" altLang="zh-CN" baseline="-25000"/>
              <a:t>1</a:t>
            </a:r>
            <a:r>
              <a:rPr lang="en-US" altLang="zh-CN"/>
              <a:t> and x</a:t>
            </a:r>
            <a:r>
              <a:rPr lang="en-US" altLang="zh-CN" baseline="-25000"/>
              <a:t>2</a:t>
            </a:r>
            <a:r>
              <a:rPr lang="en-US" altLang="zh-CN"/>
              <a:t> are -1, +1</a:t>
            </a:r>
            <a:endParaRPr lang="zh-CN" altLang="en-US" dirty="0"/>
          </a:p>
        </p:txBody>
      </p:sp>
      <mc:AlternateContent xmlns:mc="http://schemas.openxmlformats.org/markup-compatibility/2006" xmlns:a14="http://schemas.microsoft.com/office/drawing/2010/main">
        <mc:Choice Requires="a14">
          <p:graphicFrame>
            <p:nvGraphicFramePr>
              <p:cNvPr id="2" name="表格 1"/>
              <p:cNvGraphicFramePr>
                <a:graphicFrameLocks noGrp="1"/>
              </p:cNvGraphicFramePr>
              <p:nvPr>
                <p:extLst/>
              </p:nvPr>
            </p:nvGraphicFramePr>
            <p:xfrm>
              <a:off x="4652009" y="2600324"/>
              <a:ext cx="4183380" cy="2543175"/>
            </p:xfrm>
            <a:graphic>
              <a:graphicData uri="http://schemas.openxmlformats.org/drawingml/2006/table">
                <a:tbl>
                  <a:tblPr firstRow="1" bandRow="1">
                    <a:tableStyleId>{5C22544A-7EE6-4342-B048-85BDC9FD1C3A}</a:tableStyleId>
                  </a:tblPr>
                  <a:tblGrid>
                    <a:gridCol w="836676">
                      <a:extLst>
                        <a:ext uri="{9D8B030D-6E8A-4147-A177-3AD203B41FA5}">
                          <a16:colId xmlns:a16="http://schemas.microsoft.com/office/drawing/2014/main" val="2401056512"/>
                        </a:ext>
                      </a:extLst>
                    </a:gridCol>
                    <a:gridCol w="836676">
                      <a:extLst>
                        <a:ext uri="{9D8B030D-6E8A-4147-A177-3AD203B41FA5}">
                          <a16:colId xmlns:a16="http://schemas.microsoft.com/office/drawing/2014/main" val="922121121"/>
                        </a:ext>
                      </a:extLst>
                    </a:gridCol>
                    <a:gridCol w="836676">
                      <a:extLst>
                        <a:ext uri="{9D8B030D-6E8A-4147-A177-3AD203B41FA5}">
                          <a16:colId xmlns:a16="http://schemas.microsoft.com/office/drawing/2014/main" val="2228641965"/>
                        </a:ext>
                      </a:extLst>
                    </a:gridCol>
                    <a:gridCol w="836676">
                      <a:extLst>
                        <a:ext uri="{9D8B030D-6E8A-4147-A177-3AD203B41FA5}">
                          <a16:colId xmlns:a16="http://schemas.microsoft.com/office/drawing/2014/main" val="3167141936"/>
                        </a:ext>
                      </a:extLst>
                    </a:gridCol>
                    <a:gridCol w="836676">
                      <a:extLst>
                        <a:ext uri="{9D8B030D-6E8A-4147-A177-3AD203B41FA5}">
                          <a16:colId xmlns:a16="http://schemas.microsoft.com/office/drawing/2014/main" val="2355027885"/>
                        </a:ext>
                      </a:extLst>
                    </a:gridCol>
                  </a:tblGrid>
                  <a:tr h="508635">
                    <a:tc>
                      <a:txBody>
                        <a:bodyPr/>
                        <a:lstStyle/>
                        <a:p>
                          <a:pPr algn="ctr"/>
                          <a14:m>
                            <m:oMathPara xmlns:m="http://schemas.openxmlformats.org/officeDocument/2006/math">
                              <m:oMathParaPr>
                                <m:jc m:val="centerGroup"/>
                              </m:oMathParaPr>
                              <m:oMath xmlns:m="http://schemas.openxmlformats.org/officeDocument/2006/math">
                                <m:sSub>
                                  <m:sSubPr>
                                    <m:ctrlPr>
                                      <a:rPr lang="en-US" sz="1800" b="1" i="1" dirty="0" smtClean="0">
                                        <a:latin typeface="Cambria Math" panose="02040503050406030204" pitchFamily="18" charset="0"/>
                                      </a:rPr>
                                    </m:ctrlPr>
                                  </m:sSubPr>
                                  <m:e>
                                    <m:r>
                                      <a:rPr lang="en-US" sz="1800" i="1" dirty="0" smtClean="0">
                                        <a:latin typeface="Cambria Math" panose="02040503050406030204" pitchFamily="18" charset="0"/>
                                      </a:rPr>
                                      <m:t>𝑥</m:t>
                                    </m:r>
                                  </m:e>
                                  <m:sub>
                                    <m:r>
                                      <a:rPr lang="en-US" sz="1800" b="1" i="1" dirty="0" smtClean="0">
                                        <a:latin typeface="Cambria Math" panose="02040503050406030204" pitchFamily="18" charset="0"/>
                                      </a:rPr>
                                      <m:t>𝟏</m:t>
                                    </m:r>
                                  </m:sub>
                                </m:sSub>
                              </m:oMath>
                            </m:oMathPara>
                          </a14:m>
                          <a:endParaRPr lang="en-US" sz="18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1" i="1" dirty="0" smtClean="0">
                                        <a:latin typeface="Cambria Math" panose="02040503050406030204" pitchFamily="18" charset="0"/>
                                      </a:rPr>
                                    </m:ctrlPr>
                                  </m:sSubPr>
                                  <m:e>
                                    <m:r>
                                      <a:rPr lang="en-US" sz="1800" i="1" dirty="0" smtClean="0">
                                        <a:latin typeface="Cambria Math" panose="02040503050406030204" pitchFamily="18" charset="0"/>
                                      </a:rPr>
                                      <m:t>𝑥</m:t>
                                    </m:r>
                                  </m:e>
                                  <m:sub>
                                    <m:r>
                                      <a:rPr lang="en-US" sz="1800" b="1" i="1" dirty="0" smtClean="0">
                                        <a:latin typeface="Cambria Math" panose="02040503050406030204" pitchFamily="18" charset="0"/>
                                      </a:rPr>
                                      <m:t>𝟐</m:t>
                                    </m:r>
                                  </m:sub>
                                </m:sSub>
                              </m:oMath>
                            </m:oMathPara>
                          </a14:m>
                          <a:endParaRPr lang="en-US" sz="18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1" i="1" dirty="0" smtClean="0">
                                        <a:latin typeface="Cambria Math" panose="02040503050406030204" pitchFamily="18" charset="0"/>
                                      </a:rPr>
                                    </m:ctrlPr>
                                  </m:sSubPr>
                                  <m:e>
                                    <m:r>
                                      <a:rPr lang="en-US" sz="1800" b="1" i="1" dirty="0" smtClean="0">
                                        <a:latin typeface="Cambria Math" panose="02040503050406030204" pitchFamily="18" charset="0"/>
                                      </a:rPr>
                                      <m:t>𝒚</m:t>
                                    </m:r>
                                  </m:e>
                                  <m:sub>
                                    <m:r>
                                      <a:rPr lang="en-US" sz="1800" b="1" i="1" dirty="0" smtClean="0">
                                        <a:latin typeface="Cambria Math" panose="02040503050406030204" pitchFamily="18" charset="0"/>
                                      </a:rPr>
                                      <m:t>𝟏</m:t>
                                    </m:r>
                                  </m:sub>
                                </m:sSub>
                              </m:oMath>
                            </m:oMathPara>
                          </a14:m>
                          <a:endParaRPr lang="en-US" sz="18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1" i="1" dirty="0" smtClean="0">
                                        <a:latin typeface="Cambria Math" panose="02040503050406030204" pitchFamily="18" charset="0"/>
                                      </a:rPr>
                                    </m:ctrlPr>
                                  </m:sSubPr>
                                  <m:e>
                                    <m:r>
                                      <a:rPr lang="en-US" sz="1800" b="1" i="1" dirty="0" smtClean="0">
                                        <a:latin typeface="Cambria Math" panose="02040503050406030204" pitchFamily="18" charset="0"/>
                                      </a:rPr>
                                      <m:t>𝒚</m:t>
                                    </m:r>
                                  </m:e>
                                  <m:sub>
                                    <m:r>
                                      <a:rPr lang="en-US" sz="1800" b="1" i="1" dirty="0" smtClean="0">
                                        <a:latin typeface="Cambria Math" panose="02040503050406030204" pitchFamily="18" charset="0"/>
                                      </a:rPr>
                                      <m:t>𝟐</m:t>
                                    </m:r>
                                  </m:sub>
                                </m:sSub>
                              </m:oMath>
                            </m:oMathPara>
                          </a14:m>
                          <a:endParaRPr lang="en-US" sz="18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rPr>
                                  <m:t>𝒛</m:t>
                                </m:r>
                              </m:oMath>
                            </m:oMathPara>
                          </a14:m>
                          <a:endParaRPr lang="en-US" sz="1800" dirty="0"/>
                        </a:p>
                      </a:txBody>
                      <a:tcPr/>
                    </a:tc>
                    <a:extLst>
                      <a:ext uri="{0D108BD9-81ED-4DB2-BD59-A6C34878D82A}">
                        <a16:rowId xmlns:a16="http://schemas.microsoft.com/office/drawing/2014/main" val="291248363"/>
                      </a:ext>
                    </a:extLst>
                  </a:tr>
                  <a:tr h="508635">
                    <a:tc>
                      <a:txBody>
                        <a:bodyPr/>
                        <a:lstStyle/>
                        <a:p>
                          <a:pPr algn="ctr"/>
                          <a:r>
                            <a:rPr lang="en-US" sz="1800" dirty="0"/>
                            <a:t>1</a:t>
                          </a:r>
                        </a:p>
                      </a:txBody>
                      <a:tcPr/>
                    </a:tc>
                    <a:tc>
                      <a:txBody>
                        <a:bodyPr/>
                        <a:lstStyle/>
                        <a:p>
                          <a:pPr algn="ctr"/>
                          <a:r>
                            <a:rPr lang="en-US" sz="1800" dirty="0"/>
                            <a:t>1</a:t>
                          </a:r>
                        </a:p>
                      </a:txBody>
                      <a:tcPr/>
                    </a:tc>
                    <a:tc>
                      <a:txBody>
                        <a:bodyPr/>
                        <a:lstStyle/>
                        <a:p>
                          <a:pPr algn="ctr"/>
                          <a:r>
                            <a:rPr lang="en-US" sz="1800" dirty="0"/>
                            <a:t>1</a:t>
                          </a:r>
                        </a:p>
                      </a:txBody>
                      <a:tcPr/>
                    </a:tc>
                    <a:tc>
                      <a:txBody>
                        <a:bodyPr/>
                        <a:lstStyle/>
                        <a:p>
                          <a:pPr algn="ctr"/>
                          <a:r>
                            <a:rPr lang="en-US" sz="1800" dirty="0"/>
                            <a:t>1</a:t>
                          </a:r>
                        </a:p>
                      </a:txBody>
                      <a:tcPr/>
                    </a:tc>
                    <a:tc>
                      <a:txBody>
                        <a:bodyPr/>
                        <a:lstStyle/>
                        <a:p>
                          <a:pPr algn="ctr"/>
                          <a:r>
                            <a:rPr lang="en-US" sz="1800" dirty="0"/>
                            <a:t>-1</a:t>
                          </a:r>
                        </a:p>
                      </a:txBody>
                      <a:tcPr/>
                    </a:tc>
                    <a:extLst>
                      <a:ext uri="{0D108BD9-81ED-4DB2-BD59-A6C34878D82A}">
                        <a16:rowId xmlns:a16="http://schemas.microsoft.com/office/drawing/2014/main" val="2519495768"/>
                      </a:ext>
                    </a:extLst>
                  </a:tr>
                  <a:tr h="508635">
                    <a:tc>
                      <a:txBody>
                        <a:bodyPr/>
                        <a:lstStyle/>
                        <a:p>
                          <a:pPr algn="ctr"/>
                          <a:r>
                            <a:rPr lang="en-US" sz="1800" dirty="0"/>
                            <a:t>1</a:t>
                          </a:r>
                        </a:p>
                      </a:txBody>
                      <a:tcPr/>
                    </a:tc>
                    <a:tc>
                      <a:txBody>
                        <a:bodyPr/>
                        <a:lstStyle/>
                        <a:p>
                          <a:pPr algn="ctr"/>
                          <a:r>
                            <a:rPr lang="en-US" sz="1800" dirty="0"/>
                            <a:t>-1</a:t>
                          </a:r>
                        </a:p>
                      </a:txBody>
                      <a:tcPr/>
                    </a:tc>
                    <a:tc>
                      <a:txBody>
                        <a:bodyPr/>
                        <a:lstStyle/>
                        <a:p>
                          <a:pPr algn="ctr"/>
                          <a:r>
                            <a:rPr lang="en-US" sz="1800" dirty="0"/>
                            <a:t>1</a:t>
                          </a:r>
                        </a:p>
                      </a:txBody>
                      <a:tcPr/>
                    </a:tc>
                    <a:tc>
                      <a:txBody>
                        <a:bodyPr/>
                        <a:lstStyle/>
                        <a:p>
                          <a:pPr algn="ctr"/>
                          <a:r>
                            <a:rPr lang="en-US" sz="1800" dirty="0"/>
                            <a:t>-1</a:t>
                          </a:r>
                        </a:p>
                      </a:txBody>
                      <a:tcPr/>
                    </a:tc>
                    <a:tc>
                      <a:txBody>
                        <a:bodyPr/>
                        <a:lstStyle/>
                        <a:p>
                          <a:pPr algn="ctr"/>
                          <a:r>
                            <a:rPr lang="en-US" sz="1800" dirty="0"/>
                            <a:t>1</a:t>
                          </a:r>
                        </a:p>
                      </a:txBody>
                      <a:tcPr/>
                    </a:tc>
                    <a:extLst>
                      <a:ext uri="{0D108BD9-81ED-4DB2-BD59-A6C34878D82A}">
                        <a16:rowId xmlns:a16="http://schemas.microsoft.com/office/drawing/2014/main" val="2602396198"/>
                      </a:ext>
                    </a:extLst>
                  </a:tr>
                  <a:tr h="508635">
                    <a:tc>
                      <a:txBody>
                        <a:bodyPr/>
                        <a:lstStyle/>
                        <a:p>
                          <a:pPr algn="ctr"/>
                          <a:r>
                            <a:rPr lang="en-US" sz="1800" dirty="0"/>
                            <a:t>-1</a:t>
                          </a:r>
                        </a:p>
                      </a:txBody>
                      <a:tcPr/>
                    </a:tc>
                    <a:tc>
                      <a:txBody>
                        <a:bodyPr/>
                        <a:lstStyle/>
                        <a:p>
                          <a:pPr algn="ctr"/>
                          <a:r>
                            <a:rPr lang="en-US" sz="1800" dirty="0"/>
                            <a:t>1</a:t>
                          </a:r>
                        </a:p>
                      </a:txBody>
                      <a:tcPr/>
                    </a:tc>
                    <a:tc>
                      <a:txBody>
                        <a:bodyPr/>
                        <a:lstStyle/>
                        <a:p>
                          <a:pPr algn="ctr"/>
                          <a:r>
                            <a:rPr lang="en-US" sz="1800" dirty="0"/>
                            <a:t>1</a:t>
                          </a:r>
                        </a:p>
                      </a:txBody>
                      <a:tcPr/>
                    </a:tc>
                    <a:tc>
                      <a:txBody>
                        <a:bodyPr/>
                        <a:lstStyle/>
                        <a:p>
                          <a:pPr algn="ctr"/>
                          <a:r>
                            <a:rPr lang="en-US" sz="1800" dirty="0"/>
                            <a:t>-1</a:t>
                          </a:r>
                        </a:p>
                      </a:txBody>
                      <a:tcPr/>
                    </a:tc>
                    <a:tc>
                      <a:txBody>
                        <a:bodyPr/>
                        <a:lstStyle/>
                        <a:p>
                          <a:pPr algn="ctr"/>
                          <a:r>
                            <a:rPr lang="en-US" sz="1800" dirty="0"/>
                            <a:t>1</a:t>
                          </a:r>
                        </a:p>
                      </a:txBody>
                      <a:tcPr/>
                    </a:tc>
                    <a:extLst>
                      <a:ext uri="{0D108BD9-81ED-4DB2-BD59-A6C34878D82A}">
                        <a16:rowId xmlns:a16="http://schemas.microsoft.com/office/drawing/2014/main" val="823435389"/>
                      </a:ext>
                    </a:extLst>
                  </a:tr>
                  <a:tr h="508635">
                    <a:tc>
                      <a:txBody>
                        <a:bodyPr/>
                        <a:lstStyle/>
                        <a:p>
                          <a:pPr algn="ctr"/>
                          <a:r>
                            <a:rPr lang="en-US" sz="1800" dirty="0"/>
                            <a:t>-1</a:t>
                          </a:r>
                        </a:p>
                      </a:txBody>
                      <a:tcPr/>
                    </a:tc>
                    <a:tc>
                      <a:txBody>
                        <a:bodyPr/>
                        <a:lstStyle/>
                        <a:p>
                          <a:pPr algn="ctr"/>
                          <a:r>
                            <a:rPr lang="en-US" sz="1800" dirty="0"/>
                            <a:t>-1</a:t>
                          </a:r>
                        </a:p>
                      </a:txBody>
                      <a:tcPr/>
                    </a:tc>
                    <a:tc>
                      <a:txBody>
                        <a:bodyPr/>
                        <a:lstStyle/>
                        <a:p>
                          <a:pPr algn="ctr"/>
                          <a:r>
                            <a:rPr lang="en-US" sz="1800" dirty="0"/>
                            <a:t>-1</a:t>
                          </a:r>
                        </a:p>
                      </a:txBody>
                      <a:tcPr/>
                    </a:tc>
                    <a:tc>
                      <a:txBody>
                        <a:bodyPr/>
                        <a:lstStyle/>
                        <a:p>
                          <a:pPr algn="ctr"/>
                          <a:r>
                            <a:rPr lang="en-US" sz="1800" dirty="0"/>
                            <a:t>-1</a:t>
                          </a:r>
                        </a:p>
                      </a:txBody>
                      <a:tcPr/>
                    </a:tc>
                    <a:tc>
                      <a:txBody>
                        <a:bodyPr/>
                        <a:lstStyle/>
                        <a:p>
                          <a:pPr algn="ctr"/>
                          <a:r>
                            <a:rPr lang="en-US" sz="1800" dirty="0"/>
                            <a:t>-1</a:t>
                          </a:r>
                        </a:p>
                      </a:txBody>
                      <a:tcPr/>
                    </a:tc>
                    <a:extLst>
                      <a:ext uri="{0D108BD9-81ED-4DB2-BD59-A6C34878D82A}">
                        <a16:rowId xmlns:a16="http://schemas.microsoft.com/office/drawing/2014/main" val="2899040808"/>
                      </a:ext>
                    </a:extLst>
                  </a:tr>
                </a:tbl>
              </a:graphicData>
            </a:graphic>
          </p:graphicFrame>
        </mc:Choice>
        <mc:Fallback xmlns="">
          <p:graphicFrame>
            <p:nvGraphicFramePr>
              <p:cNvPr id="2" name="表格 1"/>
              <p:cNvGraphicFramePr>
                <a:graphicFrameLocks noGrp="1"/>
              </p:cNvGraphicFramePr>
              <p:nvPr>
                <p:extLst>
                  <p:ext uri="{D42A27DB-BD31-4B8C-83A1-F6EECF244321}">
                    <p14:modId xmlns:p14="http://schemas.microsoft.com/office/powerpoint/2010/main" val="2951369000"/>
                  </p:ext>
                </p:extLst>
              </p:nvPr>
            </p:nvGraphicFramePr>
            <p:xfrm>
              <a:off x="4652009" y="2600324"/>
              <a:ext cx="4183380" cy="2543175"/>
            </p:xfrm>
            <a:graphic>
              <a:graphicData uri="http://schemas.openxmlformats.org/drawingml/2006/table">
                <a:tbl>
                  <a:tblPr firstRow="1" bandRow="1">
                    <a:tableStyleId>{5C22544A-7EE6-4342-B048-85BDC9FD1C3A}</a:tableStyleId>
                  </a:tblPr>
                  <a:tblGrid>
                    <a:gridCol w="836676">
                      <a:extLst>
                        <a:ext uri="{9D8B030D-6E8A-4147-A177-3AD203B41FA5}">
                          <a16:colId xmlns:a16="http://schemas.microsoft.com/office/drawing/2014/main" val="2401056512"/>
                        </a:ext>
                      </a:extLst>
                    </a:gridCol>
                    <a:gridCol w="836676">
                      <a:extLst>
                        <a:ext uri="{9D8B030D-6E8A-4147-A177-3AD203B41FA5}">
                          <a16:colId xmlns:a16="http://schemas.microsoft.com/office/drawing/2014/main" val="922121121"/>
                        </a:ext>
                      </a:extLst>
                    </a:gridCol>
                    <a:gridCol w="836676">
                      <a:extLst>
                        <a:ext uri="{9D8B030D-6E8A-4147-A177-3AD203B41FA5}">
                          <a16:colId xmlns:a16="http://schemas.microsoft.com/office/drawing/2014/main" val="2228641965"/>
                        </a:ext>
                      </a:extLst>
                    </a:gridCol>
                    <a:gridCol w="836676">
                      <a:extLst>
                        <a:ext uri="{9D8B030D-6E8A-4147-A177-3AD203B41FA5}">
                          <a16:colId xmlns:a16="http://schemas.microsoft.com/office/drawing/2014/main" val="3167141936"/>
                        </a:ext>
                      </a:extLst>
                    </a:gridCol>
                    <a:gridCol w="836676">
                      <a:extLst>
                        <a:ext uri="{9D8B030D-6E8A-4147-A177-3AD203B41FA5}">
                          <a16:colId xmlns:a16="http://schemas.microsoft.com/office/drawing/2014/main" val="2355027885"/>
                        </a:ext>
                      </a:extLst>
                    </a:gridCol>
                  </a:tblGrid>
                  <a:tr h="508635">
                    <a:tc>
                      <a:txBody>
                        <a:bodyPr/>
                        <a:lstStyle/>
                        <a:p>
                          <a:endParaRPr lang="en-US"/>
                        </a:p>
                      </a:txBody>
                      <a:tcPr>
                        <a:blipFill>
                          <a:blip r:embed="rId4"/>
                          <a:stretch>
                            <a:fillRect l="-730" t="-1190" r="-404380" b="-400000"/>
                          </a:stretch>
                        </a:blipFill>
                      </a:tcPr>
                    </a:tc>
                    <a:tc>
                      <a:txBody>
                        <a:bodyPr/>
                        <a:lstStyle/>
                        <a:p>
                          <a:endParaRPr lang="en-US"/>
                        </a:p>
                      </a:txBody>
                      <a:tcPr>
                        <a:blipFill>
                          <a:blip r:embed="rId4"/>
                          <a:stretch>
                            <a:fillRect l="-100000" t="-1190" r="-301449" b="-400000"/>
                          </a:stretch>
                        </a:blipFill>
                      </a:tcPr>
                    </a:tc>
                    <a:tc>
                      <a:txBody>
                        <a:bodyPr/>
                        <a:lstStyle/>
                        <a:p>
                          <a:endParaRPr lang="en-US"/>
                        </a:p>
                      </a:txBody>
                      <a:tcPr>
                        <a:blipFill>
                          <a:blip r:embed="rId4"/>
                          <a:stretch>
                            <a:fillRect l="-201460" t="-1190" r="-203650" b="-400000"/>
                          </a:stretch>
                        </a:blipFill>
                      </a:tcPr>
                    </a:tc>
                    <a:tc>
                      <a:txBody>
                        <a:bodyPr/>
                        <a:lstStyle/>
                        <a:p>
                          <a:endParaRPr lang="en-US"/>
                        </a:p>
                      </a:txBody>
                      <a:tcPr>
                        <a:blipFill>
                          <a:blip r:embed="rId4"/>
                          <a:stretch>
                            <a:fillRect l="-299275" t="-1190" r="-102174" b="-400000"/>
                          </a:stretch>
                        </a:blipFill>
                      </a:tcPr>
                    </a:tc>
                    <a:tc>
                      <a:txBody>
                        <a:bodyPr/>
                        <a:lstStyle/>
                        <a:p>
                          <a:endParaRPr lang="en-US"/>
                        </a:p>
                      </a:txBody>
                      <a:tcPr>
                        <a:blipFill>
                          <a:blip r:embed="rId4"/>
                          <a:stretch>
                            <a:fillRect l="-402190" t="-1190" r="-2920" b="-400000"/>
                          </a:stretch>
                        </a:blipFill>
                      </a:tcPr>
                    </a:tc>
                    <a:extLst>
                      <a:ext uri="{0D108BD9-81ED-4DB2-BD59-A6C34878D82A}">
                        <a16:rowId xmlns:a16="http://schemas.microsoft.com/office/drawing/2014/main" val="291248363"/>
                      </a:ext>
                    </a:extLst>
                  </a:tr>
                  <a:tr h="508635">
                    <a:tc>
                      <a:txBody>
                        <a:bodyPr/>
                        <a:lstStyle/>
                        <a:p>
                          <a:pPr algn="ctr"/>
                          <a:r>
                            <a:rPr lang="en-US" sz="1800" dirty="0" smtClean="0"/>
                            <a:t>1</a:t>
                          </a:r>
                          <a:endParaRPr lang="en-US" sz="1800" dirty="0"/>
                        </a:p>
                      </a:txBody>
                      <a:tcPr/>
                    </a:tc>
                    <a:tc>
                      <a:txBody>
                        <a:bodyPr/>
                        <a:lstStyle/>
                        <a:p>
                          <a:pPr algn="ctr"/>
                          <a:r>
                            <a:rPr lang="en-US" sz="1800" dirty="0" smtClean="0"/>
                            <a:t>1</a:t>
                          </a:r>
                          <a:endParaRPr lang="en-US" sz="1800" dirty="0"/>
                        </a:p>
                      </a:txBody>
                      <a:tcPr/>
                    </a:tc>
                    <a:tc>
                      <a:txBody>
                        <a:bodyPr/>
                        <a:lstStyle/>
                        <a:p>
                          <a:pPr algn="ctr"/>
                          <a:r>
                            <a:rPr lang="en-US" sz="1800" dirty="0" smtClean="0"/>
                            <a:t>1</a:t>
                          </a:r>
                          <a:endParaRPr lang="en-US" sz="1800" dirty="0"/>
                        </a:p>
                      </a:txBody>
                      <a:tcPr/>
                    </a:tc>
                    <a:tc>
                      <a:txBody>
                        <a:bodyPr/>
                        <a:lstStyle/>
                        <a:p>
                          <a:pPr algn="ctr"/>
                          <a:r>
                            <a:rPr lang="en-US" sz="1800" dirty="0" smtClean="0"/>
                            <a:t>1</a:t>
                          </a:r>
                          <a:endParaRPr lang="en-US" sz="1800" dirty="0"/>
                        </a:p>
                      </a:txBody>
                      <a:tcPr/>
                    </a:tc>
                    <a:tc>
                      <a:txBody>
                        <a:bodyPr/>
                        <a:lstStyle/>
                        <a:p>
                          <a:pPr algn="ctr"/>
                          <a:r>
                            <a:rPr lang="en-US" sz="1800" dirty="0" smtClean="0"/>
                            <a:t>-1</a:t>
                          </a:r>
                          <a:endParaRPr lang="en-US" sz="1800" dirty="0"/>
                        </a:p>
                      </a:txBody>
                      <a:tcPr/>
                    </a:tc>
                    <a:extLst>
                      <a:ext uri="{0D108BD9-81ED-4DB2-BD59-A6C34878D82A}">
                        <a16:rowId xmlns:a16="http://schemas.microsoft.com/office/drawing/2014/main" val="2519495768"/>
                      </a:ext>
                    </a:extLst>
                  </a:tr>
                  <a:tr h="508635">
                    <a:tc>
                      <a:txBody>
                        <a:bodyPr/>
                        <a:lstStyle/>
                        <a:p>
                          <a:pPr algn="ctr"/>
                          <a:r>
                            <a:rPr lang="en-US" sz="1800" dirty="0" smtClean="0"/>
                            <a:t>1</a:t>
                          </a:r>
                          <a:endParaRPr lang="en-US" sz="1800" dirty="0"/>
                        </a:p>
                      </a:txBody>
                      <a:tcPr/>
                    </a:tc>
                    <a:tc>
                      <a:txBody>
                        <a:bodyPr/>
                        <a:lstStyle/>
                        <a:p>
                          <a:pPr algn="ctr"/>
                          <a:r>
                            <a:rPr lang="en-US" sz="1800" dirty="0" smtClean="0"/>
                            <a:t>-1</a:t>
                          </a:r>
                          <a:endParaRPr lang="en-US" sz="1800" dirty="0"/>
                        </a:p>
                      </a:txBody>
                      <a:tcPr/>
                    </a:tc>
                    <a:tc>
                      <a:txBody>
                        <a:bodyPr/>
                        <a:lstStyle/>
                        <a:p>
                          <a:pPr algn="ctr"/>
                          <a:r>
                            <a:rPr lang="en-US" sz="1800" dirty="0" smtClean="0"/>
                            <a:t>1</a:t>
                          </a:r>
                          <a:endParaRPr lang="en-US" sz="1800" dirty="0"/>
                        </a:p>
                      </a:txBody>
                      <a:tcPr/>
                    </a:tc>
                    <a:tc>
                      <a:txBody>
                        <a:bodyPr/>
                        <a:lstStyle/>
                        <a:p>
                          <a:pPr algn="ctr"/>
                          <a:r>
                            <a:rPr lang="en-US" sz="1800" dirty="0" smtClean="0"/>
                            <a:t>-1</a:t>
                          </a:r>
                          <a:endParaRPr lang="en-US" sz="1800" dirty="0"/>
                        </a:p>
                      </a:txBody>
                      <a:tcPr/>
                    </a:tc>
                    <a:tc>
                      <a:txBody>
                        <a:bodyPr/>
                        <a:lstStyle/>
                        <a:p>
                          <a:pPr algn="ctr"/>
                          <a:r>
                            <a:rPr lang="en-US" sz="1800" dirty="0" smtClean="0"/>
                            <a:t>1</a:t>
                          </a:r>
                          <a:endParaRPr lang="en-US" sz="1800" dirty="0"/>
                        </a:p>
                      </a:txBody>
                      <a:tcPr/>
                    </a:tc>
                    <a:extLst>
                      <a:ext uri="{0D108BD9-81ED-4DB2-BD59-A6C34878D82A}">
                        <a16:rowId xmlns:a16="http://schemas.microsoft.com/office/drawing/2014/main" val="2602396198"/>
                      </a:ext>
                    </a:extLst>
                  </a:tr>
                  <a:tr h="508635">
                    <a:tc>
                      <a:txBody>
                        <a:bodyPr/>
                        <a:lstStyle/>
                        <a:p>
                          <a:pPr algn="ctr"/>
                          <a:r>
                            <a:rPr lang="en-US" sz="1800" dirty="0" smtClean="0"/>
                            <a:t>-1</a:t>
                          </a:r>
                          <a:endParaRPr lang="en-US" sz="1800" dirty="0"/>
                        </a:p>
                      </a:txBody>
                      <a:tcPr/>
                    </a:tc>
                    <a:tc>
                      <a:txBody>
                        <a:bodyPr/>
                        <a:lstStyle/>
                        <a:p>
                          <a:pPr algn="ctr"/>
                          <a:r>
                            <a:rPr lang="en-US" sz="1800" dirty="0" smtClean="0"/>
                            <a:t>1</a:t>
                          </a:r>
                          <a:endParaRPr lang="en-US" sz="1800" dirty="0"/>
                        </a:p>
                      </a:txBody>
                      <a:tcPr/>
                    </a:tc>
                    <a:tc>
                      <a:txBody>
                        <a:bodyPr/>
                        <a:lstStyle/>
                        <a:p>
                          <a:pPr algn="ctr"/>
                          <a:r>
                            <a:rPr lang="en-US" sz="1800" dirty="0" smtClean="0"/>
                            <a:t>1</a:t>
                          </a:r>
                          <a:endParaRPr lang="en-US" sz="1800" dirty="0"/>
                        </a:p>
                      </a:txBody>
                      <a:tcPr/>
                    </a:tc>
                    <a:tc>
                      <a:txBody>
                        <a:bodyPr/>
                        <a:lstStyle/>
                        <a:p>
                          <a:pPr algn="ctr"/>
                          <a:r>
                            <a:rPr lang="en-US" sz="1800" dirty="0" smtClean="0"/>
                            <a:t>-1</a:t>
                          </a:r>
                          <a:endParaRPr lang="en-US" sz="1800" dirty="0"/>
                        </a:p>
                      </a:txBody>
                      <a:tcPr/>
                    </a:tc>
                    <a:tc>
                      <a:txBody>
                        <a:bodyPr/>
                        <a:lstStyle/>
                        <a:p>
                          <a:pPr algn="ctr"/>
                          <a:r>
                            <a:rPr lang="en-US" sz="1800" dirty="0" smtClean="0"/>
                            <a:t>1</a:t>
                          </a:r>
                          <a:endParaRPr lang="en-US" sz="1800" dirty="0"/>
                        </a:p>
                      </a:txBody>
                      <a:tcPr/>
                    </a:tc>
                    <a:extLst>
                      <a:ext uri="{0D108BD9-81ED-4DB2-BD59-A6C34878D82A}">
                        <a16:rowId xmlns:a16="http://schemas.microsoft.com/office/drawing/2014/main" val="823435389"/>
                      </a:ext>
                    </a:extLst>
                  </a:tr>
                  <a:tr h="508635">
                    <a:tc>
                      <a:txBody>
                        <a:bodyPr/>
                        <a:lstStyle/>
                        <a:p>
                          <a:pPr algn="ctr"/>
                          <a:r>
                            <a:rPr lang="en-US" sz="1800" dirty="0" smtClean="0"/>
                            <a:t>-1</a:t>
                          </a:r>
                          <a:endParaRPr lang="en-US" sz="1800" dirty="0"/>
                        </a:p>
                      </a:txBody>
                      <a:tcPr/>
                    </a:tc>
                    <a:tc>
                      <a:txBody>
                        <a:bodyPr/>
                        <a:lstStyle/>
                        <a:p>
                          <a:pPr algn="ctr"/>
                          <a:r>
                            <a:rPr lang="en-US" sz="1800" dirty="0" smtClean="0"/>
                            <a:t>-1</a:t>
                          </a:r>
                          <a:endParaRPr lang="en-US" sz="1800" dirty="0"/>
                        </a:p>
                      </a:txBody>
                      <a:tcPr/>
                    </a:tc>
                    <a:tc>
                      <a:txBody>
                        <a:bodyPr/>
                        <a:lstStyle/>
                        <a:p>
                          <a:pPr algn="ctr"/>
                          <a:r>
                            <a:rPr lang="en-US" sz="1800" dirty="0" smtClean="0"/>
                            <a:t>-1</a:t>
                          </a:r>
                          <a:endParaRPr lang="en-US" sz="1800" dirty="0"/>
                        </a:p>
                      </a:txBody>
                      <a:tcPr/>
                    </a:tc>
                    <a:tc>
                      <a:txBody>
                        <a:bodyPr/>
                        <a:lstStyle/>
                        <a:p>
                          <a:pPr algn="ctr"/>
                          <a:r>
                            <a:rPr lang="en-US" sz="1800" dirty="0" smtClean="0"/>
                            <a:t>-1</a:t>
                          </a:r>
                          <a:endParaRPr lang="en-US" sz="1800" dirty="0"/>
                        </a:p>
                      </a:txBody>
                      <a:tcPr/>
                    </a:tc>
                    <a:tc>
                      <a:txBody>
                        <a:bodyPr/>
                        <a:lstStyle/>
                        <a:p>
                          <a:pPr algn="ctr"/>
                          <a:r>
                            <a:rPr lang="en-US" sz="1800" dirty="0" smtClean="0"/>
                            <a:t>-1</a:t>
                          </a:r>
                          <a:endParaRPr lang="en-US" sz="1800" dirty="0"/>
                        </a:p>
                      </a:txBody>
                      <a:tcPr/>
                    </a:tc>
                    <a:extLst>
                      <a:ext uri="{0D108BD9-81ED-4DB2-BD59-A6C34878D82A}">
                        <a16:rowId xmlns:a16="http://schemas.microsoft.com/office/drawing/2014/main" val="2899040808"/>
                      </a:ext>
                    </a:extLst>
                  </a:tr>
                </a:tbl>
              </a:graphicData>
            </a:graphic>
          </p:graphicFrame>
        </mc:Fallback>
      </mc:AlternateContent>
      <mc:AlternateContent xmlns:mc="http://schemas.openxmlformats.org/markup-compatibility/2006" xmlns:a14="http://schemas.microsoft.com/office/drawing/2010/main">
        <mc:Choice Requires="a14">
          <p:sp>
            <p:nvSpPr>
              <p:cNvPr id="7" name="矩形 6"/>
              <p:cNvSpPr/>
              <p:nvPr/>
            </p:nvSpPr>
            <p:spPr>
              <a:xfrm>
                <a:off x="5080635" y="5339626"/>
                <a:ext cx="3160395" cy="461665"/>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ea typeface="宋体" charset="-122"/>
                          <a:sym typeface="Symbol" pitchFamily="18" charset="2"/>
                        </a:rPr>
                        <m:t>𝑧</m:t>
                      </m:r>
                      <m:r>
                        <a:rPr lang="en-US" altLang="zh-CN" sz="2400" i="1" dirty="0" smtClean="0">
                          <a:latin typeface="Cambria Math" panose="02040503050406030204" pitchFamily="18" charset="0"/>
                          <a:ea typeface="宋体" charset="-122"/>
                          <a:sym typeface="Symbol" pitchFamily="18" charset="2"/>
                        </a:rPr>
                        <m:t> =	</m:t>
                      </m:r>
                      <m:r>
                        <a:rPr lang="en-US" altLang="zh-CN" sz="2400" i="1" dirty="0">
                          <a:latin typeface="Cambria Math" panose="02040503050406030204" pitchFamily="18" charset="0"/>
                          <a:ea typeface="宋体" charset="-122"/>
                          <a:sym typeface="Symbol" pitchFamily="18" charset="2"/>
                        </a:rPr>
                        <m:t>𝑥</m:t>
                      </m:r>
                      <m:r>
                        <a:rPr lang="en-US" altLang="zh-CN" sz="2400" i="1" baseline="-25000" dirty="0">
                          <a:latin typeface="Cambria Math" panose="02040503050406030204" pitchFamily="18" charset="0"/>
                          <a:ea typeface="宋体" charset="-122"/>
                          <a:sym typeface="Symbol" pitchFamily="18" charset="2"/>
                        </a:rPr>
                        <m:t>1 </m:t>
                      </m:r>
                      <m:r>
                        <a:rPr lang="en-US" altLang="zh-CN" sz="2400" i="1" dirty="0">
                          <a:solidFill>
                            <a:srgbClr val="FF0000"/>
                          </a:solidFill>
                          <a:latin typeface="Cambria Math" panose="02040503050406030204" pitchFamily="18" charset="0"/>
                          <a:ea typeface="宋体" charset="-122"/>
                          <a:sym typeface="Symbol" pitchFamily="18" charset="2"/>
                        </a:rPr>
                        <m:t>𝑋𝑂𝑅</m:t>
                      </m:r>
                      <m:r>
                        <a:rPr lang="en-US" altLang="zh-CN" sz="2400" i="1" dirty="0">
                          <a:latin typeface="Cambria Math" panose="02040503050406030204" pitchFamily="18" charset="0"/>
                          <a:ea typeface="宋体" charset="-122"/>
                          <a:sym typeface="Symbol" pitchFamily="18" charset="2"/>
                        </a:rPr>
                        <m:t> </m:t>
                      </m:r>
                      <m:r>
                        <a:rPr lang="en-US" altLang="zh-CN" sz="2400" i="1" dirty="0">
                          <a:latin typeface="Cambria Math" panose="02040503050406030204" pitchFamily="18" charset="0"/>
                          <a:ea typeface="宋体" charset="-122"/>
                          <a:sym typeface="Symbol" pitchFamily="18" charset="2"/>
                        </a:rPr>
                        <m:t>𝑥</m:t>
                      </m:r>
                      <m:r>
                        <a:rPr lang="en-US" altLang="zh-CN" sz="2400" i="1" baseline="-25000" dirty="0">
                          <a:latin typeface="Cambria Math" panose="02040503050406030204" pitchFamily="18" charset="0"/>
                          <a:ea typeface="宋体" charset="-122"/>
                          <a:sym typeface="Symbol" pitchFamily="18" charset="2"/>
                        </a:rPr>
                        <m:t>2</m:t>
                      </m:r>
                    </m:oMath>
                  </m:oMathPara>
                </a14:m>
                <a:endParaRPr lang="en-US" altLang="zh-CN" sz="2400" i="1" dirty="0">
                  <a:ea typeface="宋体" charset="-122"/>
                  <a:sym typeface="Symbol" pitchFamily="18" charset="2"/>
                </a:endParaRPr>
              </a:p>
            </p:txBody>
          </p:sp>
        </mc:Choice>
        <mc:Fallback xmlns="">
          <p:sp>
            <p:nvSpPr>
              <p:cNvPr id="7" name="矩形 6"/>
              <p:cNvSpPr>
                <a:spLocks noRot="1" noChangeAspect="1" noMove="1" noResize="1" noEditPoints="1" noAdjustHandles="1" noChangeArrowheads="1" noChangeShapeType="1" noTextEdit="1"/>
              </p:cNvSpPr>
              <p:nvPr/>
            </p:nvSpPr>
            <p:spPr>
              <a:xfrm>
                <a:off x="5080635" y="5339626"/>
                <a:ext cx="3160395" cy="461665"/>
              </a:xfrm>
              <a:prstGeom prst="rect">
                <a:avLst/>
              </a:prstGeom>
              <a:blipFill>
                <a:blip r:embed="rId5"/>
                <a:stretch>
                  <a:fillRect b="-5263"/>
                </a:stretch>
              </a:blipFill>
            </p:spPr>
            <p:txBody>
              <a:bodyPr/>
              <a:lstStyle/>
              <a:p>
                <a:r>
                  <a:rPr lang="en-US">
                    <a:noFill/>
                  </a:rPr>
                  <a:t> </a:t>
                </a:r>
              </a:p>
            </p:txBody>
          </p:sp>
        </mc:Fallback>
      </mc:AlternateContent>
    </p:spTree>
    <p:extLst>
      <p:ext uri="{BB962C8B-B14F-4D97-AF65-F5344CB8AC3E}">
        <p14:creationId xmlns:p14="http://schemas.microsoft.com/office/powerpoint/2010/main" val="251870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430" y="188840"/>
            <a:ext cx="7886700" cy="994172"/>
          </a:xfrm>
        </p:spPr>
        <p:txBody>
          <a:bodyPr/>
          <a:lstStyle/>
          <a:p>
            <a:r>
              <a:rPr lang="en-US" altLang="zh-CN" b="1" dirty="0"/>
              <a:t>2019 Turing Award Winners </a:t>
            </a:r>
            <a:endParaRPr lang="zh-CN" altLang="en-US" dirty="0"/>
          </a:p>
        </p:txBody>
      </p:sp>
      <p:sp>
        <p:nvSpPr>
          <p:cNvPr id="3" name="内容占位符 2"/>
          <p:cNvSpPr>
            <a:spLocks noGrp="1"/>
          </p:cNvSpPr>
          <p:nvPr>
            <p:ph idx="1"/>
          </p:nvPr>
        </p:nvSpPr>
        <p:spPr>
          <a:xfrm>
            <a:off x="628650" y="5671128"/>
            <a:ext cx="7886700" cy="979054"/>
          </a:xfrm>
        </p:spPr>
        <p:txBody>
          <a:bodyPr>
            <a:normAutofit lnSpcReduction="10000"/>
          </a:bodyPr>
          <a:lstStyle/>
          <a:p>
            <a:pPr marL="0" indent="0">
              <a:buNone/>
            </a:pPr>
            <a:r>
              <a:rPr lang="en-US" altLang="zh-CN" dirty="0"/>
              <a:t>From left, Yann </a:t>
            </a:r>
            <a:r>
              <a:rPr lang="en-US" altLang="zh-CN" dirty="0" err="1"/>
              <a:t>LeCun</a:t>
            </a:r>
            <a:r>
              <a:rPr lang="en-US" altLang="zh-CN" dirty="0"/>
              <a:t>, Geoffrey Hinton and </a:t>
            </a:r>
            <a:r>
              <a:rPr lang="en-US" altLang="zh-CN" dirty="0" err="1"/>
              <a:t>Yoshua</a:t>
            </a:r>
            <a:r>
              <a:rPr lang="en-US" altLang="zh-CN" dirty="0"/>
              <a:t> </a:t>
            </a:r>
            <a:r>
              <a:rPr lang="en-US" altLang="zh-CN" dirty="0" err="1"/>
              <a:t>Bengio</a:t>
            </a:r>
            <a:r>
              <a:rPr lang="en-US" altLang="zh-CN" dirty="0"/>
              <a:t>. The researchers worked on key developments for neural networks, which are reshaping how computer systems are built.</a:t>
            </a:r>
            <a:endParaRPr lang="zh-CN" altLang="en-US" dirty="0">
              <a:solidFill>
                <a:srgbClr val="FF0000"/>
              </a:solidFill>
            </a:endParaRPr>
          </a:p>
        </p:txBody>
      </p:sp>
      <p:pic>
        <p:nvPicPr>
          <p:cNvPr id="10242" name="Picture 2" descr="https://static01.nyt.com/images/2019/03/27/business/27TURING-triptych/27TURING-triptych-articleLarge.jpg?quality=75&amp;auto=webp&amp;disable=upsca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2411" y="1201484"/>
            <a:ext cx="6191846" cy="4127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473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89823"/>
            <a:ext cx="7886700" cy="726421"/>
          </a:xfrm>
        </p:spPr>
        <p:txBody>
          <a:bodyPr/>
          <a:lstStyle/>
          <a:p>
            <a:r>
              <a:rPr lang="en-US" altLang="zh-CN" dirty="0"/>
              <a:t>Perceptron vs. Multi-layer Perceptron</a:t>
            </a:r>
            <a:endParaRPr lang="zh-CN" altLang="en-US" dirty="0"/>
          </a:p>
        </p:txBody>
      </p:sp>
      <mc:AlternateContent xmlns:mc="http://schemas.openxmlformats.org/markup-compatibility/2006" xmlns:a14="http://schemas.microsoft.com/office/drawing/2010/main">
        <mc:Choice Requires="a14">
          <p:sp>
            <p:nvSpPr>
              <p:cNvPr id="7" name="内容占位符 2"/>
              <p:cNvSpPr>
                <a:spLocks noGrp="1"/>
              </p:cNvSpPr>
              <p:nvPr>
                <p:ph idx="1"/>
              </p:nvPr>
            </p:nvSpPr>
            <p:spPr>
              <a:xfrm>
                <a:off x="628650" y="3057239"/>
                <a:ext cx="7886700" cy="1157207"/>
              </a:xfrm>
            </p:spPr>
            <p:txBody>
              <a:bodyPr/>
              <a:lstStyle/>
              <a:p>
                <a:r>
                  <a:rPr lang="en-US" altLang="zh-CN" dirty="0"/>
                  <a:t>If the model predicts </a:t>
                </a:r>
                <a14:m>
                  <m:oMath xmlns:m="http://schemas.openxmlformats.org/officeDocument/2006/math">
                    <m:r>
                      <a:rPr lang="en-US" altLang="zh-CN" b="1" i="1" dirty="0" smtClean="0">
                        <a:latin typeface="Cambria Math" panose="02040503050406030204" pitchFamily="18" charset="0"/>
                      </a:rPr>
                      <m:t>𝒙</m:t>
                    </m:r>
                  </m:oMath>
                </a14:m>
                <a:r>
                  <a:rPr lang="en-US" altLang="zh-CN" dirty="0"/>
                  <a:t> correct, do nothing</a:t>
                </a:r>
              </a:p>
              <a:p>
                <a:r>
                  <a:rPr lang="en-US" altLang="zh-CN" dirty="0"/>
                  <a:t>If the model predicts </a:t>
                </a:r>
                <a14:m>
                  <m:oMath xmlns:m="http://schemas.openxmlformats.org/officeDocument/2006/math">
                    <m:r>
                      <a:rPr lang="en-US" altLang="zh-CN" b="1" i="1" dirty="0">
                        <a:latin typeface="Cambria Math" panose="02040503050406030204" pitchFamily="18" charset="0"/>
                      </a:rPr>
                      <m:t>𝒙</m:t>
                    </m:r>
                  </m:oMath>
                </a14:m>
                <a:r>
                  <a:rPr lang="en-US" altLang="zh-CN" dirty="0"/>
                  <a:t> wrong, multiply </a:t>
                </a:r>
                <a14:m>
                  <m:oMath xmlns:m="http://schemas.openxmlformats.org/officeDocument/2006/math">
                    <m:r>
                      <a:rPr lang="en-US" altLang="zh-CN" b="1" i="1" dirty="0">
                        <a:latin typeface="Cambria Math" panose="02040503050406030204" pitchFamily="18" charset="0"/>
                      </a:rPr>
                      <m:t>𝒙</m:t>
                    </m:r>
                  </m:oMath>
                </a14:m>
                <a:r>
                  <a:rPr lang="en-US" altLang="zh-CN" dirty="0"/>
                  <a:t> by its label, and let</a:t>
                </a:r>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1" i="1" smtClean="0">
                          <a:latin typeface="Cambria Math" panose="02040503050406030204" pitchFamily="18" charset="0"/>
                        </a:rPr>
                        <m:t>𝒙</m:t>
                      </m:r>
                      <m:r>
                        <a:rPr lang="en-US" altLang="zh-CN" b="0" i="1" smtClean="0">
                          <a:latin typeface="Cambria Math" panose="02040503050406030204" pitchFamily="18" charset="0"/>
                        </a:rPr>
                        <m:t>𝑦</m:t>
                      </m:r>
                    </m:oMath>
                  </m:oMathPara>
                </a14:m>
                <a:endParaRPr lang="en-US" altLang="zh-CN" dirty="0"/>
              </a:p>
              <a:p>
                <a:endParaRPr lang="en-US" altLang="zh-CN" dirty="0"/>
              </a:p>
            </p:txBody>
          </p:sp>
        </mc:Choice>
        <mc:Fallback xmlns="">
          <p:sp>
            <p:nvSpPr>
              <p:cNvPr id="7" name="内容占位符 2"/>
              <p:cNvSpPr>
                <a:spLocks noGrp="1" noRot="1" noChangeAspect="1" noMove="1" noResize="1" noEditPoints="1" noAdjustHandles="1" noChangeArrowheads="1" noChangeShapeType="1" noTextEdit="1"/>
              </p:cNvSpPr>
              <p:nvPr>
                <p:ph idx="1"/>
              </p:nvPr>
            </p:nvSpPr>
            <p:spPr>
              <a:xfrm>
                <a:off x="628650" y="3057239"/>
                <a:ext cx="7886700" cy="1157207"/>
              </a:xfrm>
              <a:blipFill rotWithShape="0">
                <a:blip r:embed="rId2"/>
                <a:stretch>
                  <a:fillRect t="-3175" b="-8995"/>
                </a:stretch>
              </a:blipFill>
            </p:spPr>
            <p:txBody>
              <a:bodyPr/>
              <a:lstStyle/>
              <a:p>
                <a:r>
                  <a:rPr lang="zh-CN" altLang="en-US">
                    <a:noFill/>
                  </a:rPr>
                  <a:t> </a:t>
                </a:r>
              </a:p>
            </p:txBody>
          </p:sp>
        </mc:Fallback>
      </mc:AlternateContent>
      <p:pic>
        <p:nvPicPr>
          <p:cNvPr id="6146" name="Picture 2" descr="http://cse-wiki.unl.edu/wiki/images/0/0f/Perceptr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7477" y="1008694"/>
            <a:ext cx="5792062" cy="17497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7797" y="4427037"/>
            <a:ext cx="2498954" cy="2435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文本框 8"/>
          <p:cNvSpPr txBox="1"/>
          <p:nvPr/>
        </p:nvSpPr>
        <p:spPr>
          <a:xfrm>
            <a:off x="4932040" y="5444692"/>
            <a:ext cx="1726948" cy="400110"/>
          </a:xfrm>
          <a:prstGeom prst="rect">
            <a:avLst/>
          </a:prstGeom>
          <a:noFill/>
          <a:ln w="25400">
            <a:solidFill>
              <a:schemeClr val="accent1"/>
            </a:solidFill>
          </a:ln>
        </p:spPr>
        <p:txBody>
          <a:bodyPr wrap="none" rtlCol="0">
            <a:spAutoFit/>
          </a:bodyPr>
          <a:lstStyle/>
          <a:p>
            <a:r>
              <a:rPr lang="en-US" altLang="zh-CN" sz="2000" b="1" dirty="0">
                <a:solidFill>
                  <a:srgbClr val="FF0000"/>
                </a:solidFill>
              </a:rPr>
              <a:t>How to Learn?</a:t>
            </a:r>
            <a:endParaRPr lang="zh-CN" altLang="en-US" sz="2000" b="1" dirty="0">
              <a:solidFill>
                <a:srgbClr val="FF0000"/>
              </a:solidFill>
            </a:endParaRPr>
          </a:p>
        </p:txBody>
      </p:sp>
    </p:spTree>
    <p:extLst>
      <p:ext uri="{BB962C8B-B14F-4D97-AF65-F5344CB8AC3E}">
        <p14:creationId xmlns:p14="http://schemas.microsoft.com/office/powerpoint/2010/main" val="1219580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b="1" dirty="0">
                <a:solidFill>
                  <a:schemeClr val="tx1"/>
                </a:solidFill>
                <a:ea typeface="宋体" charset="-122"/>
              </a:rPr>
              <a:t>Principle Way </a:t>
            </a:r>
            <a:r>
              <a:rPr lang="en-US" altLang="zh-CN" sz="2800" dirty="0">
                <a:solidFill>
                  <a:schemeClr val="tx1"/>
                </a:solidFill>
                <a:ea typeface="宋体" charset="-122"/>
              </a:rPr>
              <a:t>To Learn Perceptron</a:t>
            </a:r>
            <a:endParaRPr lang="zh-CN" altLang="en-US" sz="2800" dirty="0">
              <a:solidFill>
                <a:schemeClr val="tx1"/>
              </a:solidFill>
            </a:endParaRPr>
          </a:p>
        </p:txBody>
      </p:sp>
      <p:sp>
        <p:nvSpPr>
          <p:cNvPr id="3" name="内容占位符 2"/>
          <p:cNvSpPr>
            <a:spLocks noGrp="1"/>
          </p:cNvSpPr>
          <p:nvPr>
            <p:ph idx="1"/>
          </p:nvPr>
        </p:nvSpPr>
        <p:spPr>
          <a:xfrm>
            <a:off x="628650" y="1371600"/>
            <a:ext cx="7886700" cy="4569389"/>
          </a:xfrm>
        </p:spPr>
        <p:txBody>
          <a:bodyPr>
            <a:normAutofit/>
          </a:bodyPr>
          <a:lstStyle/>
          <a:p>
            <a:r>
              <a:rPr lang="en-US" altLang="zh-CN" dirty="0"/>
              <a:t>Define the Criterion Function (Loss Function) of Perceptron</a:t>
            </a:r>
          </a:p>
          <a:p>
            <a:r>
              <a:rPr lang="en-US" altLang="zh-CN" dirty="0"/>
              <a:t>Then optimize(minimize) this function</a:t>
            </a:r>
          </a:p>
          <a:p>
            <a:endParaRPr lang="en-US" altLang="zh-CN" dirty="0"/>
          </a:p>
          <a:p>
            <a:r>
              <a:rPr lang="en-US" altLang="zh-CN" dirty="0"/>
              <a:t>What is the criterion function of perceptron?	</a:t>
            </a:r>
          </a:p>
          <a:p>
            <a:pPr lvl="1"/>
            <a:r>
              <a:rPr lang="en-US" altLang="zh-CN" sz="2000" dirty="0"/>
              <a:t>If an example can be correctly predicted, No penalty.</a:t>
            </a:r>
          </a:p>
          <a:p>
            <a:pPr lvl="1"/>
            <a:r>
              <a:rPr lang="en-US" altLang="zh-CN" sz="2000" dirty="0"/>
              <a:t>If the model made an error on an example, how to put the penalty?</a:t>
            </a:r>
          </a:p>
          <a:p>
            <a:pPr lvl="1"/>
            <a:endParaRPr lang="en-US" altLang="zh-CN" sz="2000" dirty="0"/>
          </a:p>
          <a:p>
            <a:pPr lvl="1"/>
            <a:endParaRPr lang="en-US" altLang="zh-CN" sz="2000" dirty="0"/>
          </a:p>
          <a:p>
            <a:endParaRPr lang="zh-CN" altLang="en-US" dirty="0"/>
          </a:p>
        </p:txBody>
      </p:sp>
      <mc:AlternateContent xmlns:mc="http://schemas.openxmlformats.org/markup-compatibility/2006">
        <mc:Choice xmlns:a14="http://schemas.microsoft.com/office/drawing/2010/main" Requires="a14">
          <p:sp>
            <p:nvSpPr>
              <p:cNvPr id="4" name="文本框 3"/>
              <p:cNvSpPr txBox="1"/>
              <p:nvPr/>
            </p:nvSpPr>
            <p:spPr>
              <a:xfrm>
                <a:off x="2167683" y="4673630"/>
                <a:ext cx="1111009" cy="6765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𝑟</m:t>
                      </m:r>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r>
                                <a:rPr lang="en-US" altLang="zh-CN" b="1" i="1" dirty="0" smtClean="0">
                                  <a:latin typeface="Cambria Math" panose="02040503050406030204" pitchFamily="18" charset="0"/>
                                </a:rPr>
                                <m:t>𝒙</m:t>
                              </m:r>
                            </m:e>
                          </m:d>
                        </m:num>
                        <m:den>
                          <m:r>
                            <m:rPr>
                              <m:nor/>
                            </m:rPr>
                            <a:rPr lang="en-US" altLang="zh-CN" dirty="0">
                              <a:latin typeface="Cambria Math" panose="02040503050406030204" pitchFamily="18" charset="0"/>
                            </a:rPr>
                            <m:t>‖</m:t>
                          </m:r>
                          <m:r>
                            <m:rPr>
                              <m:nor/>
                            </m:rPr>
                            <a:rPr lang="en-US" altLang="zh-CN" b="1" dirty="0">
                              <a:latin typeface="Cambria Math" panose="02040503050406030204" pitchFamily="18" charset="0"/>
                            </a:rPr>
                            <m:t>𝒘</m:t>
                          </m:r>
                          <m:r>
                            <m:rPr>
                              <m:nor/>
                            </m:rPr>
                            <a:rPr lang="en-US" altLang="zh-CN" dirty="0">
                              <a:latin typeface="Cambria Math" panose="02040503050406030204" pitchFamily="18" charset="0"/>
                            </a:rPr>
                            <m:t>‖</m:t>
                          </m:r>
                        </m:den>
                      </m:f>
                    </m:oMath>
                  </m:oMathPara>
                </a14:m>
                <a:endParaRPr lang="en-US" altLang="zh-CN" dirty="0"/>
              </a:p>
            </p:txBody>
          </p:sp>
        </mc:Choice>
        <mc:Fallback>
          <p:sp>
            <p:nvSpPr>
              <p:cNvPr id="4" name="文本框 3"/>
              <p:cNvSpPr txBox="1">
                <a:spLocks noRot="1" noChangeAspect="1" noMove="1" noResize="1" noEditPoints="1" noAdjustHandles="1" noChangeArrowheads="1" noChangeShapeType="1" noTextEdit="1"/>
              </p:cNvSpPr>
              <p:nvPr/>
            </p:nvSpPr>
            <p:spPr>
              <a:xfrm>
                <a:off x="2167683" y="4673630"/>
                <a:ext cx="1111009" cy="676532"/>
              </a:xfrm>
              <a:prstGeom prst="rect">
                <a:avLst/>
              </a:prstGeom>
              <a:blipFill>
                <a:blip r:embed="rId3"/>
                <a:stretch>
                  <a:fillRect b="-925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3598020" y="4509120"/>
                <a:ext cx="3134220" cy="87581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𝐽</m:t>
                      </m:r>
                      <m:d>
                        <m:dPr>
                          <m:ctrlPr>
                            <a:rPr lang="en-US" altLang="zh-CN" sz="2000" i="1">
                              <a:latin typeface="Cambria Math" panose="02040503050406030204" pitchFamily="18" charset="0"/>
                            </a:rPr>
                          </m:ctrlPr>
                        </m:dPr>
                        <m:e>
                          <m:r>
                            <a:rPr lang="en-US" altLang="zh-CN" sz="2000" b="1" i="1" smtClean="0">
                              <a:latin typeface="Cambria Math" panose="02040503050406030204" pitchFamily="18" charset="0"/>
                            </a:rPr>
                            <m:t>𝒘</m:t>
                          </m:r>
                        </m:e>
                      </m:d>
                      <m:r>
                        <a:rPr lang="en-US" altLang="zh-CN" sz="2000" i="1">
                          <a:latin typeface="Cambria Math"/>
                        </a:rPr>
                        <m:t>=−</m:t>
                      </m:r>
                      <m:nary>
                        <m:naryPr>
                          <m:chr m:val="∑"/>
                          <m:supHide m:val="on"/>
                          <m:ctrlPr>
                            <a:rPr lang="en-US" altLang="zh-CN" sz="2000" i="1">
                              <a:latin typeface="Cambria Math" panose="02040503050406030204" pitchFamily="18" charset="0"/>
                            </a:rPr>
                          </m:ctrlPr>
                        </m:naryPr>
                        <m:sub>
                          <m:r>
                            <a:rPr lang="en-US" altLang="zh-CN" sz="2000" i="1">
                              <a:latin typeface="Cambria Math"/>
                            </a:rPr>
                            <m:t>𝑖</m:t>
                          </m:r>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𝐼</m:t>
                              </m:r>
                            </m:e>
                            <m:sub>
                              <m:r>
                                <a:rPr lang="en-US" altLang="zh-CN" sz="2000" i="1">
                                  <a:latin typeface="Cambria Math"/>
                                </a:rPr>
                                <m:t>𝑀</m:t>
                              </m:r>
                            </m:sub>
                          </m:sSub>
                        </m:sub>
                        <m:sup/>
                        <m:e>
                          <m:sSub>
                            <m:sSubPr>
                              <m:ctrlPr>
                                <a:rPr lang="en-US" altLang="zh-CN" sz="2000" i="1">
                                  <a:latin typeface="Cambria Math" panose="02040503050406030204" pitchFamily="18" charset="0"/>
                                </a:rPr>
                              </m:ctrlPr>
                            </m:sSubPr>
                            <m:e>
                              <m:sSup>
                                <m:sSupPr>
                                  <m:ctrlPr>
                                    <a:rPr lang="en-US" altLang="zh-CN" sz="2000" i="1">
                                      <a:latin typeface="Cambria Math" panose="02040503050406030204" pitchFamily="18" charset="0"/>
                                    </a:rPr>
                                  </m:ctrlPr>
                                </m:sSupPr>
                                <m:e>
                                  <m:r>
                                    <a:rPr lang="en-US" altLang="zh-CN" sz="2000" b="1" i="1" smtClean="0">
                                      <a:latin typeface="Cambria Math" panose="02040503050406030204" pitchFamily="18" charset="0"/>
                                    </a:rPr>
                                    <m:t>𝒘</m:t>
                                  </m:r>
                                </m:e>
                                <m:sup>
                                  <m:r>
                                    <a:rPr lang="en-US" altLang="zh-CN" sz="2000" i="1">
                                      <a:latin typeface="Cambria Math"/>
                                    </a:rPr>
                                    <m:t>𝑇</m:t>
                                  </m:r>
                                </m:sup>
                              </m:sSup>
                              <m:sSub>
                                <m:sSubPr>
                                  <m:ctrlPr>
                                    <a:rPr lang="en-US" altLang="zh-CN" sz="2000" b="1" i="1">
                                      <a:latin typeface="Cambria Math" panose="02040503050406030204" pitchFamily="18" charset="0"/>
                                    </a:rPr>
                                  </m:ctrlPr>
                                </m:sSubPr>
                                <m:e>
                                  <m:r>
                                    <a:rPr lang="en-US" altLang="zh-CN" sz="2000" b="1" i="1">
                                      <a:latin typeface="Cambria Math"/>
                                    </a:rPr>
                                    <m:t>𝒙</m:t>
                                  </m:r>
                                </m:e>
                                <m:sub>
                                  <m:r>
                                    <a:rPr lang="en-US" altLang="zh-CN" sz="2000" i="1">
                                      <a:latin typeface="Cambria Math"/>
                                    </a:rPr>
                                    <m:t>𝑖</m:t>
                                  </m:r>
                                </m:sub>
                              </m:sSub>
                              <m:r>
                                <a:rPr lang="en-US" altLang="zh-CN" sz="2000" i="1">
                                  <a:latin typeface="Cambria Math"/>
                                </a:rPr>
                                <m:t>𝑦</m:t>
                              </m:r>
                            </m:e>
                            <m:sub>
                              <m:r>
                                <a:rPr lang="en-US" altLang="zh-CN" sz="2000" i="1">
                                  <a:latin typeface="Cambria Math"/>
                                </a:rPr>
                                <m:t>𝑖</m:t>
                              </m:r>
                            </m:sub>
                          </m:sSub>
                        </m:e>
                      </m:nary>
                    </m:oMath>
                  </m:oMathPara>
                </a14:m>
                <a:endParaRPr lang="zh-CN" altLang="en-US" sz="2000" dirty="0"/>
              </a:p>
            </p:txBody>
          </p:sp>
        </mc:Choice>
        <mc:Fallback>
          <p:sp>
            <p:nvSpPr>
              <p:cNvPr id="5" name="矩形 4"/>
              <p:cNvSpPr>
                <a:spLocks noRot="1" noChangeAspect="1" noMove="1" noResize="1" noEditPoints="1" noAdjustHandles="1" noChangeArrowheads="1" noChangeShapeType="1" noTextEdit="1"/>
              </p:cNvSpPr>
              <p:nvPr/>
            </p:nvSpPr>
            <p:spPr>
              <a:xfrm>
                <a:off x="3598020" y="4509120"/>
                <a:ext cx="3134220" cy="875817"/>
              </a:xfrm>
              <a:prstGeom prst="rect">
                <a:avLst/>
              </a:prstGeom>
              <a:blipFill>
                <a:blip r:embed="rId4"/>
                <a:stretch>
                  <a:fillRect t="-118571" b="-162857"/>
                </a:stretch>
              </a:blipFill>
            </p:spPr>
            <p:txBody>
              <a:bodyPr/>
              <a:lstStyle/>
              <a:p>
                <a:r>
                  <a:rPr lang="zh-CN" altLang="en-US">
                    <a:noFill/>
                  </a:rPr>
                  <a:t> </a:t>
                </a:r>
              </a:p>
            </p:txBody>
          </p:sp>
        </mc:Fallback>
      </mc:AlternateContent>
      <p:sp>
        <p:nvSpPr>
          <p:cNvPr id="6" name="文本框 5"/>
          <p:cNvSpPr txBox="1"/>
          <p:nvPr/>
        </p:nvSpPr>
        <p:spPr>
          <a:xfrm>
            <a:off x="1470805" y="4827230"/>
            <a:ext cx="641009" cy="369332"/>
          </a:xfrm>
          <a:prstGeom prst="rect">
            <a:avLst/>
          </a:prstGeom>
          <a:noFill/>
        </p:spPr>
        <p:txBody>
          <a:bodyPr wrap="none" rtlCol="0">
            <a:spAutoFit/>
          </a:bodyPr>
          <a:lstStyle/>
          <a:p>
            <a:r>
              <a:rPr lang="en-US" dirty="0">
                <a:solidFill>
                  <a:srgbClr val="FF0000"/>
                </a:solidFill>
              </a:rPr>
              <a:t>Hint:</a:t>
            </a:r>
          </a:p>
        </p:txBody>
      </p:sp>
      <p:sp>
        <p:nvSpPr>
          <p:cNvPr id="7" name="TextBox 6"/>
          <p:cNvSpPr txBox="1">
            <a:spLocks noChangeArrowheads="1"/>
          </p:cNvSpPr>
          <p:nvPr/>
        </p:nvSpPr>
        <p:spPr bwMode="auto">
          <a:xfrm>
            <a:off x="896838" y="5971832"/>
            <a:ext cx="79629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a:solidFill>
                  <a:schemeClr val="tx1"/>
                </a:solidFill>
                <a:latin typeface="Times New Roman" pitchFamily="18" charset="0"/>
              </a:defRPr>
            </a:lvl1pPr>
            <a:lvl2pPr marL="742950" indent="-285750" eaLnBrk="0" hangingPunct="0">
              <a:defRPr sz="1000">
                <a:solidFill>
                  <a:schemeClr val="tx1"/>
                </a:solidFill>
                <a:latin typeface="Times New Roman" pitchFamily="18" charset="0"/>
              </a:defRPr>
            </a:lvl2pPr>
            <a:lvl3pPr marL="1143000" indent="-228600" eaLnBrk="0" hangingPunct="0">
              <a:defRPr sz="1000">
                <a:solidFill>
                  <a:schemeClr val="tx1"/>
                </a:solidFill>
                <a:latin typeface="Times New Roman" pitchFamily="18" charset="0"/>
              </a:defRPr>
            </a:lvl3pPr>
            <a:lvl4pPr marL="1600200" indent="-228600" eaLnBrk="0" hangingPunct="0">
              <a:defRPr sz="1000">
                <a:solidFill>
                  <a:schemeClr val="tx1"/>
                </a:solidFill>
                <a:latin typeface="Times New Roman" pitchFamily="18" charset="0"/>
              </a:defRPr>
            </a:lvl4pPr>
            <a:lvl5pPr marL="2057400" indent="-228600" eaLnBrk="0" hangingPunct="0">
              <a:defRPr sz="1000">
                <a:solidFill>
                  <a:schemeClr val="tx1"/>
                </a:solidFill>
                <a:latin typeface="Times New Roman" pitchFamily="18" charset="0"/>
              </a:defRPr>
            </a:lvl5pPr>
            <a:lvl6pPr marL="2514600" indent="-228600" eaLnBrk="0" fontAlgn="base" hangingPunct="0">
              <a:spcBef>
                <a:spcPct val="0"/>
              </a:spcBef>
              <a:spcAft>
                <a:spcPct val="0"/>
              </a:spcAft>
              <a:defRPr sz="1000">
                <a:solidFill>
                  <a:schemeClr val="tx1"/>
                </a:solidFill>
                <a:latin typeface="Times New Roman" pitchFamily="18" charset="0"/>
              </a:defRPr>
            </a:lvl6pPr>
            <a:lvl7pPr marL="2971800" indent="-228600" eaLnBrk="0" fontAlgn="base" hangingPunct="0">
              <a:spcBef>
                <a:spcPct val="0"/>
              </a:spcBef>
              <a:spcAft>
                <a:spcPct val="0"/>
              </a:spcAft>
              <a:defRPr sz="1000">
                <a:solidFill>
                  <a:schemeClr val="tx1"/>
                </a:solidFill>
                <a:latin typeface="Times New Roman" pitchFamily="18" charset="0"/>
              </a:defRPr>
            </a:lvl7pPr>
            <a:lvl8pPr marL="3429000" indent="-228600" eaLnBrk="0" fontAlgn="base" hangingPunct="0">
              <a:spcBef>
                <a:spcPct val="0"/>
              </a:spcBef>
              <a:spcAft>
                <a:spcPct val="0"/>
              </a:spcAft>
              <a:defRPr sz="1000">
                <a:solidFill>
                  <a:schemeClr val="tx1"/>
                </a:solidFill>
                <a:latin typeface="Times New Roman" pitchFamily="18" charset="0"/>
              </a:defRPr>
            </a:lvl8pPr>
            <a:lvl9pPr marL="3886200" indent="-228600" eaLnBrk="0" fontAlgn="base" hangingPunct="0">
              <a:spcBef>
                <a:spcPct val="0"/>
              </a:spcBef>
              <a:spcAft>
                <a:spcPct val="0"/>
              </a:spcAft>
              <a:defRPr sz="1000">
                <a:solidFill>
                  <a:schemeClr val="tx1"/>
                </a:solidFill>
                <a:latin typeface="Times New Roman" pitchFamily="18" charset="0"/>
              </a:defRPr>
            </a:lvl9pPr>
          </a:lstStyle>
          <a:p>
            <a:pPr eaLnBrk="1" hangingPunct="1"/>
            <a:r>
              <a:rPr lang="en-US" altLang="zh-CN" sz="1800" dirty="0">
                <a:latin typeface="Palatino Linotype" panose="02040502050505030304" pitchFamily="18" charset="0"/>
                <a:ea typeface="宋体" charset="-122"/>
              </a:rPr>
              <a:t>The criterion is proportional to the sum of distances from the misclassified samples to the decision boundary.</a:t>
            </a:r>
            <a:endParaRPr lang="en-US" altLang="zh-CN" sz="1200" dirty="0">
              <a:latin typeface="Palatino Linotype" panose="02040502050505030304" pitchFamily="18" charset="0"/>
              <a:ea typeface="宋体" charset="-122"/>
            </a:endParaRPr>
          </a:p>
        </p:txBody>
      </p:sp>
    </p:spTree>
    <p:extLst>
      <p:ext uri="{BB962C8B-B14F-4D97-AF65-F5344CB8AC3E}">
        <p14:creationId xmlns:p14="http://schemas.microsoft.com/office/powerpoint/2010/main" val="199230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Gradient Descent</a:t>
            </a:r>
            <a:endParaRPr lang="zh-CN" altLang="en-US" dirty="0"/>
          </a:p>
        </p:txBody>
      </p:sp>
      <p:sp>
        <p:nvSpPr>
          <p:cNvPr id="4" name="灯片编号占位符 3"/>
          <p:cNvSpPr>
            <a:spLocks noGrp="1"/>
          </p:cNvSpPr>
          <p:nvPr>
            <p:ph type="sldNum" sz="quarter" idx="4294967295"/>
          </p:nvPr>
        </p:nvSpPr>
        <p:spPr>
          <a:xfrm>
            <a:off x="6457950" y="6356351"/>
            <a:ext cx="2057400" cy="365125"/>
          </a:xfrm>
          <a:prstGeom prst="rect">
            <a:avLst/>
          </a:prstGeom>
        </p:spPr>
        <p:txBody>
          <a:bodyPr/>
          <a:lstStyle/>
          <a:p>
            <a:fld id="{FD099A63-1933-4B27-B8FC-ED1C435C22A0}" type="slidenum">
              <a:rPr lang="en-US" altLang="zh-CN" smtClean="0"/>
              <a:pPr/>
              <a:t>32</a:t>
            </a:fld>
            <a:endParaRPr lang="en-US" altLang="zh-CN"/>
          </a:p>
        </p:txBody>
      </p:sp>
      <p:pic>
        <p:nvPicPr>
          <p:cNvPr id="5" name="Shape 929"/>
          <p:cNvPicPr preferRelativeResize="0"/>
          <p:nvPr/>
        </p:nvPicPr>
        <p:blipFill>
          <a:blip r:embed="rId2">
            <a:alphaModFix/>
          </a:blip>
          <a:stretch>
            <a:fillRect/>
          </a:stretch>
        </p:blipFill>
        <p:spPr>
          <a:xfrm>
            <a:off x="1032863" y="1324086"/>
            <a:ext cx="7690850" cy="5141802"/>
          </a:xfrm>
          <a:prstGeom prst="rect">
            <a:avLst/>
          </a:prstGeom>
          <a:noFill/>
          <a:ln>
            <a:noFill/>
          </a:ln>
        </p:spPr>
      </p:pic>
      <p:pic>
        <p:nvPicPr>
          <p:cNvPr id="6" name="Shape 936"/>
          <p:cNvPicPr preferRelativeResize="0"/>
          <p:nvPr/>
        </p:nvPicPr>
        <p:blipFill>
          <a:blip r:embed="rId3">
            <a:alphaModFix/>
          </a:blip>
          <a:stretch>
            <a:fillRect/>
          </a:stretch>
        </p:blipFill>
        <p:spPr>
          <a:xfrm>
            <a:off x="1715283" y="4260355"/>
            <a:ext cx="548699" cy="734480"/>
          </a:xfrm>
          <a:prstGeom prst="rect">
            <a:avLst/>
          </a:prstGeom>
          <a:noFill/>
          <a:ln>
            <a:noFill/>
          </a:ln>
        </p:spPr>
      </p:pic>
    </p:spTree>
    <p:extLst>
      <p:ext uri="{BB962C8B-B14F-4D97-AF65-F5344CB8AC3E}">
        <p14:creationId xmlns:p14="http://schemas.microsoft.com/office/powerpoint/2010/main" val="6843526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457200" y="274638"/>
            <a:ext cx="8229600" cy="634493"/>
          </a:xfrm>
        </p:spPr>
        <p:txBody>
          <a:bodyPr/>
          <a:lstStyle/>
          <a:p>
            <a:r>
              <a:rPr lang="en-US" altLang="zh-CN" dirty="0">
                <a:ea typeface="宋体" charset="-122"/>
              </a:rPr>
              <a:t>Optimization Algorithm</a:t>
            </a:r>
          </a:p>
        </p:txBody>
      </p:sp>
      <mc:AlternateContent xmlns:mc="http://schemas.openxmlformats.org/markup-compatibility/2006" xmlns:a14="http://schemas.microsoft.com/office/drawing/2010/main">
        <mc:Choice Requires="a14">
          <p:sp>
            <p:nvSpPr>
              <p:cNvPr id="29699" name="Content Placeholder 2"/>
              <p:cNvSpPr>
                <a:spLocks noGrp="1"/>
              </p:cNvSpPr>
              <p:nvPr>
                <p:ph idx="1"/>
              </p:nvPr>
            </p:nvSpPr>
            <p:spPr>
              <a:xfrm>
                <a:off x="644860" y="1927616"/>
                <a:ext cx="8229600" cy="3988485"/>
              </a:xfrm>
            </p:spPr>
            <p:txBody>
              <a:bodyPr/>
              <a:lstStyle/>
              <a:p>
                <a:r>
                  <a:rPr lang="en-US" altLang="zh-CN" dirty="0">
                    <a:ea typeface="宋体" charset="-122"/>
                  </a:rPr>
                  <a:t>Use gradient descent to find </a:t>
                </a:r>
                <a14:m>
                  <m:oMath xmlns:m="http://schemas.openxmlformats.org/officeDocument/2006/math">
                    <m:r>
                      <a:rPr lang="en-US" altLang="zh-CN" b="1" i="1" smtClean="0">
                        <a:latin typeface="Cambria Math" panose="02040503050406030204" pitchFamily="18" charset="0"/>
                        <a:ea typeface="宋体" charset="-122"/>
                      </a:rPr>
                      <m:t>𝒘</m:t>
                    </m:r>
                  </m:oMath>
                </a14:m>
                <a:endParaRPr lang="en-US" altLang="zh-CN" b="1" dirty="0">
                  <a:ea typeface="宋体" charset="-122"/>
                </a:endParaRPr>
              </a:p>
              <a:p>
                <a:pPr lvl="1"/>
                <a:r>
                  <a:rPr lang="en-US" altLang="zh-CN" dirty="0">
                    <a:ea typeface="宋体" charset="-122"/>
                  </a:rPr>
                  <a:t>Move in the negative direction of the gradient iteratively to reach the minima.</a:t>
                </a:r>
              </a:p>
              <a:p>
                <a:r>
                  <a:rPr lang="en-US" altLang="zh-CN" dirty="0">
                    <a:ea typeface="宋体" charset="-122"/>
                  </a:rPr>
                  <a:t>The gradient vector is given by,</a:t>
                </a:r>
              </a:p>
              <a:p>
                <a:pPr>
                  <a:buFontTx/>
                  <a:buNone/>
                </a:pPr>
                <a:endParaRPr lang="en-US" altLang="zh-CN" dirty="0">
                  <a:ea typeface="宋体" charset="-122"/>
                </a:endParaRPr>
              </a:p>
              <a:p>
                <a:pPr>
                  <a:buFontTx/>
                  <a:buNone/>
                </a:pPr>
                <a:endParaRPr lang="en-US" altLang="zh-CN" dirty="0">
                  <a:ea typeface="宋体" charset="-122"/>
                </a:endParaRPr>
              </a:p>
              <a:p>
                <a:endParaRPr lang="en-US" altLang="zh-CN" dirty="0">
                  <a:ea typeface="宋体" charset="-122"/>
                </a:endParaRPr>
              </a:p>
              <a:p>
                <a:r>
                  <a:rPr lang="en-US" altLang="zh-CN" dirty="0">
                    <a:ea typeface="宋体" charset="-122"/>
                  </a:rPr>
                  <a:t>Starting from </a:t>
                </a:r>
                <a14:m>
                  <m:oMath xmlns:m="http://schemas.openxmlformats.org/officeDocument/2006/math">
                    <m:r>
                      <a:rPr lang="en-US" altLang="zh-CN" b="1" i="1" dirty="0" smtClean="0">
                        <a:latin typeface="Cambria Math" panose="02040503050406030204" pitchFamily="18" charset="0"/>
                        <a:ea typeface="宋体" charset="-122"/>
                      </a:rPr>
                      <m:t>𝒘</m:t>
                    </m:r>
                    <m:r>
                      <a:rPr lang="en-US" altLang="zh-CN" b="1" i="1" dirty="0" smtClean="0">
                        <a:latin typeface="Cambria Math" panose="02040503050406030204" pitchFamily="18" charset="0"/>
                        <a:ea typeface="宋体" charset="-122"/>
                      </a:rPr>
                      <m:t>=</m:t>
                    </m:r>
                    <m:r>
                      <a:rPr lang="en-US" altLang="zh-CN" b="1" i="1" dirty="0" smtClean="0">
                        <a:latin typeface="Cambria Math" panose="02040503050406030204" pitchFamily="18" charset="0"/>
                        <a:ea typeface="宋体" charset="-122"/>
                      </a:rPr>
                      <m:t>𝟎</m:t>
                    </m:r>
                  </m:oMath>
                </a14:m>
                <a:r>
                  <a:rPr lang="en-US" altLang="zh-CN" dirty="0">
                    <a:ea typeface="宋体" charset="-122"/>
                  </a:rPr>
                  <a:t>, update </a:t>
                </a:r>
                <a14:m>
                  <m:oMath xmlns:m="http://schemas.openxmlformats.org/officeDocument/2006/math">
                    <m:r>
                      <a:rPr lang="en-US" altLang="zh-CN" b="1" i="1" dirty="0" smtClean="0">
                        <a:latin typeface="Cambria Math" panose="02040503050406030204" pitchFamily="18" charset="0"/>
                        <a:ea typeface="宋体" charset="-122"/>
                      </a:rPr>
                      <m:t>𝒘</m:t>
                    </m:r>
                  </m:oMath>
                </a14:m>
                <a:r>
                  <a:rPr lang="en-US" altLang="zh-CN" b="1" dirty="0">
                    <a:ea typeface="宋体" charset="-122"/>
                  </a:rPr>
                  <a:t> </a:t>
                </a:r>
                <a:r>
                  <a:rPr lang="en-US" altLang="zh-CN" dirty="0">
                    <a:ea typeface="宋体" charset="-122"/>
                  </a:rPr>
                  <a:t>at each iteration </a:t>
                </a:r>
                <a:r>
                  <a:rPr lang="en-US" altLang="zh-CN" i="1" dirty="0">
                    <a:ea typeface="宋体" charset="-122"/>
                  </a:rPr>
                  <a:t>k </a:t>
                </a:r>
                <a:r>
                  <a:rPr lang="en-US" altLang="zh-CN" dirty="0">
                    <a:ea typeface="宋体" charset="-122"/>
                  </a:rPr>
                  <a:t>as follows:</a:t>
                </a:r>
                <a:endParaRPr lang="en-US" altLang="zh-CN" baseline="-25000" dirty="0">
                  <a:ea typeface="宋体" charset="-122"/>
                </a:endParaRPr>
              </a:p>
              <a:p>
                <a:pPr lvl="1"/>
                <a:endParaRPr lang="en-US" altLang="zh-CN" dirty="0">
                  <a:ea typeface="宋体" charset="-122"/>
                </a:endParaRPr>
              </a:p>
            </p:txBody>
          </p:sp>
        </mc:Choice>
        <mc:Fallback xmlns="">
          <p:sp>
            <p:nvSpPr>
              <p:cNvPr id="29699" name="Content Placeholder 2"/>
              <p:cNvSpPr>
                <a:spLocks noGrp="1" noRot="1" noChangeAspect="1" noMove="1" noResize="1" noEditPoints="1" noAdjustHandles="1" noChangeArrowheads="1" noChangeShapeType="1" noTextEdit="1"/>
              </p:cNvSpPr>
              <p:nvPr>
                <p:ph idx="1"/>
              </p:nvPr>
            </p:nvSpPr>
            <p:spPr>
              <a:xfrm>
                <a:off x="644860" y="1927616"/>
                <a:ext cx="8229600" cy="3988485"/>
              </a:xfrm>
              <a:blipFill>
                <a:blip r:embed="rId3"/>
                <a:stretch>
                  <a:fillRect l="-741" t="-16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990600" y="1005816"/>
                <a:ext cx="3134220" cy="875817"/>
              </a:xfrm>
              <a:prstGeom prst="rect">
                <a:avLst/>
              </a:prstGeom>
              <a:ln w="25400">
                <a:solidFill>
                  <a:srgbClr val="FF000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𝐽</m:t>
                      </m:r>
                      <m:d>
                        <m:dPr>
                          <m:ctrlPr>
                            <a:rPr lang="en-US" altLang="zh-CN" sz="2000" i="1">
                              <a:latin typeface="Cambria Math" panose="02040503050406030204" pitchFamily="18" charset="0"/>
                            </a:rPr>
                          </m:ctrlPr>
                        </m:dPr>
                        <m:e>
                          <m:r>
                            <a:rPr lang="en-US" altLang="zh-CN" sz="2000" b="1" i="1" smtClean="0">
                              <a:latin typeface="Cambria Math" panose="02040503050406030204" pitchFamily="18" charset="0"/>
                            </a:rPr>
                            <m:t>𝒘</m:t>
                          </m:r>
                        </m:e>
                      </m:d>
                      <m:r>
                        <a:rPr lang="en-US" altLang="zh-CN" sz="2000" i="1">
                          <a:latin typeface="Cambria Math"/>
                        </a:rPr>
                        <m:t>=−</m:t>
                      </m:r>
                      <m:nary>
                        <m:naryPr>
                          <m:chr m:val="∑"/>
                          <m:supHide m:val="on"/>
                          <m:ctrlPr>
                            <a:rPr lang="en-US" altLang="zh-CN" sz="2000" i="1">
                              <a:latin typeface="Cambria Math" panose="02040503050406030204" pitchFamily="18" charset="0"/>
                            </a:rPr>
                          </m:ctrlPr>
                        </m:naryPr>
                        <m:sub>
                          <m:r>
                            <a:rPr lang="en-US" altLang="zh-CN" sz="2000" i="1">
                              <a:latin typeface="Cambria Math"/>
                            </a:rPr>
                            <m:t>𝑖</m:t>
                          </m:r>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𝐼</m:t>
                              </m:r>
                            </m:e>
                            <m:sub>
                              <m:r>
                                <a:rPr lang="en-US" altLang="zh-CN" sz="2000" i="1">
                                  <a:latin typeface="Cambria Math"/>
                                </a:rPr>
                                <m:t>𝑀</m:t>
                              </m:r>
                            </m:sub>
                          </m:sSub>
                        </m:sub>
                        <m:sup/>
                        <m:e>
                          <m:sSub>
                            <m:sSubPr>
                              <m:ctrlPr>
                                <a:rPr lang="en-US" altLang="zh-CN" sz="2000" i="1">
                                  <a:latin typeface="Cambria Math" panose="02040503050406030204" pitchFamily="18" charset="0"/>
                                </a:rPr>
                              </m:ctrlPr>
                            </m:sSubPr>
                            <m:e>
                              <m:sSup>
                                <m:sSupPr>
                                  <m:ctrlPr>
                                    <a:rPr lang="en-US" altLang="zh-CN" sz="2000" i="1">
                                      <a:latin typeface="Cambria Math" panose="02040503050406030204" pitchFamily="18" charset="0"/>
                                    </a:rPr>
                                  </m:ctrlPr>
                                </m:sSupPr>
                                <m:e>
                                  <m:r>
                                    <a:rPr lang="en-US" altLang="zh-CN" sz="2000" b="1" i="1" smtClean="0">
                                      <a:latin typeface="Cambria Math" panose="02040503050406030204" pitchFamily="18" charset="0"/>
                                    </a:rPr>
                                    <m:t>𝒘</m:t>
                                  </m:r>
                                </m:e>
                                <m:sup>
                                  <m:r>
                                    <a:rPr lang="en-US" altLang="zh-CN" sz="2000" i="1">
                                      <a:latin typeface="Cambria Math"/>
                                    </a:rPr>
                                    <m:t>𝑇</m:t>
                                  </m:r>
                                </m:sup>
                              </m:sSup>
                              <m:sSub>
                                <m:sSubPr>
                                  <m:ctrlPr>
                                    <a:rPr lang="en-US" altLang="zh-CN" sz="2000" b="1" i="1">
                                      <a:latin typeface="Cambria Math" panose="02040503050406030204" pitchFamily="18" charset="0"/>
                                    </a:rPr>
                                  </m:ctrlPr>
                                </m:sSubPr>
                                <m:e>
                                  <m:r>
                                    <a:rPr lang="en-US" altLang="zh-CN" sz="2000" b="1" i="1">
                                      <a:latin typeface="Cambria Math"/>
                                    </a:rPr>
                                    <m:t>𝒙</m:t>
                                  </m:r>
                                </m:e>
                                <m:sub>
                                  <m:r>
                                    <a:rPr lang="en-US" altLang="zh-CN" sz="2000" i="1">
                                      <a:latin typeface="Cambria Math"/>
                                    </a:rPr>
                                    <m:t>𝑖</m:t>
                                  </m:r>
                                </m:sub>
                              </m:sSub>
                              <m:r>
                                <a:rPr lang="en-US" altLang="zh-CN" sz="2000" i="1">
                                  <a:latin typeface="Cambria Math"/>
                                </a:rPr>
                                <m:t>𝑦</m:t>
                              </m:r>
                            </m:e>
                            <m:sub>
                              <m:r>
                                <a:rPr lang="en-US" altLang="zh-CN" sz="2000" i="1">
                                  <a:latin typeface="Cambria Math"/>
                                </a:rPr>
                                <m:t>𝑖</m:t>
                              </m:r>
                            </m:sub>
                          </m:sSub>
                        </m:e>
                      </m:nary>
                    </m:oMath>
                  </m:oMathPara>
                </a14:m>
                <a:endParaRPr lang="zh-CN" altLang="en-US" sz="2000" dirty="0"/>
              </a:p>
            </p:txBody>
          </p:sp>
        </mc:Choice>
        <mc:Fallback xmlns="">
          <p:sp>
            <p:nvSpPr>
              <p:cNvPr id="16" name="矩形 15"/>
              <p:cNvSpPr>
                <a:spLocks noRot="1" noChangeAspect="1" noMove="1" noResize="1" noEditPoints="1" noAdjustHandles="1" noChangeArrowheads="1" noChangeShapeType="1" noTextEdit="1"/>
              </p:cNvSpPr>
              <p:nvPr/>
            </p:nvSpPr>
            <p:spPr>
              <a:xfrm>
                <a:off x="990600" y="1005816"/>
                <a:ext cx="3134220" cy="875817"/>
              </a:xfrm>
              <a:prstGeom prst="rect">
                <a:avLst/>
              </a:prstGeom>
              <a:blipFill>
                <a:blip r:embed="rId4"/>
                <a:stretch>
                  <a:fillRect/>
                </a:stretch>
              </a:blipFill>
              <a:ln w="2540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1187624" y="3736738"/>
                <a:ext cx="3134220" cy="1032334"/>
              </a:xfrm>
              <a:prstGeom prst="rect">
                <a:avLst/>
              </a:prstGeom>
              <a:ln w="25400">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rPr>
                        <m:t>𝐽</m:t>
                      </m:r>
                      <m:r>
                        <a:rPr lang="en-US" altLang="zh-CN" sz="2400" i="1">
                          <a:latin typeface="Cambria Math"/>
                        </a:rPr>
                        <m:t>=</m:t>
                      </m:r>
                      <m:nary>
                        <m:naryPr>
                          <m:chr m:val="∑"/>
                          <m:supHide m:val="on"/>
                          <m:ctrlPr>
                            <a:rPr lang="en-US" altLang="zh-CN" sz="2400" i="1">
                              <a:latin typeface="Cambria Math" panose="02040503050406030204" pitchFamily="18" charset="0"/>
                            </a:rPr>
                          </m:ctrlPr>
                        </m:naryPr>
                        <m:sub>
                          <m:r>
                            <a:rPr lang="en-US" altLang="zh-CN" sz="2400" i="1">
                              <a:latin typeface="Cambria Math"/>
                            </a:rPr>
                            <m:t>𝑖</m:t>
                          </m:r>
                          <m: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𝐼</m:t>
                              </m:r>
                            </m:e>
                            <m:sub>
                              <m:r>
                                <a:rPr lang="en-US" altLang="zh-CN" sz="2400" i="1">
                                  <a:latin typeface="Cambria Math"/>
                                </a:rPr>
                                <m:t>𝑀</m:t>
                              </m:r>
                            </m:sub>
                          </m:sSub>
                        </m:sub>
                        <m:sup/>
                        <m:e>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sSub>
                                <m:sSubPr>
                                  <m:ctrlPr>
                                    <a:rPr lang="en-US" altLang="zh-CN" sz="2400" b="1" i="1">
                                      <a:latin typeface="Cambria Math" panose="02040503050406030204" pitchFamily="18" charset="0"/>
                                    </a:rPr>
                                  </m:ctrlPr>
                                </m:sSubPr>
                                <m:e>
                                  <m:r>
                                    <a:rPr lang="en-US" altLang="zh-CN" sz="2400" b="1" i="1">
                                      <a:latin typeface="Cambria Math"/>
                                    </a:rPr>
                                    <m:t>𝒙</m:t>
                                  </m:r>
                                </m:e>
                                <m:sub>
                                  <m:r>
                                    <a:rPr lang="en-US" altLang="zh-CN" sz="2400" i="1">
                                      <a:latin typeface="Cambria Math"/>
                                    </a:rPr>
                                    <m:t>𝑖</m:t>
                                  </m:r>
                                </m:sub>
                              </m:sSub>
                              <m:r>
                                <a:rPr lang="en-US" altLang="zh-CN" sz="2400" i="1">
                                  <a:latin typeface="Cambria Math"/>
                                </a:rPr>
                                <m:t>𝑦</m:t>
                              </m:r>
                            </m:e>
                            <m:sub>
                              <m:r>
                                <a:rPr lang="en-US" altLang="zh-CN" sz="2400" i="1">
                                  <a:latin typeface="Cambria Math"/>
                                </a:rPr>
                                <m:t>𝑖</m:t>
                              </m:r>
                            </m:sub>
                          </m:sSub>
                        </m:e>
                      </m:nary>
                    </m:oMath>
                  </m:oMathPara>
                </a14:m>
                <a:endParaRPr lang="zh-CN" altLang="en-US" sz="2400" dirty="0"/>
              </a:p>
            </p:txBody>
          </p:sp>
        </mc:Choice>
        <mc:Fallback xmlns="">
          <p:sp>
            <p:nvSpPr>
              <p:cNvPr id="17" name="矩形 16"/>
              <p:cNvSpPr>
                <a:spLocks noRot="1" noChangeAspect="1" noMove="1" noResize="1" noEditPoints="1" noAdjustHandles="1" noChangeArrowheads="1" noChangeShapeType="1" noTextEdit="1"/>
              </p:cNvSpPr>
              <p:nvPr/>
            </p:nvSpPr>
            <p:spPr>
              <a:xfrm>
                <a:off x="1187624" y="3736738"/>
                <a:ext cx="3134220" cy="1032334"/>
              </a:xfrm>
              <a:prstGeom prst="rect">
                <a:avLst/>
              </a:prstGeom>
              <a:blipFill rotWithShape="0">
                <a:blip r:embed="rId5"/>
                <a:stretch>
                  <a:fillRect/>
                </a:stretch>
              </a:blipFill>
              <a:ln w="254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1475656" y="5787557"/>
                <a:ext cx="5382821" cy="1108124"/>
              </a:xfrm>
              <a:prstGeom prst="rect">
                <a:avLst/>
              </a:prstGeom>
              <a:ln w="25400">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1" i="1">
                          <a:latin typeface="Cambria Math" panose="02040503050406030204" pitchFamily="18" charset="0"/>
                        </a:rPr>
                        <m:t>𝒘</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𝑘</m:t>
                          </m:r>
                          <m:r>
                            <a:rPr lang="en-US" altLang="zh-CN" sz="2400" b="0" i="1" smtClean="0">
                              <a:latin typeface="Cambria Math" panose="02040503050406030204" pitchFamily="18" charset="0"/>
                            </a:rPr>
                            <m:t>+1</m:t>
                          </m:r>
                        </m:e>
                      </m:d>
                      <m:r>
                        <a:rPr lang="en-US" altLang="zh-CN" sz="2400" i="1">
                          <a:latin typeface="Cambria Math"/>
                        </a:rPr>
                        <m:t>=</m:t>
                      </m:r>
                      <m:r>
                        <a:rPr lang="en-US" altLang="zh-CN" sz="2400" b="1" i="1" smtClean="0">
                          <a:latin typeface="Cambria Math" panose="02040503050406030204" pitchFamily="18" charset="0"/>
                        </a:rPr>
                        <m:t>𝒘</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𝑘</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𝜂</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𝑘</m:t>
                          </m:r>
                        </m:e>
                      </m:d>
                      <m:nary>
                        <m:naryPr>
                          <m:chr m:val="∑"/>
                          <m:supHide m:val="on"/>
                          <m:ctrlPr>
                            <a:rPr lang="en-US" altLang="zh-CN" sz="2400" i="1">
                              <a:latin typeface="Cambria Math" panose="02040503050406030204" pitchFamily="18" charset="0"/>
                            </a:rPr>
                          </m:ctrlPr>
                        </m:naryPr>
                        <m:sub>
                          <m:r>
                            <a:rPr lang="en-US" altLang="zh-CN" sz="2400" i="1">
                              <a:latin typeface="Cambria Math"/>
                            </a:rPr>
                            <m:t>𝑖</m:t>
                          </m:r>
                          <m:r>
                            <a:rPr lang="en-US" altLang="zh-CN" sz="2400" i="1">
                              <a:latin typeface="Cambria Math"/>
                            </a:rPr>
                            <m:t>∈</m:t>
                          </m:r>
                          <m:sSubSup>
                            <m:sSubSupPr>
                              <m:ctrlPr>
                                <a:rPr lang="en-US" altLang="zh-CN" sz="2400" b="0" i="1" smtClean="0">
                                  <a:latin typeface="Cambria Math" panose="02040503050406030204" pitchFamily="18" charset="0"/>
                                </a:rPr>
                              </m:ctrlPr>
                            </m:sSubSupPr>
                            <m:e>
                              <m:r>
                                <a:rPr lang="en-US" altLang="zh-CN" sz="2400" i="1">
                                  <a:latin typeface="Cambria Math"/>
                                </a:rPr>
                                <m:t>𝐼</m:t>
                              </m:r>
                            </m:e>
                            <m:sub>
                              <m:r>
                                <a:rPr lang="en-US" altLang="zh-CN" sz="2400" i="1">
                                  <a:latin typeface="Cambria Math"/>
                                </a:rPr>
                                <m:t>𝑀</m:t>
                              </m:r>
                            </m:sub>
                            <m:sup>
                              <m:r>
                                <a:rPr lang="en-US" altLang="zh-CN" sz="2400" b="0" i="1" smtClean="0">
                                  <a:latin typeface="Cambria Math" panose="02040503050406030204" pitchFamily="18" charset="0"/>
                                </a:rPr>
                                <m:t>𝑘</m:t>
                              </m:r>
                            </m:sup>
                          </m:sSubSup>
                        </m:sub>
                        <m:sup/>
                        <m:e>
                          <m:sSub>
                            <m:sSubPr>
                              <m:ctrlPr>
                                <a:rPr lang="en-US" altLang="zh-CN" sz="2400" i="1">
                                  <a:latin typeface="Cambria Math" panose="02040503050406030204" pitchFamily="18" charset="0"/>
                                </a:rPr>
                              </m:ctrlPr>
                            </m:sSubPr>
                            <m:e>
                              <m:sSub>
                                <m:sSubPr>
                                  <m:ctrlPr>
                                    <a:rPr lang="en-US" altLang="zh-CN" sz="2400" b="1" i="1">
                                      <a:latin typeface="Cambria Math" panose="02040503050406030204" pitchFamily="18" charset="0"/>
                                    </a:rPr>
                                  </m:ctrlPr>
                                </m:sSubPr>
                                <m:e>
                                  <m:r>
                                    <a:rPr lang="en-US" altLang="zh-CN" sz="2400" b="1" i="1">
                                      <a:latin typeface="Cambria Math"/>
                                    </a:rPr>
                                    <m:t>𝒙</m:t>
                                  </m:r>
                                </m:e>
                                <m:sub>
                                  <m:r>
                                    <a:rPr lang="en-US" altLang="zh-CN" sz="2400" i="1">
                                      <a:latin typeface="Cambria Math"/>
                                    </a:rPr>
                                    <m:t>𝑖</m:t>
                                  </m:r>
                                </m:sub>
                              </m:sSub>
                              <m:r>
                                <a:rPr lang="en-US" altLang="zh-CN" sz="2400" i="1">
                                  <a:latin typeface="Cambria Math"/>
                                </a:rPr>
                                <m:t>𝑦</m:t>
                              </m:r>
                            </m:e>
                            <m:sub>
                              <m:r>
                                <a:rPr lang="en-US" altLang="zh-CN" sz="2400" i="1">
                                  <a:latin typeface="Cambria Math"/>
                                </a:rPr>
                                <m:t>𝑖</m:t>
                              </m:r>
                            </m:sub>
                          </m:sSub>
                        </m:e>
                      </m:nary>
                    </m:oMath>
                  </m:oMathPara>
                </a14:m>
                <a:endParaRPr lang="zh-CN" altLang="en-US" sz="2400" dirty="0"/>
              </a:p>
            </p:txBody>
          </p:sp>
        </mc:Choice>
        <mc:Fallback xmlns="">
          <p:sp>
            <p:nvSpPr>
              <p:cNvPr id="18" name="矩形 17"/>
              <p:cNvSpPr>
                <a:spLocks noRot="1" noChangeAspect="1" noMove="1" noResize="1" noEditPoints="1" noAdjustHandles="1" noChangeArrowheads="1" noChangeShapeType="1" noTextEdit="1"/>
              </p:cNvSpPr>
              <p:nvPr/>
            </p:nvSpPr>
            <p:spPr>
              <a:xfrm>
                <a:off x="1475656" y="5787557"/>
                <a:ext cx="5382821" cy="1108124"/>
              </a:xfrm>
              <a:prstGeom prst="rect">
                <a:avLst/>
              </a:prstGeom>
              <a:blipFill rotWithShape="0">
                <a:blip r:embed="rId6"/>
                <a:stretch>
                  <a:fillRect/>
                </a:stretch>
              </a:blipFill>
              <a:ln w="25400">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内容占位符 2"/>
              <p:cNvSpPr txBox="1">
                <a:spLocks/>
              </p:cNvSpPr>
              <p:nvPr/>
            </p:nvSpPr>
            <p:spPr>
              <a:xfrm>
                <a:off x="5148064" y="3356992"/>
                <a:ext cx="3991816" cy="1832662"/>
              </a:xfrm>
              <a:prstGeom prst="rect">
                <a:avLst/>
              </a:prstGeom>
              <a:ln w="25400">
                <a:solidFill>
                  <a:srgbClr val="FF0000"/>
                </a:solid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baseline="0">
                    <a:solidFill>
                      <a:schemeClr val="tx1"/>
                    </a:solidFill>
                    <a:latin typeface="Palatino Linotype" panose="02040502050505030304" pitchFamily="18"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baseline="0">
                    <a:solidFill>
                      <a:schemeClr val="tx1"/>
                    </a:solidFill>
                    <a:latin typeface="Palatino Linotype" panose="02040502050505030304" pitchFamily="18"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baseline="0">
                    <a:solidFill>
                      <a:schemeClr val="tx1"/>
                    </a:solidFill>
                    <a:latin typeface="Palatino Linotype" panose="02040502050505030304" pitchFamily="18"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baseline="0">
                    <a:solidFill>
                      <a:schemeClr val="tx1"/>
                    </a:solidFill>
                    <a:latin typeface="Palatino Linotype" panose="02040502050505030304" pitchFamily="18"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baseline="0">
                    <a:solidFill>
                      <a:schemeClr val="tx1"/>
                    </a:solidFill>
                    <a:latin typeface="Palatino Linotype" panose="02040502050505030304" pitchFamily="18"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zh-CN" dirty="0"/>
                  <a:t>If the model predicts </a:t>
                </a:r>
                <a14:m>
                  <m:oMath xmlns:m="http://schemas.openxmlformats.org/officeDocument/2006/math">
                    <m:r>
                      <a:rPr lang="en-US" altLang="zh-CN" b="1" i="1" dirty="0" smtClean="0">
                        <a:latin typeface="Cambria Math" panose="02040503050406030204" pitchFamily="18" charset="0"/>
                      </a:rPr>
                      <m:t>𝒙</m:t>
                    </m:r>
                  </m:oMath>
                </a14:m>
                <a:r>
                  <a:rPr lang="en-US" altLang="zh-CN" dirty="0"/>
                  <a:t> correct, do nothing</a:t>
                </a:r>
              </a:p>
              <a:p>
                <a:r>
                  <a:rPr lang="en-US" altLang="zh-CN" dirty="0"/>
                  <a:t>If the model predicts </a:t>
                </a:r>
                <a14:m>
                  <m:oMath xmlns:m="http://schemas.openxmlformats.org/officeDocument/2006/math">
                    <m:r>
                      <a:rPr lang="en-US" altLang="zh-CN" b="1" i="1" dirty="0">
                        <a:latin typeface="Cambria Math" panose="02040503050406030204" pitchFamily="18" charset="0"/>
                      </a:rPr>
                      <m:t>𝒙</m:t>
                    </m:r>
                  </m:oMath>
                </a14:m>
                <a:r>
                  <a:rPr lang="en-US" altLang="zh-CN" dirty="0"/>
                  <a:t> wrong, multiply </a:t>
                </a:r>
                <a14:m>
                  <m:oMath xmlns:m="http://schemas.openxmlformats.org/officeDocument/2006/math">
                    <m:r>
                      <a:rPr lang="en-US" altLang="zh-CN" b="1" i="1" dirty="0">
                        <a:latin typeface="Cambria Math" panose="02040503050406030204" pitchFamily="18" charset="0"/>
                      </a:rPr>
                      <m:t>𝒙</m:t>
                    </m:r>
                  </m:oMath>
                </a14:m>
                <a:r>
                  <a:rPr lang="en-US" altLang="zh-CN" dirty="0"/>
                  <a:t> by its label, and let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i="1" smtClean="0">
                              <a:latin typeface="Cambria Math" panose="02040503050406030204" pitchFamily="18" charset="0"/>
                            </a:rPr>
                            <m:t>𝑡</m:t>
                          </m:r>
                        </m:sub>
                      </m:sSub>
                      <m:r>
                        <a:rPr lang="en-US" altLang="zh-CN"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i="1" smtClean="0">
                              <a:latin typeface="Cambria Math" panose="02040503050406030204" pitchFamily="18" charset="0"/>
                            </a:rPr>
                            <m:t>𝑡</m:t>
                          </m:r>
                          <m:r>
                            <a:rPr lang="en-US" altLang="zh-CN" i="1" smtClean="0">
                              <a:latin typeface="Cambria Math" panose="02040503050406030204" pitchFamily="18" charset="0"/>
                            </a:rPr>
                            <m:t>−1</m:t>
                          </m:r>
                        </m:sub>
                      </m:sSub>
                      <m:r>
                        <a:rPr lang="en-US" altLang="zh-CN" i="1" smtClean="0">
                          <a:latin typeface="Cambria Math" panose="02040503050406030204" pitchFamily="18" charset="0"/>
                        </a:rPr>
                        <m:t>+</m:t>
                      </m:r>
                      <m:r>
                        <a:rPr lang="en-US" altLang="zh-CN" b="1" i="1" smtClean="0">
                          <a:latin typeface="Cambria Math" panose="02040503050406030204" pitchFamily="18" charset="0"/>
                        </a:rPr>
                        <m:t>𝒙</m:t>
                      </m:r>
                      <m:r>
                        <a:rPr lang="en-US" altLang="zh-CN" i="1" smtClean="0">
                          <a:latin typeface="Cambria Math" panose="02040503050406030204" pitchFamily="18" charset="0"/>
                        </a:rPr>
                        <m:t>𝑦</m:t>
                      </m:r>
                    </m:oMath>
                  </m:oMathPara>
                </a14:m>
                <a:endParaRPr lang="en-US" altLang="zh-CN" dirty="0"/>
              </a:p>
              <a:p>
                <a:endParaRPr lang="en-US" altLang="zh-CN" dirty="0"/>
              </a:p>
            </p:txBody>
          </p:sp>
        </mc:Choice>
        <mc:Fallback>
          <p:sp>
            <p:nvSpPr>
              <p:cNvPr id="19" name="内容占位符 2"/>
              <p:cNvSpPr txBox="1">
                <a:spLocks noRot="1" noChangeAspect="1" noMove="1" noResize="1" noEditPoints="1" noAdjustHandles="1" noChangeArrowheads="1" noChangeShapeType="1" noTextEdit="1"/>
              </p:cNvSpPr>
              <p:nvPr/>
            </p:nvSpPr>
            <p:spPr>
              <a:xfrm>
                <a:off x="5148064" y="3356992"/>
                <a:ext cx="3991816" cy="1832662"/>
              </a:xfrm>
              <a:prstGeom prst="rect">
                <a:avLst/>
              </a:prstGeom>
              <a:blipFill>
                <a:blip r:embed="rId7"/>
                <a:stretch>
                  <a:fillRect l="-943" t="-2703" r="-2201"/>
                </a:stretch>
              </a:blipFill>
              <a:ln w="25400">
                <a:solidFill>
                  <a:srgbClr val="FF0000"/>
                </a:solidFill>
              </a:ln>
            </p:spPr>
            <p:txBody>
              <a:bodyPr/>
              <a:lstStyle/>
              <a:p>
                <a:r>
                  <a:rPr lang="zh-CN" altLang="en-US">
                    <a:noFill/>
                  </a:rPr>
                  <a:t> </a:t>
                </a:r>
              </a:p>
            </p:txBody>
          </p:sp>
        </mc:Fallback>
      </mc:AlternateContent>
      <p:sp>
        <p:nvSpPr>
          <p:cNvPr id="8" name="椭圆 7"/>
          <p:cNvSpPr/>
          <p:nvPr/>
        </p:nvSpPr>
        <p:spPr>
          <a:xfrm>
            <a:off x="5148064" y="5720728"/>
            <a:ext cx="738233" cy="1241781"/>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22701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6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6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69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animBg="1"/>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chemeClr val="tx1"/>
                </a:solidFill>
                <a:ea typeface="宋体" charset="-122"/>
              </a:rPr>
              <a:t>Batch learning vs. Online learning</a:t>
            </a:r>
            <a:endParaRPr lang="zh-CN" altLang="en-US" dirty="0">
              <a:solidFill>
                <a:schemeClr val="tx1"/>
              </a:solidFill>
            </a:endParaRPr>
          </a:p>
        </p:txBody>
      </p:sp>
      <p:sp>
        <p:nvSpPr>
          <p:cNvPr id="3" name="内容占位符 2"/>
          <p:cNvSpPr>
            <a:spLocks noGrp="1"/>
          </p:cNvSpPr>
          <p:nvPr>
            <p:ph idx="1"/>
          </p:nvPr>
        </p:nvSpPr>
        <p:spPr/>
        <p:txBody>
          <a:bodyPr>
            <a:normAutofit lnSpcReduction="10000"/>
          </a:bodyPr>
          <a:lstStyle/>
          <a:p>
            <a:r>
              <a:rPr lang="en-US" altLang="zh-CN" dirty="0"/>
              <a:t>Batch learning</a:t>
            </a:r>
          </a:p>
          <a:p>
            <a:pPr lvl="1"/>
            <a:r>
              <a:rPr lang="en-US" altLang="zh-CN" dirty="0"/>
              <a:t>All the training samples are available</a:t>
            </a:r>
          </a:p>
          <a:p>
            <a:endParaRPr lang="en-US" altLang="zh-CN" dirty="0"/>
          </a:p>
          <a:p>
            <a:r>
              <a:rPr lang="en-US" altLang="zh-CN" dirty="0"/>
              <a:t>Online learning or mini-batch learning</a:t>
            </a:r>
          </a:p>
          <a:p>
            <a:pPr lvl="1"/>
            <a:r>
              <a:rPr lang="en-US" altLang="zh-CN" dirty="0"/>
              <a:t>The learning algorithm sees the training samples one by one.</a:t>
            </a:r>
          </a:p>
          <a:p>
            <a:endParaRPr lang="en-US" altLang="zh-CN" dirty="0"/>
          </a:p>
          <a:p>
            <a:r>
              <a:rPr lang="en-US" altLang="zh-CN" dirty="0"/>
              <a:t>What is the advantages of online (mini-batch) learning?</a:t>
            </a:r>
          </a:p>
          <a:p>
            <a:pPr lvl="1"/>
            <a:r>
              <a:rPr lang="en-US" altLang="zh-CN" dirty="0"/>
              <a:t>Training speed </a:t>
            </a:r>
          </a:p>
          <a:p>
            <a:pPr lvl="2"/>
            <a:r>
              <a:rPr lang="en-US" altLang="zh-CN" dirty="0"/>
              <a:t>Iteration number VS. Training Time</a:t>
            </a:r>
          </a:p>
          <a:p>
            <a:pPr lvl="2"/>
            <a:r>
              <a:rPr lang="en-US" altLang="zh-CN" dirty="0"/>
              <a:t>Memory cost</a:t>
            </a:r>
          </a:p>
          <a:p>
            <a:pPr marL="685800" lvl="2" indent="0">
              <a:buNone/>
            </a:pPr>
            <a:endParaRPr lang="en-US" altLang="zh-CN" dirty="0"/>
          </a:p>
          <a:p>
            <a:r>
              <a:rPr lang="en-US" altLang="zh-CN" dirty="0"/>
              <a:t>Convergence of online training?</a:t>
            </a:r>
          </a:p>
        </p:txBody>
      </p:sp>
    </p:spTree>
    <p:extLst>
      <p:ext uri="{BB962C8B-B14F-4D97-AF65-F5344CB8AC3E}">
        <p14:creationId xmlns:p14="http://schemas.microsoft.com/office/powerpoint/2010/main" val="384177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051" name="Rectangle 3"/>
          <p:cNvSpPr>
            <a:spLocks noGrp="1" noChangeArrowheads="1"/>
          </p:cNvSpPr>
          <p:nvPr>
            <p:ph type="title"/>
          </p:nvPr>
        </p:nvSpPr>
        <p:spPr>
          <a:xfrm>
            <a:off x="187037" y="103908"/>
            <a:ext cx="9144000" cy="841664"/>
          </a:xfrm>
          <a:noFill/>
          <a:ln/>
          <a:extLst>
            <a:ext uri="{909E8E84-426E-40DD-AFC4-6F175D3DCCD1}">
              <a14:hiddenFill xmlns:a14="http://schemas.microsoft.com/office/drawing/2010/main">
                <a:solidFill>
                  <a:srgbClr val="0000CC"/>
                </a:solidFill>
              </a14:hiddenFill>
            </a:ext>
          </a:extLst>
        </p:spPr>
        <p:txBody>
          <a:bodyPr/>
          <a:lstStyle/>
          <a:p>
            <a:r>
              <a:rPr lang="en-US" altLang="zh-CN" dirty="0" err="1">
                <a:solidFill>
                  <a:srgbClr val="FF0000"/>
                </a:solidFill>
                <a:ea typeface="宋体" charset="-122"/>
              </a:rPr>
              <a:t>Optinal</a:t>
            </a:r>
            <a:r>
              <a:rPr lang="en-US" altLang="zh-CN" dirty="0">
                <a:solidFill>
                  <a:srgbClr val="FF0000"/>
                </a:solidFill>
                <a:ea typeface="宋体" charset="-122"/>
              </a:rPr>
              <a:t>: Mistake Bound Theorem</a:t>
            </a:r>
            <a:endParaRPr lang="en-US" altLang="zh-CN" sz="3200" dirty="0">
              <a:solidFill>
                <a:srgbClr val="FF0000"/>
              </a:solidFill>
              <a:ea typeface="宋体" charset="-122"/>
            </a:endParaRPr>
          </a:p>
        </p:txBody>
      </p:sp>
      <p:sp>
        <p:nvSpPr>
          <p:cNvPr id="770050" name="Rectangle 2"/>
          <p:cNvSpPr>
            <a:spLocks noGrp="1" noChangeArrowheads="1"/>
          </p:cNvSpPr>
          <p:nvPr>
            <p:ph idx="1"/>
          </p:nvPr>
        </p:nvSpPr>
        <p:spPr>
          <a:xfrm>
            <a:off x="609600" y="1340768"/>
            <a:ext cx="8282880" cy="4876800"/>
          </a:xfrm>
        </p:spPr>
        <p:txBody>
          <a:bodyPr>
            <a:noAutofit/>
          </a:bodyPr>
          <a:lstStyle/>
          <a:p>
            <a:pPr>
              <a:lnSpc>
                <a:spcPct val="90000"/>
              </a:lnSpc>
            </a:pPr>
            <a:r>
              <a:rPr lang="en-US" altLang="zh-CN" dirty="0">
                <a:ea typeface="宋体" charset="-122"/>
              </a:rPr>
              <a:t>The margin of a hyperplane for a dataset is the distance between the hyperplane and the data point nearest to it.</a:t>
            </a:r>
            <a:endParaRPr lang="en-US" altLang="zh-CN" dirty="0">
              <a:latin typeface="Arial" charset="0"/>
              <a:ea typeface="宋体" charset="-122"/>
            </a:endParaRPr>
          </a:p>
        </p:txBody>
      </p:sp>
      <p:pic>
        <p:nvPicPr>
          <p:cNvPr id="2" name="图片 1">
            <a:extLst>
              <a:ext uri="{FF2B5EF4-FFF2-40B4-BE49-F238E27FC236}">
                <a16:creationId xmlns:a16="http://schemas.microsoft.com/office/drawing/2014/main" id="{3E06BAE8-6FFF-0340-8B4E-868F21B0F115}"/>
              </a:ext>
            </a:extLst>
          </p:cNvPr>
          <p:cNvPicPr>
            <a:picLocks noChangeAspect="1"/>
          </p:cNvPicPr>
          <p:nvPr/>
        </p:nvPicPr>
        <p:blipFill>
          <a:blip r:embed="rId3"/>
          <a:stretch>
            <a:fillRect/>
          </a:stretch>
        </p:blipFill>
        <p:spPr>
          <a:xfrm>
            <a:off x="1331640" y="2276872"/>
            <a:ext cx="6489700" cy="2730500"/>
          </a:xfrm>
          <a:prstGeom prst="rect">
            <a:avLst/>
          </a:prstGeom>
        </p:spPr>
      </p:pic>
      <p:sp>
        <p:nvSpPr>
          <p:cNvPr id="3" name="文本框 2">
            <a:extLst>
              <a:ext uri="{FF2B5EF4-FFF2-40B4-BE49-F238E27FC236}">
                <a16:creationId xmlns:a16="http://schemas.microsoft.com/office/drawing/2014/main" id="{2C8B8903-43CD-4A4E-8020-EC70E41483F6}"/>
              </a:ext>
            </a:extLst>
          </p:cNvPr>
          <p:cNvSpPr txBox="1"/>
          <p:nvPr/>
        </p:nvSpPr>
        <p:spPr>
          <a:xfrm>
            <a:off x="5647630" y="4005064"/>
            <a:ext cx="3244850" cy="646331"/>
          </a:xfrm>
          <a:prstGeom prst="rect">
            <a:avLst/>
          </a:prstGeom>
          <a:noFill/>
        </p:spPr>
        <p:txBody>
          <a:bodyPr wrap="square" rtlCol="0">
            <a:spAutoFit/>
          </a:bodyPr>
          <a:lstStyle/>
          <a:p>
            <a:r>
              <a:rPr kumimoji="1" lang="en-US" altLang="zh-CN" dirty="0"/>
              <a:t>Margin with respect to this hyperplane</a:t>
            </a:r>
            <a:endParaRPr kumimoji="1" lang="zh-CN" altLang="en-US" dirty="0"/>
          </a:p>
        </p:txBody>
      </p:sp>
    </p:spTree>
    <p:extLst>
      <p:ext uri="{BB962C8B-B14F-4D97-AF65-F5344CB8AC3E}">
        <p14:creationId xmlns:p14="http://schemas.microsoft.com/office/powerpoint/2010/main" val="3065134415"/>
      </p:ext>
    </p:extLst>
  </p:cSld>
  <p:clrMapOvr>
    <a:masterClrMapping/>
  </p:clrMapOvr>
  <p:transition>
    <p:zoom dir="in"/>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051" name="Rectangle 3"/>
          <p:cNvSpPr>
            <a:spLocks noGrp="1" noChangeArrowheads="1"/>
          </p:cNvSpPr>
          <p:nvPr>
            <p:ph type="title"/>
          </p:nvPr>
        </p:nvSpPr>
        <p:spPr>
          <a:xfrm>
            <a:off x="187037" y="103908"/>
            <a:ext cx="9144000" cy="841664"/>
          </a:xfrm>
          <a:noFill/>
          <a:ln/>
          <a:extLst>
            <a:ext uri="{909E8E84-426E-40DD-AFC4-6F175D3DCCD1}">
              <a14:hiddenFill xmlns:a14="http://schemas.microsoft.com/office/drawing/2010/main">
                <a:solidFill>
                  <a:srgbClr val="0000CC"/>
                </a:solidFill>
              </a14:hiddenFill>
            </a:ext>
          </a:extLst>
        </p:spPr>
        <p:txBody>
          <a:bodyPr/>
          <a:lstStyle/>
          <a:p>
            <a:r>
              <a:rPr lang="en-US" altLang="zh-CN" dirty="0" err="1">
                <a:solidFill>
                  <a:srgbClr val="FF0000"/>
                </a:solidFill>
                <a:ea typeface="宋体" charset="-122"/>
              </a:rPr>
              <a:t>Optinal</a:t>
            </a:r>
            <a:r>
              <a:rPr lang="en-US" altLang="zh-CN" dirty="0">
                <a:solidFill>
                  <a:srgbClr val="FF0000"/>
                </a:solidFill>
                <a:ea typeface="宋体" charset="-122"/>
              </a:rPr>
              <a:t>: Mistake Bound Theorem</a:t>
            </a:r>
            <a:endParaRPr lang="en-US" altLang="zh-CN" sz="3200" dirty="0">
              <a:solidFill>
                <a:srgbClr val="FF0000"/>
              </a:solidFill>
              <a:ea typeface="宋体" charset="-122"/>
            </a:endParaRPr>
          </a:p>
        </p:txBody>
      </p:sp>
      <mc:AlternateContent xmlns:mc="http://schemas.openxmlformats.org/markup-compatibility/2006" xmlns:a14="http://schemas.microsoft.com/office/drawing/2010/main">
        <mc:Choice Requires="a14">
          <p:sp>
            <p:nvSpPr>
              <p:cNvPr id="770050" name="Rectangle 2"/>
              <p:cNvSpPr>
                <a:spLocks noGrp="1" noChangeArrowheads="1"/>
              </p:cNvSpPr>
              <p:nvPr>
                <p:ph idx="1"/>
              </p:nvPr>
            </p:nvSpPr>
            <p:spPr>
              <a:xfrm>
                <a:off x="609600" y="1340768"/>
                <a:ext cx="8282880" cy="4876800"/>
              </a:xfrm>
            </p:spPr>
            <p:txBody>
              <a:bodyPr>
                <a:noAutofit/>
              </a:bodyPr>
              <a:lstStyle/>
              <a:p>
                <a:pPr>
                  <a:lnSpc>
                    <a:spcPct val="90000"/>
                  </a:lnSpc>
                </a:pPr>
                <a:r>
                  <a:rPr lang="en-US" altLang="zh-CN" dirty="0">
                    <a:ea typeface="宋体" charset="-122"/>
                  </a:rPr>
                  <a:t>Maintains a weight vector </a:t>
                </a:r>
                <a14:m>
                  <m:oMath xmlns:m="http://schemas.openxmlformats.org/officeDocument/2006/math">
                    <m:r>
                      <a:rPr lang="en-US" altLang="zh-CN" b="1" i="1" smtClean="0">
                        <a:latin typeface="Cambria Math" panose="02040503050406030204" pitchFamily="18" charset="0"/>
                      </a:rPr>
                      <m:t>𝒘</m:t>
                    </m:r>
                    <m:r>
                      <a:rPr lang="en-US" altLang="zh-CN" b="1" i="1">
                        <a:latin typeface="Cambria Math"/>
                      </a:rPr>
                      <m:t>∈</m:t>
                    </m:r>
                    <m:sSup>
                      <m:sSupPr>
                        <m:ctrlPr>
                          <a:rPr lang="en-US" altLang="zh-CN" b="1" i="1">
                            <a:latin typeface="Cambria Math" panose="02040503050406030204" pitchFamily="18" charset="0"/>
                          </a:rPr>
                        </m:ctrlPr>
                      </m:sSupPr>
                      <m:e>
                        <m:r>
                          <a:rPr lang="en-US" altLang="zh-CN" b="1" i="1">
                            <a:latin typeface="Cambria Math"/>
                          </a:rPr>
                          <m:t>ℛ</m:t>
                        </m:r>
                      </m:e>
                      <m:sup>
                        <m:r>
                          <a:rPr lang="en-US" altLang="zh-CN" i="1">
                            <a:latin typeface="Cambria Math"/>
                          </a:rPr>
                          <m:t>𝑝</m:t>
                        </m:r>
                      </m:sup>
                    </m:sSup>
                  </m:oMath>
                </a14:m>
                <a:r>
                  <a:rPr lang="en-US" altLang="zh-CN" dirty="0">
                    <a:ea typeface="宋体" charset="-122"/>
                    <a:sym typeface="Symbol" pitchFamily="18" charset="2"/>
                  </a:rPr>
                  <a:t>,  </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0" i="0" smtClean="0">
                            <a:latin typeface="Cambria Math"/>
                          </a:rPr>
                          <m:t>1</m:t>
                        </m:r>
                      </m:sub>
                    </m:sSub>
                    <m:r>
                      <a:rPr lang="en-US" altLang="zh-CN" b="1" i="1" smtClean="0">
                        <a:latin typeface="Cambria Math"/>
                      </a:rPr>
                      <m:t>=</m:t>
                    </m:r>
                    <m:d>
                      <m:dPr>
                        <m:ctrlPr>
                          <a:rPr lang="en-US" altLang="zh-CN" b="1" i="1" smtClean="0">
                            <a:latin typeface="Cambria Math" panose="02040503050406030204" pitchFamily="18" charset="0"/>
                          </a:rPr>
                        </m:ctrlPr>
                      </m:dPr>
                      <m:e>
                        <m:r>
                          <a:rPr lang="en-US" altLang="zh-CN" b="0" i="1" smtClean="0">
                            <a:latin typeface="Cambria Math"/>
                          </a:rPr>
                          <m:t>0</m:t>
                        </m:r>
                        <m:r>
                          <a:rPr lang="en-US" altLang="zh-CN" b="1" i="1" smtClean="0">
                            <a:latin typeface="Cambria Math"/>
                          </a:rPr>
                          <m:t>,⋯,</m:t>
                        </m:r>
                        <m:r>
                          <a:rPr lang="en-US" altLang="zh-CN" b="0" i="1" smtClean="0">
                            <a:latin typeface="Cambria Math"/>
                          </a:rPr>
                          <m:t>0</m:t>
                        </m:r>
                      </m:e>
                    </m:d>
                  </m:oMath>
                </a14:m>
                <a:r>
                  <a:rPr lang="en-US" altLang="zh-CN" dirty="0">
                    <a:ea typeface="宋体" charset="-122"/>
                  </a:rPr>
                  <a:t>.</a:t>
                </a:r>
              </a:p>
              <a:p>
                <a:pPr>
                  <a:lnSpc>
                    <a:spcPct val="90000"/>
                  </a:lnSpc>
                </a:pPr>
                <a:r>
                  <a:rPr lang="en-US" altLang="zh-CN" dirty="0">
                    <a:ea typeface="宋体" charset="-122"/>
                  </a:rPr>
                  <a:t>Upon receiving an example </a:t>
                </a:r>
                <a14:m>
                  <m:oMath xmlns:m="http://schemas.openxmlformats.org/officeDocument/2006/math">
                    <m:r>
                      <a:rPr lang="en-US" altLang="zh-CN" b="1" i="1" smtClean="0">
                        <a:latin typeface="Cambria Math"/>
                      </a:rPr>
                      <m:t>𝒙</m:t>
                    </m:r>
                    <m:r>
                      <a:rPr lang="en-US" altLang="zh-CN" b="1" i="1">
                        <a:latin typeface="Cambria Math"/>
                      </a:rPr>
                      <m:t>∈</m:t>
                    </m:r>
                    <m:sSup>
                      <m:sSupPr>
                        <m:ctrlPr>
                          <a:rPr lang="en-US" altLang="zh-CN" b="1" i="1">
                            <a:latin typeface="Cambria Math" panose="02040503050406030204" pitchFamily="18" charset="0"/>
                          </a:rPr>
                        </m:ctrlPr>
                      </m:sSupPr>
                      <m:e>
                        <m:r>
                          <a:rPr lang="en-US" altLang="zh-CN" b="1" i="1">
                            <a:latin typeface="Cambria Math"/>
                          </a:rPr>
                          <m:t>ℛ</m:t>
                        </m:r>
                      </m:e>
                      <m:sup>
                        <m:r>
                          <a:rPr lang="en-US" altLang="zh-CN" i="1">
                            <a:latin typeface="Cambria Math"/>
                          </a:rPr>
                          <m:t>𝑝</m:t>
                        </m:r>
                      </m:sup>
                    </m:sSup>
                    <m:r>
                      <a:rPr lang="en-US" altLang="zh-CN" b="1" i="1">
                        <a:latin typeface="Cambria Math"/>
                      </a:rPr>
                      <m:t> </m:t>
                    </m:r>
                  </m:oMath>
                </a14:m>
                <a:r>
                  <a:rPr lang="en-US" altLang="zh-CN" i="1" dirty="0">
                    <a:latin typeface="Arial" charset="0"/>
                    <a:ea typeface="宋体" charset="-122"/>
                  </a:rPr>
                  <a:t> </a:t>
                </a:r>
                <a:endParaRPr lang="en-US" altLang="zh-CN" dirty="0">
                  <a:ea typeface="宋体" charset="-122"/>
                </a:endParaRPr>
              </a:p>
              <a:p>
                <a:pPr>
                  <a:lnSpc>
                    <a:spcPct val="90000"/>
                  </a:lnSpc>
                </a:pPr>
                <a:r>
                  <a:rPr lang="en-US" altLang="zh-CN" dirty="0">
                    <a:ea typeface="宋体" charset="-122"/>
                  </a:rPr>
                  <a:t>Predicts according to the linear threshold function </a:t>
                </a:r>
                <a14:m>
                  <m:oMath xmlns:m="http://schemas.openxmlformats.org/officeDocument/2006/math">
                    <m:r>
                      <m:rPr>
                        <m:nor/>
                      </m:rPr>
                      <a:rPr lang="en-US" altLang="zh-CN">
                        <a:latin typeface="Cambria Math"/>
                      </a:rPr>
                      <m:t>sgn</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b="1" i="1" smtClean="0">
                                <a:latin typeface="Cambria Math" panose="02040503050406030204" pitchFamily="18" charset="0"/>
                              </a:rPr>
                              <m:t>𝒘</m:t>
                            </m:r>
                          </m:e>
                          <m:sup>
                            <m:r>
                              <a:rPr lang="en-US" altLang="zh-CN" i="1">
                                <a:latin typeface="Cambria Math"/>
                              </a:rPr>
                              <m:t>𝑇</m:t>
                            </m:r>
                          </m:sup>
                        </m:sSup>
                        <m:r>
                          <a:rPr lang="en-US" altLang="zh-CN" b="1" i="1">
                            <a:latin typeface="Cambria Math"/>
                          </a:rPr>
                          <m:t>𝒙</m:t>
                        </m:r>
                      </m:e>
                    </m:d>
                    <m:r>
                      <a:rPr lang="en-US" altLang="zh-CN" b="1" i="1">
                        <a:latin typeface="Cambria Math"/>
                      </a:rPr>
                      <m:t> </m:t>
                    </m:r>
                  </m:oMath>
                </a14:m>
                <a:r>
                  <a:rPr lang="en-US" altLang="zh-CN" dirty="0">
                    <a:latin typeface="Arial" charset="0"/>
                    <a:ea typeface="宋体" charset="-122"/>
                  </a:rPr>
                  <a:t>.</a:t>
                </a:r>
              </a:p>
              <a:p>
                <a:pPr>
                  <a:lnSpc>
                    <a:spcPct val="90000"/>
                  </a:lnSpc>
                  <a:buFontTx/>
                  <a:buNone/>
                </a:pPr>
                <a:endParaRPr lang="en-US" altLang="zh-CN" b="1" dirty="0">
                  <a:latin typeface="Times New Roman" pitchFamily="18" charset="0"/>
                  <a:ea typeface="宋体" charset="-122"/>
                </a:endParaRPr>
              </a:p>
              <a:p>
                <a:pPr>
                  <a:lnSpc>
                    <a:spcPct val="90000"/>
                  </a:lnSpc>
                  <a:buFontTx/>
                  <a:buNone/>
                </a:pPr>
                <a:r>
                  <a:rPr lang="en-US" altLang="zh-CN" b="1" dirty="0">
                    <a:latin typeface="Times New Roman" pitchFamily="18" charset="0"/>
                    <a:ea typeface="宋体" charset="-122"/>
                  </a:rPr>
                  <a:t>Theorem [Novikoff,1963] </a:t>
                </a:r>
                <a:r>
                  <a:rPr lang="en-US" altLang="zh-CN" i="1" dirty="0">
                    <a:latin typeface="Times New Roman" pitchFamily="18" charset="0"/>
                    <a:ea typeface="宋体" charset="-122"/>
                  </a:rPr>
                  <a:t>Let </a:t>
                </a:r>
                <a14:m>
                  <m:oMath xmlns:m="http://schemas.openxmlformats.org/officeDocument/2006/math">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a:rPr>
                              <m:t>𝒙</m:t>
                            </m:r>
                          </m:e>
                          <m:sub>
                            <m:r>
                              <a:rPr lang="en-US" altLang="zh-CN" i="1">
                                <a:latin typeface="Cambria Math"/>
                              </a:rPr>
                              <m:t>1</m:t>
                            </m:r>
                          </m:sub>
                        </m:sSub>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𝑦</m:t>
                            </m:r>
                          </m:e>
                          <m:sub>
                            <m:r>
                              <a:rPr lang="en-US" altLang="zh-CN" i="1">
                                <a:latin typeface="Cambria Math"/>
                              </a:rPr>
                              <m:t>1</m:t>
                            </m:r>
                          </m:sub>
                        </m:sSub>
                      </m:e>
                    </m:d>
                    <m:r>
                      <a:rPr lang="en-US" altLang="zh-CN" i="1">
                        <a:latin typeface="Cambria Math"/>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a:rPr>
                              <m:t>𝒙</m:t>
                            </m:r>
                          </m:e>
                          <m:sub>
                            <m:r>
                              <a:rPr lang="en-US" altLang="zh-CN" b="0" i="1" smtClean="0">
                                <a:latin typeface="Cambria Math"/>
                              </a:rPr>
                              <m:t>𝑡</m:t>
                            </m:r>
                          </m:sub>
                        </m:sSub>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𝑦</m:t>
                            </m:r>
                          </m:e>
                          <m:sub>
                            <m:r>
                              <a:rPr lang="en-US" altLang="zh-CN" b="0" i="1" smtClean="0">
                                <a:latin typeface="Cambria Math"/>
                              </a:rPr>
                              <m:t>𝑡</m:t>
                            </m:r>
                          </m:sub>
                        </m:sSub>
                      </m:e>
                    </m:d>
                  </m:oMath>
                </a14:m>
                <a:r>
                  <a:rPr lang="en-US" altLang="zh-CN" dirty="0">
                    <a:latin typeface="Arial" charset="0"/>
                    <a:ea typeface="宋体" charset="-122"/>
                  </a:rPr>
                  <a:t>, </a:t>
                </a:r>
                <a:r>
                  <a:rPr lang="en-US" altLang="zh-CN" i="1" dirty="0">
                    <a:latin typeface="Times New Roman" pitchFamily="18" charset="0"/>
                    <a:ea typeface="宋体" charset="-122"/>
                  </a:rPr>
                  <a:t>be a sequence of labeled examples with </a:t>
                </a:r>
                <a14:m>
                  <m:oMath xmlns:m="http://schemas.openxmlformats.org/officeDocument/2006/math">
                    <m:sSub>
                      <m:sSubPr>
                        <m:ctrlPr>
                          <a:rPr lang="en-US" altLang="zh-CN" b="1" i="1" smtClean="0">
                            <a:latin typeface="Cambria Math" panose="02040503050406030204" pitchFamily="18" charset="0"/>
                          </a:rPr>
                        </m:ctrlPr>
                      </m:sSubPr>
                      <m:e>
                        <m:r>
                          <a:rPr lang="en-US" altLang="zh-CN" b="1" i="1">
                            <a:latin typeface="Cambria Math"/>
                          </a:rPr>
                          <m:t>𝒙</m:t>
                        </m:r>
                      </m:e>
                      <m:sub>
                        <m:r>
                          <a:rPr lang="en-US" altLang="zh-CN" b="0" i="1" smtClean="0">
                            <a:latin typeface="Cambria Math"/>
                          </a:rPr>
                          <m:t>𝑖</m:t>
                        </m:r>
                      </m:sub>
                    </m:sSub>
                    <m:r>
                      <a:rPr lang="en-US" altLang="zh-CN" b="1" i="1">
                        <a:latin typeface="Cambria Math"/>
                      </a:rPr>
                      <m:t>∈</m:t>
                    </m:r>
                    <m:sSup>
                      <m:sSupPr>
                        <m:ctrlPr>
                          <a:rPr lang="en-US" altLang="zh-CN" b="1" i="1">
                            <a:latin typeface="Cambria Math" panose="02040503050406030204" pitchFamily="18" charset="0"/>
                          </a:rPr>
                        </m:ctrlPr>
                      </m:sSupPr>
                      <m:e>
                        <m:r>
                          <a:rPr lang="en-US" altLang="zh-CN" b="1" i="1">
                            <a:latin typeface="Cambria Math"/>
                          </a:rPr>
                          <m:t>ℛ</m:t>
                        </m:r>
                      </m:e>
                      <m:sup>
                        <m:r>
                          <a:rPr lang="en-US" altLang="zh-CN" i="1">
                            <a:latin typeface="Cambria Math"/>
                          </a:rPr>
                          <m:t>𝑝</m:t>
                        </m:r>
                      </m:sup>
                    </m:sSup>
                  </m:oMath>
                </a14:m>
                <a:r>
                  <a:rPr lang="en-US" altLang="zh-CN" i="1" dirty="0">
                    <a:latin typeface="Arial" charset="0"/>
                    <a:ea typeface="宋体" charset="-122"/>
                  </a:rPr>
                  <a:t>, </a:t>
                </a:r>
                <a14:m>
                  <m:oMath xmlns:m="http://schemas.openxmlformats.org/officeDocument/2006/math">
                    <m:d>
                      <m:dPr>
                        <m:begChr m:val="‖"/>
                        <m:endChr m:val="‖"/>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a:latin typeface="Cambria Math"/>
                              </a:rPr>
                              <m:t>𝒙</m:t>
                            </m:r>
                          </m:e>
                          <m:sub>
                            <m:r>
                              <a:rPr lang="en-US" altLang="zh-CN" b="0" i="1" smtClean="0">
                                <a:latin typeface="Cambria Math"/>
                              </a:rPr>
                              <m:t>𝑖</m:t>
                            </m:r>
                          </m:sub>
                        </m:sSub>
                      </m:e>
                    </m:d>
                    <m:r>
                      <a:rPr lang="en-US" altLang="zh-CN" b="1" i="1" smtClean="0">
                        <a:latin typeface="Cambria Math"/>
                      </a:rPr>
                      <m:t>≤</m:t>
                    </m:r>
                    <m:r>
                      <a:rPr lang="en-US" altLang="zh-CN" b="0" i="1" smtClean="0">
                        <a:latin typeface="Cambria Math"/>
                      </a:rPr>
                      <m:t>𝑅</m:t>
                    </m:r>
                  </m:oMath>
                </a14:m>
                <a:r>
                  <a:rPr lang="en-US" altLang="zh-CN" dirty="0">
                    <a:latin typeface="Times New Roman" pitchFamily="18" charset="0"/>
                    <a:ea typeface="宋体" charset="-122"/>
                  </a:rPr>
                  <a:t> </a:t>
                </a:r>
                <a:r>
                  <a:rPr lang="en-US" altLang="zh-CN" i="1" dirty="0">
                    <a:latin typeface="Times New Roman" pitchFamily="18" charset="0"/>
                    <a:ea typeface="宋体" charset="-122"/>
                  </a:rPr>
                  <a:t>and </a:t>
                </a:r>
                <a:r>
                  <a:rPr lang="en-US" altLang="zh-CN" i="1" dirty="0" err="1">
                    <a:latin typeface="Times New Roman" pitchFamily="18" charset="0"/>
                    <a:ea typeface="宋体" charset="-122"/>
                  </a:rPr>
                  <a:t>y</a:t>
                </a:r>
                <a:r>
                  <a:rPr lang="en-US" altLang="zh-CN" i="1" baseline="-25000" dirty="0" err="1">
                    <a:latin typeface="Times New Roman" pitchFamily="18" charset="0"/>
                    <a:ea typeface="宋体" charset="-122"/>
                  </a:rPr>
                  <a:t>i</a:t>
                </a:r>
                <a:r>
                  <a:rPr lang="en-US" altLang="zh-CN" i="1" dirty="0">
                    <a:latin typeface="Times New Roman" pitchFamily="18" charset="0"/>
                    <a:ea typeface="宋体" charset="-122"/>
                  </a:rPr>
                  <a:t> </a:t>
                </a:r>
                <a:r>
                  <a:rPr lang="en-US" altLang="zh-CN" sz="2400" dirty="0">
                    <a:ea typeface="宋体" charset="-122"/>
                    <a:sym typeface="Symbol" pitchFamily="18" charset="2"/>
                  </a:rPr>
                  <a:t></a:t>
                </a:r>
                <a:r>
                  <a:rPr lang="en-US" altLang="zh-CN" i="1" dirty="0">
                    <a:latin typeface="Times New Roman" pitchFamily="18" charset="0"/>
                    <a:ea typeface="宋体" charset="-122"/>
                  </a:rPr>
                  <a:t>{-1,1} for all i. Let </a:t>
                </a:r>
                <a14:m>
                  <m:oMath xmlns:m="http://schemas.openxmlformats.org/officeDocument/2006/math">
                    <m:r>
                      <a:rPr lang="en-US" altLang="zh-CN" b="1" i="1" smtClean="0">
                        <a:latin typeface="Cambria Math"/>
                      </a:rPr>
                      <m:t>𝒖</m:t>
                    </m:r>
                    <m:r>
                      <a:rPr lang="en-US" altLang="zh-CN" b="1" i="1">
                        <a:latin typeface="Cambria Math"/>
                      </a:rPr>
                      <m:t>∈</m:t>
                    </m:r>
                    <m:sSup>
                      <m:sSupPr>
                        <m:ctrlPr>
                          <a:rPr lang="en-US" altLang="zh-CN" b="1" i="1">
                            <a:latin typeface="Cambria Math" panose="02040503050406030204" pitchFamily="18" charset="0"/>
                          </a:rPr>
                        </m:ctrlPr>
                      </m:sSupPr>
                      <m:e>
                        <m:r>
                          <a:rPr lang="en-US" altLang="zh-CN" b="1" i="1">
                            <a:latin typeface="Cambria Math"/>
                          </a:rPr>
                          <m:t>ℛ</m:t>
                        </m:r>
                      </m:e>
                      <m:sup>
                        <m:r>
                          <a:rPr lang="en-US" altLang="zh-CN" i="1">
                            <a:latin typeface="Cambria Math"/>
                          </a:rPr>
                          <m:t>𝑝</m:t>
                        </m:r>
                      </m:sup>
                    </m:sSup>
                  </m:oMath>
                </a14:m>
                <a:r>
                  <a:rPr lang="en-US" altLang="zh-CN" dirty="0">
                    <a:ea typeface="宋体" charset="-122"/>
                  </a:rPr>
                  <a:t>,</a:t>
                </a:r>
                <a:r>
                  <a:rPr lang="en-US" altLang="zh-CN" i="1" dirty="0">
                    <a:ea typeface="宋体" charset="-122"/>
                  </a:rPr>
                  <a:t> </a:t>
                </a:r>
                <a:r>
                  <a:rPr lang="en-US" altLang="zh-CN" i="1" dirty="0">
                    <a:latin typeface="Times New Roman" pitchFamily="18" charset="0"/>
                    <a:ea typeface="宋体" charset="-122"/>
                    <a:sym typeface="Symbol" pitchFamily="18" charset="2"/>
                  </a:rPr>
                  <a:t> </a:t>
                </a:r>
                <a:r>
                  <a:rPr lang="en-US" altLang="zh-CN" i="1" dirty="0">
                    <a:latin typeface="Times New Roman" pitchFamily="18" charset="0"/>
                    <a:ea typeface="宋体" charset="-122"/>
                  </a:rPr>
                  <a:t>&gt; 0 be such that</a:t>
                </a:r>
                <a:r>
                  <a:rPr lang="en-US" altLang="zh-CN" i="1" dirty="0">
                    <a:latin typeface="Times New Roman" pitchFamily="18" charset="0"/>
                    <a:ea typeface="宋体" charset="-122"/>
                    <a:cs typeface="Times New Roman" pitchFamily="18" charset="0"/>
                  </a:rPr>
                  <a:t> </a:t>
                </a:r>
                <a:r>
                  <a:rPr lang="en-US" altLang="zh-CN" i="1" dirty="0">
                    <a:latin typeface="Times New Roman" pitchFamily="18" charset="0"/>
                    <a:ea typeface="宋体" charset="-122"/>
                  </a:rPr>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𝑦</m:t>
                        </m:r>
                      </m:e>
                      <m:sub>
                        <m:r>
                          <a:rPr lang="en-US" altLang="zh-CN" b="0" i="1" smtClean="0">
                            <a:latin typeface="Cambria Math"/>
                          </a:rPr>
                          <m:t>𝑖</m:t>
                        </m:r>
                      </m:sub>
                    </m:sSub>
                    <m:sSup>
                      <m:sSupPr>
                        <m:ctrlPr>
                          <a:rPr lang="en-US" altLang="zh-CN" i="1">
                            <a:latin typeface="Cambria Math" panose="02040503050406030204" pitchFamily="18" charset="0"/>
                          </a:rPr>
                        </m:ctrlPr>
                      </m:sSupPr>
                      <m:e>
                        <m:r>
                          <a:rPr lang="en-US" altLang="zh-CN" b="1" i="1" smtClean="0">
                            <a:latin typeface="Cambria Math"/>
                          </a:rPr>
                          <m:t>𝒖</m:t>
                        </m:r>
                      </m:e>
                      <m:sup>
                        <m:r>
                          <a:rPr lang="en-US" altLang="zh-CN" i="1">
                            <a:latin typeface="Cambria Math"/>
                          </a:rPr>
                          <m:t>𝑇</m:t>
                        </m:r>
                      </m:sup>
                    </m:sSup>
                    <m:sSub>
                      <m:sSubPr>
                        <m:ctrlPr>
                          <a:rPr lang="en-US" altLang="zh-CN" b="1" i="1" smtClean="0">
                            <a:latin typeface="Cambria Math" panose="02040503050406030204" pitchFamily="18" charset="0"/>
                          </a:rPr>
                        </m:ctrlPr>
                      </m:sSubPr>
                      <m:e>
                        <m:r>
                          <a:rPr lang="en-US" altLang="zh-CN" b="1" i="1">
                            <a:latin typeface="Cambria Math"/>
                          </a:rPr>
                          <m:t>𝒙</m:t>
                        </m:r>
                      </m:e>
                      <m:sub>
                        <m:r>
                          <a:rPr lang="en-US" altLang="zh-CN" b="0" i="1" smtClean="0">
                            <a:latin typeface="Cambria Math"/>
                          </a:rPr>
                          <m:t>𝑖</m:t>
                        </m:r>
                      </m:sub>
                    </m:sSub>
                    <m:r>
                      <a:rPr lang="en-US" altLang="zh-CN" b="1" i="1" smtClean="0">
                        <a:latin typeface="Cambria Math"/>
                      </a:rPr>
                      <m:t>≥</m:t>
                    </m:r>
                    <m:r>
                      <a:rPr lang="en-US" altLang="zh-CN" b="0" i="1" smtClean="0">
                        <a:latin typeface="Cambria Math"/>
                      </a:rPr>
                      <m:t>𝛾</m:t>
                    </m:r>
                  </m:oMath>
                </a14:m>
                <a:r>
                  <a:rPr lang="en-US" altLang="zh-CN" sz="2400" dirty="0">
                    <a:ea typeface="宋体" charset="-122"/>
                  </a:rPr>
                  <a:t> </a:t>
                </a:r>
                <a:r>
                  <a:rPr lang="en-US" altLang="zh-CN" i="1" dirty="0">
                    <a:latin typeface="Times New Roman" pitchFamily="18" charset="0"/>
                    <a:ea typeface="宋体" charset="-122"/>
                  </a:rPr>
                  <a:t>for all i. </a:t>
                </a:r>
                <a:r>
                  <a:rPr lang="en-US" altLang="zh-CN" i="1" dirty="0">
                    <a:solidFill>
                      <a:srgbClr val="FF0000"/>
                    </a:solidFill>
                    <a:latin typeface="Times New Roman" pitchFamily="18" charset="0"/>
                    <a:ea typeface="宋体" charset="-122"/>
                  </a:rPr>
                  <a:t>Then Perceptron makes at most </a:t>
                </a:r>
                <a14:m>
                  <m:oMath xmlns:m="http://schemas.openxmlformats.org/officeDocument/2006/math">
                    <m:f>
                      <m:fPr>
                        <m:ctrlPr>
                          <a:rPr lang="en-US" altLang="zh-CN" b="0" i="1" smtClean="0">
                            <a:solidFill>
                              <a:srgbClr val="FF0000"/>
                            </a:solidFill>
                            <a:latin typeface="Cambria Math" panose="02040503050406030204" pitchFamily="18" charset="0"/>
                          </a:rPr>
                        </m:ctrlPr>
                      </m:fPr>
                      <m:num>
                        <m:sSup>
                          <m:sSupPr>
                            <m:ctrlPr>
                              <a:rPr lang="en-US" altLang="zh-CN" b="1" i="1" smtClean="0">
                                <a:solidFill>
                                  <a:srgbClr val="FF0000"/>
                                </a:solidFill>
                                <a:latin typeface="Cambria Math" panose="02040503050406030204" pitchFamily="18" charset="0"/>
                              </a:rPr>
                            </m:ctrlPr>
                          </m:sSupPr>
                          <m:e>
                            <m:d>
                              <m:dPr>
                                <m:begChr m:val="‖"/>
                                <m:endChr m:val="‖"/>
                                <m:ctrlPr>
                                  <a:rPr lang="en-US" altLang="zh-CN" b="1" i="1">
                                    <a:solidFill>
                                      <a:srgbClr val="FF0000"/>
                                    </a:solidFill>
                                    <a:latin typeface="Cambria Math" panose="02040503050406030204" pitchFamily="18" charset="0"/>
                                  </a:rPr>
                                </m:ctrlPr>
                              </m:dPr>
                              <m:e>
                                <m:r>
                                  <a:rPr lang="en-US" altLang="zh-CN" b="1" i="1" smtClean="0">
                                    <a:solidFill>
                                      <a:srgbClr val="FF0000"/>
                                    </a:solidFill>
                                    <a:latin typeface="Cambria Math"/>
                                  </a:rPr>
                                  <m:t>𝒖</m:t>
                                </m:r>
                              </m:e>
                            </m:d>
                          </m:e>
                          <m:sup>
                            <m:r>
                              <a:rPr lang="en-US" altLang="zh-CN" b="0" i="1" smtClean="0">
                                <a:solidFill>
                                  <a:srgbClr val="FF0000"/>
                                </a:solidFill>
                                <a:latin typeface="Cambria Math"/>
                              </a:rPr>
                              <m:t>2</m:t>
                            </m:r>
                          </m:sup>
                        </m:sSup>
                        <m:sSup>
                          <m:sSupPr>
                            <m:ctrlPr>
                              <a:rPr lang="en-US" altLang="zh-CN" b="0" i="1" smtClean="0">
                                <a:solidFill>
                                  <a:srgbClr val="FF0000"/>
                                </a:solidFill>
                                <a:latin typeface="Cambria Math" panose="02040503050406030204" pitchFamily="18" charset="0"/>
                              </a:rPr>
                            </m:ctrlPr>
                          </m:sSupPr>
                          <m:e>
                            <m:r>
                              <a:rPr lang="en-US" altLang="zh-CN" b="0" i="1" smtClean="0">
                                <a:solidFill>
                                  <a:srgbClr val="FF0000"/>
                                </a:solidFill>
                                <a:latin typeface="Cambria Math"/>
                              </a:rPr>
                              <m:t>𝑅</m:t>
                            </m:r>
                          </m:e>
                          <m:sup>
                            <m:r>
                              <a:rPr lang="en-US" altLang="zh-CN" b="0" i="1" smtClean="0">
                                <a:solidFill>
                                  <a:srgbClr val="FF0000"/>
                                </a:solidFill>
                                <a:latin typeface="Cambria Math"/>
                              </a:rPr>
                              <m:t>2</m:t>
                            </m:r>
                          </m:sup>
                        </m:sSup>
                      </m:num>
                      <m:den>
                        <m:sSup>
                          <m:sSupPr>
                            <m:ctrlPr>
                              <a:rPr lang="en-US" altLang="zh-CN" b="0" i="1" smtClean="0">
                                <a:solidFill>
                                  <a:srgbClr val="FF0000"/>
                                </a:solidFill>
                                <a:latin typeface="Cambria Math" panose="02040503050406030204" pitchFamily="18" charset="0"/>
                              </a:rPr>
                            </m:ctrlPr>
                          </m:sSupPr>
                          <m:e>
                            <m:r>
                              <a:rPr lang="en-US" altLang="zh-CN" b="0" i="1" smtClean="0">
                                <a:solidFill>
                                  <a:srgbClr val="FF0000"/>
                                </a:solidFill>
                                <a:latin typeface="Cambria Math"/>
                              </a:rPr>
                              <m:t>𝛾</m:t>
                            </m:r>
                          </m:e>
                          <m:sup>
                            <m:r>
                              <a:rPr lang="en-US" altLang="zh-CN" b="0" i="1" smtClean="0">
                                <a:solidFill>
                                  <a:srgbClr val="FF0000"/>
                                </a:solidFill>
                                <a:latin typeface="Cambria Math"/>
                              </a:rPr>
                              <m:t>2</m:t>
                            </m:r>
                          </m:sup>
                        </m:sSup>
                      </m:den>
                    </m:f>
                  </m:oMath>
                </a14:m>
                <a:r>
                  <a:rPr lang="en-US" altLang="zh-CN" dirty="0">
                    <a:solidFill>
                      <a:srgbClr val="FF0000"/>
                    </a:solidFill>
                    <a:latin typeface="Times New Roman" pitchFamily="18" charset="0"/>
                    <a:ea typeface="宋体" charset="-122"/>
                  </a:rPr>
                  <a:t> </a:t>
                </a:r>
                <a:r>
                  <a:rPr lang="en-US" altLang="zh-CN" i="1" dirty="0">
                    <a:solidFill>
                      <a:srgbClr val="FF0000"/>
                    </a:solidFill>
                    <a:latin typeface="Times New Roman" pitchFamily="18" charset="0"/>
                    <a:ea typeface="宋体" charset="-122"/>
                  </a:rPr>
                  <a:t>mistakes on this example sequence</a:t>
                </a:r>
                <a:r>
                  <a:rPr lang="en-US" altLang="zh-CN" i="1" dirty="0">
                    <a:latin typeface="Times New Roman" pitchFamily="18" charset="0"/>
                    <a:ea typeface="宋体" charset="-122"/>
                  </a:rPr>
                  <a:t>.</a:t>
                </a:r>
              </a:p>
              <a:p>
                <a:pPr>
                  <a:lnSpc>
                    <a:spcPct val="90000"/>
                  </a:lnSpc>
                  <a:buFontTx/>
                  <a:buNone/>
                </a:pPr>
                <a:endParaRPr lang="en-US" altLang="zh-CN" i="1" dirty="0">
                  <a:latin typeface="Times New Roman" pitchFamily="18" charset="0"/>
                  <a:ea typeface="宋体" charset="-122"/>
                </a:endParaRPr>
              </a:p>
              <a:p>
                <a:pPr>
                  <a:lnSpc>
                    <a:spcPct val="90000"/>
                  </a:lnSpc>
                  <a:buFontTx/>
                  <a:buNone/>
                </a:pPr>
                <a14:m>
                  <m:oMathPara xmlns:m="http://schemas.openxmlformats.org/officeDocument/2006/math">
                    <m:oMathParaPr>
                      <m:jc m:val="centerGroup"/>
                    </m:oMathParaPr>
                    <m:oMath xmlns:m="http://schemas.openxmlformats.org/officeDocument/2006/math">
                      <m:f>
                        <m:fPr>
                          <m:ctrlPr>
                            <a:rPr lang="en-US" altLang="zh-CN" i="1">
                              <a:solidFill>
                                <a:srgbClr val="FF0000"/>
                              </a:solidFill>
                              <a:latin typeface="Cambria Math" panose="02040503050406030204" pitchFamily="18" charset="0"/>
                            </a:rPr>
                          </m:ctrlPr>
                        </m:fPr>
                        <m:num>
                          <m:func>
                            <m:funcPr>
                              <m:ctrlPr>
                                <a:rPr lang="en-US" altLang="zh-CN" b="0" i="1" smtClean="0">
                                  <a:solidFill>
                                    <a:srgbClr val="FF0000"/>
                                  </a:solidFill>
                                  <a:latin typeface="Cambria Math" panose="02040503050406030204" pitchFamily="18" charset="0"/>
                                </a:rPr>
                              </m:ctrlPr>
                            </m:funcPr>
                            <m:fName>
                              <m:limLow>
                                <m:limLowPr>
                                  <m:ctrlPr>
                                    <a:rPr lang="en-US" altLang="zh-CN" b="0" i="1" smtClean="0">
                                      <a:solidFill>
                                        <a:srgbClr val="FF0000"/>
                                      </a:solidFill>
                                      <a:latin typeface="Cambria Math" panose="02040503050406030204" pitchFamily="18" charset="0"/>
                                    </a:rPr>
                                  </m:ctrlPr>
                                </m:limLowPr>
                                <m:e>
                                  <m:r>
                                    <m:rPr>
                                      <m:sty m:val="p"/>
                                    </m:rPr>
                                    <a:rPr lang="en-US" altLang="zh-CN" b="0" i="0" smtClean="0">
                                      <a:solidFill>
                                        <a:srgbClr val="FF0000"/>
                                      </a:solidFill>
                                      <a:latin typeface="Cambria Math"/>
                                    </a:rPr>
                                    <m:t>max</m:t>
                                  </m:r>
                                </m:e>
                                <m:lim>
                                  <m:r>
                                    <a:rPr lang="en-US" altLang="zh-CN" b="0" i="1" smtClean="0">
                                      <a:solidFill>
                                        <a:srgbClr val="FF0000"/>
                                      </a:solidFill>
                                      <a:latin typeface="Cambria Math"/>
                                    </a:rPr>
                                    <m:t>𝑖</m:t>
                                  </m:r>
                                </m:lim>
                              </m:limLow>
                            </m:fName>
                            <m:e>
                              <m:sSup>
                                <m:sSupPr>
                                  <m:ctrlPr>
                                    <a:rPr lang="en-US" altLang="zh-CN" b="0" i="1" smtClean="0">
                                      <a:solidFill>
                                        <a:srgbClr val="FF0000"/>
                                      </a:solidFill>
                                      <a:latin typeface="Cambria Math" panose="02040503050406030204" pitchFamily="18" charset="0"/>
                                    </a:rPr>
                                  </m:ctrlPr>
                                </m:sSupPr>
                                <m:e>
                                  <m:d>
                                    <m:dPr>
                                      <m:begChr m:val="‖"/>
                                      <m:endChr m:val="‖"/>
                                      <m:ctrlPr>
                                        <a:rPr lang="en-US" altLang="zh-CN" b="0" i="1" smtClean="0">
                                          <a:solidFill>
                                            <a:srgbClr val="FF0000"/>
                                          </a:solidFill>
                                          <a:latin typeface="Cambria Math" panose="02040503050406030204" pitchFamily="18" charset="0"/>
                                        </a:rPr>
                                      </m:ctrlPr>
                                    </m:dPr>
                                    <m:e>
                                      <m:sSub>
                                        <m:sSubPr>
                                          <m:ctrlPr>
                                            <a:rPr lang="en-US" altLang="zh-CN" b="0" i="1" smtClean="0">
                                              <a:solidFill>
                                                <a:srgbClr val="FF0000"/>
                                              </a:solidFill>
                                              <a:latin typeface="Cambria Math" panose="02040503050406030204" pitchFamily="18" charset="0"/>
                                            </a:rPr>
                                          </m:ctrlPr>
                                        </m:sSubPr>
                                        <m:e>
                                          <m:r>
                                            <a:rPr lang="en-US" altLang="zh-CN" b="1" i="1" smtClean="0">
                                              <a:solidFill>
                                                <a:srgbClr val="FF0000"/>
                                              </a:solidFill>
                                              <a:latin typeface="Cambria Math"/>
                                            </a:rPr>
                                            <m:t>𝒙</m:t>
                                          </m:r>
                                        </m:e>
                                        <m:sub>
                                          <m:r>
                                            <a:rPr lang="en-US" altLang="zh-CN" b="0" i="1" smtClean="0">
                                              <a:solidFill>
                                                <a:srgbClr val="FF0000"/>
                                              </a:solidFill>
                                              <a:latin typeface="Cambria Math"/>
                                            </a:rPr>
                                            <m:t>𝑖</m:t>
                                          </m:r>
                                        </m:sub>
                                      </m:sSub>
                                    </m:e>
                                  </m:d>
                                </m:e>
                                <m:sup>
                                  <m:r>
                                    <a:rPr lang="en-US" altLang="zh-CN" b="0" i="1" smtClean="0">
                                      <a:solidFill>
                                        <a:srgbClr val="FF0000"/>
                                      </a:solidFill>
                                      <a:latin typeface="Cambria Math"/>
                                    </a:rPr>
                                    <m:t>2</m:t>
                                  </m:r>
                                </m:sup>
                              </m:sSup>
                            </m:e>
                          </m:func>
                          <m:sSup>
                            <m:sSupPr>
                              <m:ctrlPr>
                                <a:rPr lang="en-US" altLang="zh-CN" b="1" i="1">
                                  <a:solidFill>
                                    <a:srgbClr val="FF0000"/>
                                  </a:solidFill>
                                  <a:latin typeface="Cambria Math" panose="02040503050406030204" pitchFamily="18" charset="0"/>
                                </a:rPr>
                              </m:ctrlPr>
                            </m:sSupPr>
                            <m:e>
                              <m:d>
                                <m:dPr>
                                  <m:begChr m:val="‖"/>
                                  <m:endChr m:val="‖"/>
                                  <m:ctrlPr>
                                    <a:rPr lang="en-US" altLang="zh-CN" b="1" i="1">
                                      <a:solidFill>
                                        <a:srgbClr val="FF0000"/>
                                      </a:solidFill>
                                      <a:latin typeface="Cambria Math" panose="02040503050406030204" pitchFamily="18" charset="0"/>
                                    </a:rPr>
                                  </m:ctrlPr>
                                </m:dPr>
                                <m:e>
                                  <m:r>
                                    <a:rPr lang="en-US" altLang="zh-CN" b="1" i="1">
                                      <a:solidFill>
                                        <a:srgbClr val="FF0000"/>
                                      </a:solidFill>
                                      <a:latin typeface="Cambria Math"/>
                                    </a:rPr>
                                    <m:t>𝒖</m:t>
                                  </m:r>
                                </m:e>
                              </m:d>
                            </m:e>
                            <m:sup>
                              <m:r>
                                <a:rPr lang="en-US" altLang="zh-CN" i="1">
                                  <a:solidFill>
                                    <a:srgbClr val="FF0000"/>
                                  </a:solidFill>
                                  <a:latin typeface="Cambria Math"/>
                                </a:rPr>
                                <m:t>2</m:t>
                              </m:r>
                            </m:sup>
                          </m:sSup>
                        </m:num>
                        <m:den>
                          <m:func>
                            <m:funcPr>
                              <m:ctrlPr>
                                <a:rPr lang="en-US" altLang="zh-CN" b="0" i="1" smtClean="0">
                                  <a:solidFill>
                                    <a:srgbClr val="FF0000"/>
                                  </a:solidFill>
                                  <a:latin typeface="Cambria Math" panose="02040503050406030204" pitchFamily="18" charset="0"/>
                                </a:rPr>
                              </m:ctrlPr>
                            </m:funcPr>
                            <m:fName>
                              <m:limLow>
                                <m:limLowPr>
                                  <m:ctrlPr>
                                    <a:rPr lang="en-US" altLang="zh-CN" b="0" i="1" smtClean="0">
                                      <a:solidFill>
                                        <a:srgbClr val="FF0000"/>
                                      </a:solidFill>
                                      <a:latin typeface="Cambria Math" panose="02040503050406030204" pitchFamily="18" charset="0"/>
                                    </a:rPr>
                                  </m:ctrlPr>
                                </m:limLowPr>
                                <m:e>
                                  <m:r>
                                    <m:rPr>
                                      <m:sty m:val="p"/>
                                    </m:rPr>
                                    <a:rPr lang="en-US" altLang="zh-CN" b="0" i="0" smtClean="0">
                                      <a:solidFill>
                                        <a:srgbClr val="FF0000"/>
                                      </a:solidFill>
                                      <a:latin typeface="Cambria Math"/>
                                    </a:rPr>
                                    <m:t>min</m:t>
                                  </m:r>
                                </m:e>
                                <m:lim>
                                  <m:r>
                                    <a:rPr lang="en-US" altLang="zh-CN" b="0" i="1" smtClean="0">
                                      <a:solidFill>
                                        <a:srgbClr val="FF0000"/>
                                      </a:solidFill>
                                      <a:latin typeface="Cambria Math"/>
                                    </a:rPr>
                                    <m:t>𝑖</m:t>
                                  </m:r>
                                </m:lim>
                              </m:limLow>
                            </m:fName>
                            <m:e>
                              <m:sSup>
                                <m:sSupPr>
                                  <m:ctrlPr>
                                    <a:rPr lang="en-US" altLang="zh-CN" i="1">
                                      <a:solidFill>
                                        <a:srgbClr val="FF0000"/>
                                      </a:solidFill>
                                      <a:latin typeface="Cambria Math" panose="02040503050406030204" pitchFamily="18" charset="0"/>
                                    </a:rPr>
                                  </m:ctrlPr>
                                </m:sSupPr>
                                <m:e>
                                  <m:d>
                                    <m:dPr>
                                      <m:ctrlPr>
                                        <a:rPr lang="en-US" altLang="zh-CN" i="1">
                                          <a:solidFill>
                                            <a:srgbClr val="FF0000"/>
                                          </a:solidFill>
                                          <a:latin typeface="Cambria Math" panose="02040503050406030204" pitchFamily="18" charset="0"/>
                                        </a:rPr>
                                      </m:ctrlPr>
                                    </m:dPr>
                                    <m:e>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a:rPr>
                                            <m:t>𝑦</m:t>
                                          </m:r>
                                        </m:e>
                                        <m:sub>
                                          <m:r>
                                            <a:rPr lang="en-US" altLang="zh-CN" i="1">
                                              <a:solidFill>
                                                <a:srgbClr val="FF0000"/>
                                              </a:solidFill>
                                              <a:latin typeface="Cambria Math"/>
                                            </a:rPr>
                                            <m:t>𝑖</m:t>
                                          </m:r>
                                        </m:sub>
                                      </m:sSub>
                                      <m:sSup>
                                        <m:sSupPr>
                                          <m:ctrlPr>
                                            <a:rPr lang="en-US" altLang="zh-CN" i="1">
                                              <a:solidFill>
                                                <a:srgbClr val="FF0000"/>
                                              </a:solidFill>
                                              <a:latin typeface="Cambria Math" panose="02040503050406030204" pitchFamily="18" charset="0"/>
                                            </a:rPr>
                                          </m:ctrlPr>
                                        </m:sSupPr>
                                        <m:e>
                                          <m:r>
                                            <a:rPr lang="en-US" altLang="zh-CN" b="1" i="1">
                                              <a:solidFill>
                                                <a:srgbClr val="FF0000"/>
                                              </a:solidFill>
                                              <a:latin typeface="Cambria Math"/>
                                            </a:rPr>
                                            <m:t>𝒖</m:t>
                                          </m:r>
                                        </m:e>
                                        <m:sup>
                                          <m:r>
                                            <a:rPr lang="en-US" altLang="zh-CN" i="1">
                                              <a:solidFill>
                                                <a:srgbClr val="FF0000"/>
                                              </a:solidFill>
                                              <a:latin typeface="Cambria Math"/>
                                            </a:rPr>
                                            <m:t>𝑇</m:t>
                                          </m:r>
                                        </m:sup>
                                      </m:sSup>
                                      <m:sSub>
                                        <m:sSubPr>
                                          <m:ctrlPr>
                                            <a:rPr lang="en-US" altLang="zh-CN" b="1" i="1">
                                              <a:solidFill>
                                                <a:srgbClr val="FF0000"/>
                                              </a:solidFill>
                                              <a:latin typeface="Cambria Math" panose="02040503050406030204" pitchFamily="18" charset="0"/>
                                            </a:rPr>
                                          </m:ctrlPr>
                                        </m:sSubPr>
                                        <m:e>
                                          <m:r>
                                            <a:rPr lang="en-US" altLang="zh-CN" b="1" i="1">
                                              <a:solidFill>
                                                <a:srgbClr val="FF0000"/>
                                              </a:solidFill>
                                              <a:latin typeface="Cambria Math"/>
                                            </a:rPr>
                                            <m:t>𝒙</m:t>
                                          </m:r>
                                        </m:e>
                                        <m:sub>
                                          <m:r>
                                            <a:rPr lang="en-US" altLang="zh-CN" i="1">
                                              <a:solidFill>
                                                <a:srgbClr val="FF0000"/>
                                              </a:solidFill>
                                              <a:latin typeface="Cambria Math"/>
                                            </a:rPr>
                                            <m:t>𝑖</m:t>
                                          </m:r>
                                        </m:sub>
                                      </m:sSub>
                                    </m:e>
                                  </m:d>
                                </m:e>
                                <m:sup>
                                  <m:r>
                                    <a:rPr lang="en-US" altLang="zh-CN" i="1">
                                      <a:solidFill>
                                        <a:srgbClr val="FF0000"/>
                                      </a:solidFill>
                                      <a:latin typeface="Cambria Math"/>
                                    </a:rPr>
                                    <m:t>2</m:t>
                                  </m:r>
                                </m:sup>
                              </m:sSup>
                            </m:e>
                          </m:func>
                        </m:den>
                      </m:f>
                    </m:oMath>
                  </m:oMathPara>
                </a14:m>
                <a:endParaRPr lang="en-US" altLang="zh-CN" i="1" dirty="0">
                  <a:latin typeface="Times New Roman" pitchFamily="18" charset="0"/>
                  <a:ea typeface="宋体" charset="-122"/>
                </a:endParaRPr>
              </a:p>
            </p:txBody>
          </p:sp>
        </mc:Choice>
        <mc:Fallback xmlns="">
          <p:sp>
            <p:nvSpPr>
              <p:cNvPr id="770050" name="Rectangle 2"/>
              <p:cNvSpPr>
                <a:spLocks noGrp="1" noRot="1" noChangeAspect="1" noMove="1" noResize="1" noEditPoints="1" noAdjustHandles="1" noChangeArrowheads="1" noChangeShapeType="1" noTextEdit="1"/>
              </p:cNvSpPr>
              <p:nvPr>
                <p:ph idx="1"/>
              </p:nvPr>
            </p:nvSpPr>
            <p:spPr>
              <a:xfrm>
                <a:off x="609600" y="1340768"/>
                <a:ext cx="8282880" cy="4876800"/>
              </a:xfrm>
              <a:blipFill>
                <a:blip r:embed="rId3"/>
                <a:stretch>
                  <a:fillRect l="-883" t="-1375" r="-221"/>
                </a:stretch>
              </a:blipFill>
            </p:spPr>
            <p:txBody>
              <a:bodyPr/>
              <a:lstStyle/>
              <a:p>
                <a:r>
                  <a:rPr lang="en-US">
                    <a:noFill/>
                  </a:rPr>
                  <a:t> </a:t>
                </a:r>
              </a:p>
            </p:txBody>
          </p:sp>
        </mc:Fallback>
      </mc:AlternateContent>
      <p:sp>
        <p:nvSpPr>
          <p:cNvPr id="770053" name="Text Box 5"/>
          <p:cNvSpPr txBox="1">
            <a:spLocks noChangeArrowheads="1"/>
          </p:cNvSpPr>
          <p:nvPr/>
        </p:nvSpPr>
        <p:spPr bwMode="auto">
          <a:xfrm>
            <a:off x="6405972" y="4675220"/>
            <a:ext cx="182949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000" b="1" u="none" dirty="0">
                <a:solidFill>
                  <a:srgbClr val="A50021"/>
                </a:solidFill>
                <a:latin typeface="Tempus Sans ITC" pitchFamily="82" charset="0"/>
                <a:ea typeface="宋体" charset="-122"/>
              </a:rPr>
              <a:t>Margin Complexity Parameter</a:t>
            </a:r>
          </a:p>
        </p:txBody>
      </p:sp>
      <p:sp>
        <p:nvSpPr>
          <p:cNvPr id="770055" name="Line 7"/>
          <p:cNvSpPr>
            <a:spLocks noChangeShapeType="1"/>
          </p:cNvSpPr>
          <p:nvPr/>
        </p:nvSpPr>
        <p:spPr bwMode="auto">
          <a:xfrm flipH="1" flipV="1">
            <a:off x="3563888" y="4365104"/>
            <a:ext cx="2819400" cy="609600"/>
          </a:xfrm>
          <a:prstGeom prst="line">
            <a:avLst/>
          </a:prstGeom>
          <a:noFill/>
          <a:ln w="28575">
            <a:solidFill>
              <a:srgbClr val="A5002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529505809"/>
      </p:ext>
    </p:extLst>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00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700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0053" grpId="0"/>
      <p:bldP spid="77005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116632"/>
            <a:ext cx="8229600" cy="850106"/>
          </a:xfrm>
        </p:spPr>
        <p:txBody>
          <a:bodyPr/>
          <a:lstStyle/>
          <a:p>
            <a:r>
              <a:rPr lang="en-US" altLang="zh-CN" dirty="0">
                <a:ea typeface="宋体" charset="-122"/>
              </a:rPr>
              <a:t>Perceptron-Mistake Bound</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10490" y="966738"/>
                <a:ext cx="7876309" cy="763149"/>
              </a:xfrm>
            </p:spPr>
            <p:txBody>
              <a:bodyPr>
                <a:noAutofit/>
              </a:bodyPr>
              <a:lstStyle/>
              <a:p>
                <a:pPr marL="0" indent="0">
                  <a:buNone/>
                </a:pPr>
                <a:r>
                  <a:rPr lang="en-US" altLang="zh-CN" dirty="0"/>
                  <a:t>Proof: Let </a:t>
                </a:r>
                <a14:m>
                  <m:oMath xmlns:m="http://schemas.openxmlformats.org/officeDocument/2006/math">
                    <m:r>
                      <a:rPr lang="en-US" altLang="zh-CN" b="1" i="1" smtClean="0">
                        <a:latin typeface="Cambria Math"/>
                      </a:rPr>
                      <m:t>𝒖</m:t>
                    </m:r>
                  </m:oMath>
                </a14:m>
                <a:r>
                  <a:rPr lang="zh-CN" altLang="en-US" b="1" dirty="0"/>
                  <a:t> </a:t>
                </a:r>
                <a:r>
                  <a:rPr lang="en-US" altLang="zh-CN" dirty="0"/>
                  <a:t>be any solution vector, so that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𝑦</m:t>
                        </m:r>
                      </m:e>
                      <m:sub>
                        <m:r>
                          <a:rPr lang="en-US" altLang="zh-CN" i="1">
                            <a:latin typeface="Cambria Math"/>
                          </a:rPr>
                          <m:t>𝑖</m:t>
                        </m:r>
                      </m:sub>
                    </m:sSub>
                    <m:sSup>
                      <m:sSupPr>
                        <m:ctrlPr>
                          <a:rPr lang="en-US" altLang="zh-CN" i="1">
                            <a:latin typeface="Cambria Math" panose="02040503050406030204" pitchFamily="18" charset="0"/>
                          </a:rPr>
                        </m:ctrlPr>
                      </m:sSupPr>
                      <m:e>
                        <m:r>
                          <a:rPr lang="en-US" altLang="zh-CN" b="1" i="1">
                            <a:latin typeface="Cambria Math"/>
                          </a:rPr>
                          <m:t>𝒖</m:t>
                        </m:r>
                      </m:e>
                      <m:sup>
                        <m:r>
                          <a:rPr lang="en-US" altLang="zh-CN" i="1">
                            <a:latin typeface="Cambria Math"/>
                          </a:rPr>
                          <m:t>𝑇</m:t>
                        </m:r>
                      </m:sup>
                    </m:sSup>
                    <m:sSub>
                      <m:sSubPr>
                        <m:ctrlPr>
                          <a:rPr lang="en-US" altLang="zh-CN" b="1" i="1">
                            <a:latin typeface="Cambria Math" panose="02040503050406030204" pitchFamily="18" charset="0"/>
                          </a:rPr>
                        </m:ctrlPr>
                      </m:sSubPr>
                      <m:e>
                        <m:r>
                          <a:rPr lang="en-US" altLang="zh-CN" b="1" i="1">
                            <a:latin typeface="Cambria Math"/>
                          </a:rPr>
                          <m:t>𝒙</m:t>
                        </m:r>
                      </m:e>
                      <m:sub>
                        <m:r>
                          <a:rPr lang="en-US" altLang="zh-CN" i="1">
                            <a:latin typeface="Cambria Math"/>
                          </a:rPr>
                          <m:t>𝑖</m:t>
                        </m:r>
                      </m:sub>
                    </m:sSub>
                  </m:oMath>
                </a14:m>
                <a:r>
                  <a:rPr lang="en-US" altLang="zh-CN" dirty="0"/>
                  <a:t> is strictly positive for all </a:t>
                </a:r>
                <a14:m>
                  <m:oMath xmlns:m="http://schemas.openxmlformats.org/officeDocument/2006/math">
                    <m:r>
                      <a:rPr lang="en-US" altLang="zh-CN" i="1">
                        <a:latin typeface="Cambria Math"/>
                      </a:rPr>
                      <m:t>𝑖</m:t>
                    </m:r>
                  </m:oMath>
                </a14:m>
                <a:r>
                  <a:rPr lang="en-US" altLang="zh-CN" dirty="0"/>
                  <a:t>, and let </a:t>
                </a:r>
                <a14:m>
                  <m:oMath xmlns:m="http://schemas.openxmlformats.org/officeDocument/2006/math">
                    <m:r>
                      <a:rPr lang="en-US" altLang="zh-CN" b="0" i="1" smtClean="0">
                        <a:latin typeface="Cambria Math"/>
                      </a:rPr>
                      <m:t>𝛼</m:t>
                    </m:r>
                  </m:oMath>
                </a14:m>
                <a:r>
                  <a:rPr lang="en-US" altLang="zh-CN" b="1" dirty="0"/>
                  <a:t> </a:t>
                </a:r>
                <a:r>
                  <a:rPr lang="en-US" altLang="zh-CN" dirty="0"/>
                  <a:t>be a positive scale factor.</a:t>
                </a:r>
              </a:p>
              <a:p>
                <a:pPr marL="0" indent="0">
                  <a:buNone/>
                </a:pPr>
                <a:endParaRPr lang="en-US" altLang="zh-CN" i="1" dirty="0">
                  <a:latin typeface="Cambria Math" panose="02040503050406030204" pitchFamily="18" charset="0"/>
                </a:endParaRPr>
              </a:p>
              <a:p>
                <a:pPr marL="0" indent="0">
                  <a:buNone/>
                </a:pPr>
                <a:endParaRPr lang="en-US" altLang="zh-CN" i="1" dirty="0">
                  <a:latin typeface="Cambria Math" panose="02040503050406030204" pitchFamily="18" charset="0"/>
                </a:endParaRPr>
              </a:p>
              <a:p>
                <a:pPr marL="0" indent="0">
                  <a:buNone/>
                </a:pPr>
                <a:endParaRPr lang="en-US" altLang="zh-CN" i="1" dirty="0">
                  <a:latin typeface="Cambria Math" panose="02040503050406030204" pitchFamily="18" charset="0"/>
                </a:endParaRPr>
              </a:p>
              <a:p>
                <a:pPr marL="0" indent="0">
                  <a:buNone/>
                </a:pPr>
                <a:endParaRPr lang="en-US" altLang="zh-CN" b="1" dirty="0"/>
              </a:p>
              <a:p>
                <a:pPr marL="0" indent="0">
                  <a:buNone/>
                </a:pPr>
                <a:endParaRPr lang="en-US" altLang="zh-CN" i="1" dirty="0">
                  <a:latin typeface="Cambria Math" panose="02040503050406030204" pitchFamily="18" charset="0"/>
                </a:endParaRPr>
              </a:p>
              <a:p>
                <a:pPr marL="0" indent="0">
                  <a:buNone/>
                </a:pPr>
                <a:endParaRPr lang="zh-CN" altLang="en-US" b="1" dirty="0"/>
              </a:p>
              <a:p>
                <a:pPr marL="0" indent="0">
                  <a:buNone/>
                </a:pPr>
                <a:endParaRPr lang="en-US" altLang="zh-CN" b="1" i="1" dirty="0">
                  <a:latin typeface="Cambria Math"/>
                </a:endParaRPr>
              </a:p>
              <a:p>
                <a:pPr marL="0" indent="0">
                  <a:buNone/>
                </a:pPr>
                <a:endParaRPr lang="en-US" altLang="zh-CN" b="1"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10490" y="966738"/>
                <a:ext cx="7876309" cy="763149"/>
              </a:xfrm>
              <a:blipFill>
                <a:blip r:embed="rId3"/>
                <a:stretch>
                  <a:fillRect l="-851" t="-4800" r="-387" b="-64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 Box 7"/>
              <p:cNvSpPr txBox="1">
                <a:spLocks noChangeArrowheads="1"/>
              </p:cNvSpPr>
              <p:nvPr/>
            </p:nvSpPr>
            <p:spPr bwMode="auto">
              <a:xfrm>
                <a:off x="7458975" y="3123362"/>
                <a:ext cx="1678921" cy="120032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lgn="ctr"/>
                <a:r>
                  <a:rPr lang="en-US" altLang="zh-CN" sz="1800" dirty="0">
                    <a:ea typeface="宋体" charset="-122"/>
                    <a:cs typeface="Times New Roman" pitchFamily="18" charset="0"/>
                  </a:rPr>
                  <a:t>Assumptions</a:t>
                </a:r>
              </a:p>
              <a:p>
                <a:pPr algn="ctr"/>
                <a14:m>
                  <m:oMathPara xmlns:m="http://schemas.openxmlformats.org/officeDocument/2006/math">
                    <m:oMathParaPr>
                      <m:jc m:val="centerGroup"/>
                    </m:oMathParaPr>
                    <m:oMath xmlns:m="http://schemas.openxmlformats.org/officeDocument/2006/math">
                      <m:sSub>
                        <m:sSubPr>
                          <m:ctrlPr>
                            <a:rPr lang="en-US" altLang="zh-CN" sz="1800" i="1">
                              <a:solidFill>
                                <a:srgbClr val="FF0000"/>
                              </a:solidFill>
                              <a:latin typeface="Cambria Math" panose="02040503050406030204" pitchFamily="18" charset="0"/>
                            </a:rPr>
                          </m:ctrlPr>
                        </m:sSubPr>
                        <m:e>
                          <m:r>
                            <a:rPr lang="en-US" altLang="zh-CN" sz="1800" i="1">
                              <a:solidFill>
                                <a:srgbClr val="FF0000"/>
                              </a:solidFill>
                              <a:latin typeface="Cambria Math"/>
                            </a:rPr>
                            <m:t>𝑦</m:t>
                          </m:r>
                        </m:e>
                        <m:sub>
                          <m:r>
                            <a:rPr lang="en-US" altLang="zh-CN" sz="1800" i="1">
                              <a:solidFill>
                                <a:srgbClr val="FF0000"/>
                              </a:solidFill>
                              <a:latin typeface="Cambria Math"/>
                            </a:rPr>
                            <m:t>𝑖</m:t>
                          </m:r>
                        </m:sub>
                      </m:sSub>
                      <m:sSup>
                        <m:sSupPr>
                          <m:ctrlPr>
                            <a:rPr lang="en-US" altLang="zh-CN" sz="1800" i="1">
                              <a:solidFill>
                                <a:srgbClr val="FF0000"/>
                              </a:solidFill>
                              <a:latin typeface="Cambria Math" panose="02040503050406030204" pitchFamily="18" charset="0"/>
                            </a:rPr>
                          </m:ctrlPr>
                        </m:sSupPr>
                        <m:e>
                          <m:r>
                            <a:rPr lang="en-US" altLang="zh-CN" sz="1800" b="1" i="1">
                              <a:solidFill>
                                <a:srgbClr val="FF0000"/>
                              </a:solidFill>
                              <a:latin typeface="Cambria Math"/>
                            </a:rPr>
                            <m:t>𝒖</m:t>
                          </m:r>
                        </m:e>
                        <m:sup>
                          <m:r>
                            <a:rPr lang="en-US" altLang="zh-CN" sz="1800" i="1">
                              <a:solidFill>
                                <a:srgbClr val="FF0000"/>
                              </a:solidFill>
                              <a:latin typeface="Cambria Math"/>
                            </a:rPr>
                            <m:t>𝑇</m:t>
                          </m:r>
                        </m:sup>
                      </m:sSup>
                      <m:sSub>
                        <m:sSubPr>
                          <m:ctrlPr>
                            <a:rPr lang="en-US" altLang="zh-CN" sz="1800" b="1" i="1">
                              <a:solidFill>
                                <a:srgbClr val="FF0000"/>
                              </a:solidFill>
                              <a:latin typeface="Cambria Math" panose="02040503050406030204" pitchFamily="18" charset="0"/>
                            </a:rPr>
                          </m:ctrlPr>
                        </m:sSubPr>
                        <m:e>
                          <m:r>
                            <a:rPr lang="en-US" altLang="zh-CN" sz="1800" b="1" i="1">
                              <a:solidFill>
                                <a:srgbClr val="FF0000"/>
                              </a:solidFill>
                              <a:latin typeface="Cambria Math"/>
                            </a:rPr>
                            <m:t>𝒙</m:t>
                          </m:r>
                        </m:e>
                        <m:sub>
                          <m:r>
                            <a:rPr lang="en-US" altLang="zh-CN" sz="1800" i="1">
                              <a:solidFill>
                                <a:srgbClr val="FF0000"/>
                              </a:solidFill>
                              <a:latin typeface="Cambria Math"/>
                            </a:rPr>
                            <m:t>𝑖</m:t>
                          </m:r>
                        </m:sub>
                      </m:sSub>
                      <m:r>
                        <a:rPr lang="en-US" altLang="zh-CN" sz="1800" b="1" i="1">
                          <a:solidFill>
                            <a:srgbClr val="FF0000"/>
                          </a:solidFill>
                          <a:latin typeface="Cambria Math"/>
                        </a:rPr>
                        <m:t>≥</m:t>
                      </m:r>
                      <m:r>
                        <a:rPr lang="en-US" altLang="zh-CN" sz="1800" i="1">
                          <a:solidFill>
                            <a:srgbClr val="FF0000"/>
                          </a:solidFill>
                          <a:latin typeface="Cambria Math"/>
                        </a:rPr>
                        <m:t>𝛾</m:t>
                      </m:r>
                    </m:oMath>
                  </m:oMathPara>
                </a14:m>
                <a:endParaRPr lang="en-US" altLang="zh-CN" sz="1800" dirty="0">
                  <a:solidFill>
                    <a:srgbClr val="FF0000"/>
                  </a:solidFill>
                  <a:ea typeface="宋体" charset="-122"/>
                  <a:cs typeface="Times New Roman" pitchFamily="18" charset="0"/>
                </a:endParaRPr>
              </a:p>
              <a:p>
                <a:pPr algn="ctr"/>
                <a14:m>
                  <m:oMathPara xmlns:m="http://schemas.openxmlformats.org/officeDocument/2006/math">
                    <m:oMathParaPr>
                      <m:jc m:val="centerGroup"/>
                    </m:oMathParaPr>
                    <m:oMath xmlns:m="http://schemas.openxmlformats.org/officeDocument/2006/math">
                      <m:d>
                        <m:dPr>
                          <m:begChr m:val="‖"/>
                          <m:endChr m:val="‖"/>
                          <m:ctrlPr>
                            <a:rPr lang="en-US" altLang="zh-CN" sz="1800" b="1" i="1">
                              <a:solidFill>
                                <a:srgbClr val="FF0000"/>
                              </a:solidFill>
                              <a:latin typeface="Cambria Math" panose="02040503050406030204" pitchFamily="18" charset="0"/>
                            </a:rPr>
                          </m:ctrlPr>
                        </m:dPr>
                        <m:e>
                          <m:sSub>
                            <m:sSubPr>
                              <m:ctrlPr>
                                <a:rPr lang="en-US" altLang="zh-CN" sz="1800" b="1" i="1">
                                  <a:solidFill>
                                    <a:srgbClr val="FF0000"/>
                                  </a:solidFill>
                                  <a:latin typeface="Cambria Math" panose="02040503050406030204" pitchFamily="18" charset="0"/>
                                </a:rPr>
                              </m:ctrlPr>
                            </m:sSubPr>
                            <m:e>
                              <m:r>
                                <a:rPr lang="en-US" altLang="zh-CN" sz="1800" b="1" i="1">
                                  <a:solidFill>
                                    <a:srgbClr val="FF0000"/>
                                  </a:solidFill>
                                  <a:latin typeface="Cambria Math"/>
                                </a:rPr>
                                <m:t>𝒙</m:t>
                              </m:r>
                            </m:e>
                            <m:sub>
                              <m:r>
                                <a:rPr lang="en-US" altLang="zh-CN" sz="1800" i="1">
                                  <a:solidFill>
                                    <a:srgbClr val="FF0000"/>
                                  </a:solidFill>
                                  <a:latin typeface="Cambria Math"/>
                                </a:rPr>
                                <m:t>𝑖</m:t>
                              </m:r>
                            </m:sub>
                          </m:sSub>
                        </m:e>
                      </m:d>
                      <m:r>
                        <a:rPr lang="en-US" altLang="zh-CN" sz="1800" b="1" i="1">
                          <a:solidFill>
                            <a:srgbClr val="FF0000"/>
                          </a:solidFill>
                          <a:latin typeface="Cambria Math"/>
                        </a:rPr>
                        <m:t>≤</m:t>
                      </m:r>
                      <m:r>
                        <a:rPr lang="en-US" altLang="zh-CN" sz="1800" i="1">
                          <a:solidFill>
                            <a:srgbClr val="FF0000"/>
                          </a:solidFill>
                          <a:latin typeface="Cambria Math"/>
                        </a:rPr>
                        <m:t>𝑅</m:t>
                      </m:r>
                    </m:oMath>
                  </m:oMathPara>
                </a14:m>
                <a:endParaRPr lang="en-US" altLang="zh-CN" sz="1800" dirty="0">
                  <a:solidFill>
                    <a:srgbClr val="FF0000"/>
                  </a:solidFill>
                  <a:ea typeface="宋体" charset="-122"/>
                  <a:cs typeface="Times New Roman" pitchFamily="18" charset="0"/>
                </a:endParaRPr>
              </a:p>
              <a:p>
                <a:pPr algn="ctr"/>
                <a14:m>
                  <m:oMathPara xmlns:m="http://schemas.openxmlformats.org/officeDocument/2006/math">
                    <m:oMathParaPr>
                      <m:jc m:val="centerGroup"/>
                    </m:oMathParaPr>
                    <m:oMath xmlns:m="http://schemas.openxmlformats.org/officeDocument/2006/math">
                      <m:sSub>
                        <m:sSubPr>
                          <m:ctrlPr>
                            <a:rPr lang="en-US" altLang="zh-CN" sz="1800" b="1" i="1">
                              <a:solidFill>
                                <a:srgbClr val="FF0000"/>
                              </a:solidFill>
                              <a:latin typeface="Cambria Math" panose="02040503050406030204" pitchFamily="18" charset="0"/>
                            </a:rPr>
                          </m:ctrlPr>
                        </m:sSubPr>
                        <m:e>
                          <m:r>
                            <a:rPr lang="en-US" altLang="zh-CN" sz="1800" b="1" i="1" smtClean="0">
                              <a:solidFill>
                                <a:srgbClr val="FF0000"/>
                              </a:solidFill>
                              <a:latin typeface="Cambria Math" panose="02040503050406030204" pitchFamily="18" charset="0"/>
                            </a:rPr>
                            <m:t>𝒘</m:t>
                          </m:r>
                        </m:e>
                        <m:sub>
                          <m:r>
                            <a:rPr lang="en-US" altLang="zh-CN" sz="1800">
                              <a:solidFill>
                                <a:srgbClr val="FF0000"/>
                              </a:solidFill>
                              <a:latin typeface="Cambria Math"/>
                            </a:rPr>
                            <m:t>1</m:t>
                          </m:r>
                        </m:sub>
                      </m:sSub>
                      <m:r>
                        <a:rPr lang="en-US" altLang="zh-CN" sz="1800" b="1" i="1">
                          <a:solidFill>
                            <a:srgbClr val="FF0000"/>
                          </a:solidFill>
                          <a:latin typeface="Cambria Math"/>
                        </a:rPr>
                        <m:t>=</m:t>
                      </m:r>
                      <m:d>
                        <m:dPr>
                          <m:ctrlPr>
                            <a:rPr lang="en-US" altLang="zh-CN" sz="1800" b="1" i="1">
                              <a:solidFill>
                                <a:srgbClr val="FF0000"/>
                              </a:solidFill>
                              <a:latin typeface="Cambria Math" panose="02040503050406030204" pitchFamily="18" charset="0"/>
                            </a:rPr>
                          </m:ctrlPr>
                        </m:dPr>
                        <m:e>
                          <m:r>
                            <a:rPr lang="en-US" altLang="zh-CN" sz="1800" i="1">
                              <a:solidFill>
                                <a:srgbClr val="FF0000"/>
                              </a:solidFill>
                              <a:latin typeface="Cambria Math"/>
                            </a:rPr>
                            <m:t>0</m:t>
                          </m:r>
                          <m:r>
                            <a:rPr lang="en-US" altLang="zh-CN" sz="1800" b="1" i="1">
                              <a:solidFill>
                                <a:srgbClr val="FF0000"/>
                              </a:solidFill>
                              <a:latin typeface="Cambria Math"/>
                            </a:rPr>
                            <m:t>,⋯,</m:t>
                          </m:r>
                          <m:r>
                            <a:rPr lang="en-US" altLang="zh-CN" sz="1800" i="1">
                              <a:solidFill>
                                <a:srgbClr val="FF0000"/>
                              </a:solidFill>
                              <a:latin typeface="Cambria Math"/>
                            </a:rPr>
                            <m:t>0</m:t>
                          </m:r>
                        </m:e>
                      </m:d>
                    </m:oMath>
                  </m:oMathPara>
                </a14:m>
                <a:endParaRPr lang="en-US" altLang="zh-CN" sz="1800" dirty="0">
                  <a:solidFill>
                    <a:srgbClr val="FF0000"/>
                  </a:solidFill>
                  <a:ea typeface="宋体" charset="-122"/>
                  <a:cs typeface="Times New Roman" pitchFamily="18" charset="0"/>
                </a:endParaRPr>
              </a:p>
            </p:txBody>
          </p:sp>
        </mc:Choice>
        <mc:Fallback xmlns="">
          <p:sp>
            <p:nvSpPr>
              <p:cNvPr id="5" name="Text Box 7"/>
              <p:cNvSpPr txBox="1">
                <a:spLocks noRot="1" noChangeAspect="1" noMove="1" noResize="1" noEditPoints="1" noAdjustHandles="1" noChangeArrowheads="1" noChangeShapeType="1" noTextEdit="1"/>
              </p:cNvSpPr>
              <p:nvPr/>
            </p:nvSpPr>
            <p:spPr bwMode="auto">
              <a:xfrm>
                <a:off x="7458975" y="3123362"/>
                <a:ext cx="1678921" cy="1200329"/>
              </a:xfrm>
              <a:prstGeom prst="rect">
                <a:avLst/>
              </a:prstGeom>
              <a:blipFill>
                <a:blip r:embed="rId4"/>
                <a:stretch>
                  <a:fillRect t="-253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2483768" y="1729887"/>
                <a:ext cx="380668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𝒘</m:t>
                          </m:r>
                        </m:e>
                        <m:sub>
                          <m:r>
                            <a:rPr lang="en-US" altLang="zh-CN" sz="2000" i="1">
                              <a:latin typeface="Cambria Math"/>
                            </a:rPr>
                            <m:t>𝑘</m:t>
                          </m:r>
                          <m:r>
                            <a:rPr lang="en-US" altLang="zh-CN" sz="2000" i="1">
                              <a:latin typeface="Cambria Math"/>
                            </a:rPr>
                            <m:t>+1</m:t>
                          </m:r>
                        </m:sub>
                      </m:sSub>
                      <m:r>
                        <a:rPr lang="en-US" altLang="zh-CN" sz="2000" i="1">
                          <a:latin typeface="Cambria Math"/>
                        </a:rPr>
                        <m:t>−</m:t>
                      </m:r>
                      <m:r>
                        <a:rPr lang="en-US" altLang="zh-CN" sz="2000" i="1">
                          <a:latin typeface="Cambria Math"/>
                        </a:rPr>
                        <m:t>𝛼</m:t>
                      </m:r>
                      <m:r>
                        <a:rPr lang="en-US" altLang="zh-CN" sz="2000" b="1" i="1">
                          <a:latin typeface="Cambria Math"/>
                        </a:rPr>
                        <m:t>𝒖</m:t>
                      </m:r>
                      <m:r>
                        <a:rPr lang="en-US" altLang="zh-CN" sz="2000" b="1" i="1">
                          <a:latin typeface="Cambria Math"/>
                        </a:rPr>
                        <m:t>=</m:t>
                      </m:r>
                      <m:d>
                        <m:dPr>
                          <m:ctrlPr>
                            <a:rPr lang="en-US" altLang="zh-CN" sz="2000" b="1"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𝒘</m:t>
                              </m:r>
                            </m:e>
                            <m:sub>
                              <m:r>
                                <a:rPr lang="en-US" altLang="zh-CN" sz="2000" i="1">
                                  <a:latin typeface="Cambria Math"/>
                                </a:rPr>
                                <m:t>𝑘</m:t>
                              </m:r>
                            </m:sub>
                          </m:sSub>
                          <m:r>
                            <a:rPr lang="en-US" altLang="zh-CN" sz="2000" i="1">
                              <a:latin typeface="Cambria Math"/>
                            </a:rPr>
                            <m:t>−</m:t>
                          </m:r>
                          <m:r>
                            <a:rPr lang="en-US" altLang="zh-CN" sz="2000" i="1">
                              <a:latin typeface="Cambria Math"/>
                            </a:rPr>
                            <m:t>𝛼</m:t>
                          </m:r>
                          <m:r>
                            <a:rPr lang="en-US" altLang="zh-CN" sz="2000" b="1" i="1">
                              <a:latin typeface="Cambria Math"/>
                            </a:rPr>
                            <m:t>𝒖</m:t>
                          </m:r>
                        </m:e>
                      </m:d>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𝑦</m:t>
                          </m:r>
                        </m:e>
                        <m:sub>
                          <m:r>
                            <a:rPr lang="en-US" altLang="zh-CN" sz="2000" i="1">
                              <a:latin typeface="Cambria Math"/>
                            </a:rPr>
                            <m:t>𝑘</m:t>
                          </m:r>
                        </m:sub>
                      </m:sSub>
                      <m:sSub>
                        <m:sSubPr>
                          <m:ctrlPr>
                            <a:rPr lang="en-US" altLang="zh-CN" sz="2000" i="1">
                              <a:latin typeface="Cambria Math" panose="02040503050406030204" pitchFamily="18" charset="0"/>
                            </a:rPr>
                          </m:ctrlPr>
                        </m:sSubPr>
                        <m:e>
                          <m:r>
                            <a:rPr lang="en-US" altLang="zh-CN" sz="2000" b="1" i="1">
                              <a:latin typeface="Cambria Math"/>
                            </a:rPr>
                            <m:t>𝒙</m:t>
                          </m:r>
                        </m:e>
                        <m:sub>
                          <m:r>
                            <a:rPr lang="en-US" altLang="zh-CN" sz="2000" i="1">
                              <a:latin typeface="Cambria Math"/>
                            </a:rPr>
                            <m:t>𝑘</m:t>
                          </m:r>
                        </m:sub>
                      </m:sSub>
                    </m:oMath>
                  </m:oMathPara>
                </a14:m>
                <a:endParaRPr lang="en-US" altLang="zh-CN" sz="2000" dirty="0"/>
              </a:p>
            </p:txBody>
          </p:sp>
        </mc:Choice>
        <mc:Fallback xmlns="">
          <p:sp>
            <p:nvSpPr>
              <p:cNvPr id="4" name="文本框 3"/>
              <p:cNvSpPr txBox="1">
                <a:spLocks noRot="1" noChangeAspect="1" noMove="1" noResize="1" noEditPoints="1" noAdjustHandles="1" noChangeArrowheads="1" noChangeShapeType="1" noTextEdit="1"/>
              </p:cNvSpPr>
              <p:nvPr/>
            </p:nvSpPr>
            <p:spPr>
              <a:xfrm>
                <a:off x="2483768" y="1729887"/>
                <a:ext cx="3806683" cy="400110"/>
              </a:xfrm>
              <a:prstGeom prst="rect">
                <a:avLst/>
              </a:prstGeom>
              <a:blipFill>
                <a:blip r:embed="rId5"/>
                <a:stretch>
                  <a:fillRect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5349123" y="5877272"/>
                <a:ext cx="3166444" cy="75815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a:latin typeface="Cambria Math" panose="02040503050406030204" pitchFamily="18" charset="0"/>
                            </a:rPr>
                          </m:ctrlPr>
                        </m:sSubPr>
                        <m:e>
                          <m:r>
                            <a:rPr lang="en-US" altLang="zh-CN" sz="2000" i="1">
                              <a:latin typeface="Cambria Math"/>
                            </a:rPr>
                            <m:t>𝑘</m:t>
                          </m:r>
                        </m:e>
                        <m:sub>
                          <m:r>
                            <a:rPr lang="en-US" altLang="zh-CN" sz="2000" i="1">
                              <a:latin typeface="Cambria Math"/>
                            </a:rPr>
                            <m:t>𝑚𝑎𝑥</m:t>
                          </m:r>
                        </m:sub>
                      </m:sSub>
                      <m:r>
                        <a:rPr lang="en-US" altLang="zh-CN" sz="2000" b="1" i="1">
                          <a:latin typeface="Cambria Math"/>
                        </a:rPr>
                        <m:t>=</m:t>
                      </m:r>
                      <m:f>
                        <m:fPr>
                          <m:ctrlPr>
                            <a:rPr lang="en-US" altLang="zh-CN" sz="2000" b="1" i="1">
                              <a:latin typeface="Cambria Math" panose="02040503050406030204" pitchFamily="18" charset="0"/>
                            </a:rPr>
                          </m:ctrlPr>
                        </m:fPr>
                        <m:num>
                          <m:sSup>
                            <m:sSupPr>
                              <m:ctrlPr>
                                <a:rPr lang="en-US" altLang="zh-CN" sz="2000" b="1" i="1">
                                  <a:latin typeface="Cambria Math" panose="02040503050406030204" pitchFamily="18" charset="0"/>
                                </a:rPr>
                              </m:ctrlPr>
                            </m:sSupPr>
                            <m:e>
                              <m:sSup>
                                <m:sSupPr>
                                  <m:ctrlPr>
                                    <a:rPr lang="en-US" altLang="zh-CN" sz="2000" i="1">
                                      <a:latin typeface="Cambria Math" panose="02040503050406030204" pitchFamily="18" charset="0"/>
                                    </a:rPr>
                                  </m:ctrlPr>
                                </m:sSupPr>
                                <m:e>
                                  <m:r>
                                    <a:rPr lang="en-US" altLang="zh-CN" sz="2000" i="1">
                                      <a:latin typeface="Cambria Math"/>
                                    </a:rPr>
                                    <m:t>𝛼</m:t>
                                  </m:r>
                                </m:e>
                                <m:sup>
                                  <m:r>
                                    <a:rPr lang="en-US" altLang="zh-CN" sz="2000" i="1">
                                      <a:latin typeface="Cambria Math"/>
                                    </a:rPr>
                                    <m:t>2</m:t>
                                  </m:r>
                                </m:sup>
                              </m:sSup>
                              <m:d>
                                <m:dPr>
                                  <m:begChr m:val="‖"/>
                                  <m:endChr m:val="‖"/>
                                  <m:ctrlPr>
                                    <a:rPr lang="en-US" altLang="zh-CN" sz="2000" b="1" i="1">
                                      <a:latin typeface="Cambria Math" panose="02040503050406030204" pitchFamily="18" charset="0"/>
                                    </a:rPr>
                                  </m:ctrlPr>
                                </m:dPr>
                                <m:e>
                                  <m:r>
                                    <a:rPr lang="en-US" altLang="zh-CN" sz="2000" b="1" i="1">
                                      <a:latin typeface="Cambria Math"/>
                                    </a:rPr>
                                    <m:t>𝒖</m:t>
                                  </m:r>
                                </m:e>
                              </m:d>
                            </m:e>
                            <m:sup>
                              <m:r>
                                <a:rPr lang="en-US" altLang="zh-CN" sz="2000" i="1">
                                  <a:latin typeface="Cambria Math"/>
                                </a:rPr>
                                <m:t>2</m:t>
                              </m:r>
                            </m:sup>
                          </m:sSup>
                        </m:num>
                        <m:den>
                          <m:sSup>
                            <m:sSupPr>
                              <m:ctrlPr>
                                <a:rPr lang="en-US" altLang="zh-CN" sz="2000" i="1">
                                  <a:latin typeface="Cambria Math" panose="02040503050406030204" pitchFamily="18" charset="0"/>
                                </a:rPr>
                              </m:ctrlPr>
                            </m:sSupPr>
                            <m:e>
                              <m:r>
                                <a:rPr lang="en-US" altLang="zh-CN" sz="2000" i="1">
                                  <a:latin typeface="Cambria Math"/>
                                </a:rPr>
                                <m:t>𝑅</m:t>
                              </m:r>
                            </m:e>
                            <m:sup>
                              <m:r>
                                <a:rPr lang="en-US" altLang="zh-CN" sz="2000" i="1">
                                  <a:latin typeface="Cambria Math"/>
                                </a:rPr>
                                <m:t>2</m:t>
                              </m:r>
                            </m:sup>
                          </m:sSup>
                        </m:den>
                      </m:f>
                      <m:r>
                        <a:rPr lang="en-US" altLang="zh-CN" sz="2000" b="1" i="1">
                          <a:latin typeface="Cambria Math"/>
                        </a:rPr>
                        <m:t>=</m:t>
                      </m:r>
                      <m:f>
                        <m:fPr>
                          <m:ctrlPr>
                            <a:rPr lang="en-US" altLang="zh-CN" sz="2000" i="1">
                              <a:latin typeface="Cambria Math" panose="02040503050406030204" pitchFamily="18" charset="0"/>
                            </a:rPr>
                          </m:ctrlPr>
                        </m:fPr>
                        <m:num>
                          <m:sSup>
                            <m:sSupPr>
                              <m:ctrlPr>
                                <a:rPr lang="en-US" altLang="zh-CN" sz="2000" b="1" i="1">
                                  <a:latin typeface="Cambria Math" panose="02040503050406030204" pitchFamily="18" charset="0"/>
                                </a:rPr>
                              </m:ctrlPr>
                            </m:sSupPr>
                            <m:e>
                              <m:d>
                                <m:dPr>
                                  <m:begChr m:val="‖"/>
                                  <m:endChr m:val="‖"/>
                                  <m:ctrlPr>
                                    <a:rPr lang="en-US" altLang="zh-CN" sz="2000" b="1" i="1">
                                      <a:latin typeface="Cambria Math" panose="02040503050406030204" pitchFamily="18" charset="0"/>
                                    </a:rPr>
                                  </m:ctrlPr>
                                </m:dPr>
                                <m:e>
                                  <m:r>
                                    <a:rPr lang="en-US" altLang="zh-CN" sz="2000" b="1" i="1">
                                      <a:latin typeface="Cambria Math"/>
                                    </a:rPr>
                                    <m:t>𝒖</m:t>
                                  </m:r>
                                </m:e>
                              </m:d>
                            </m:e>
                            <m:sup>
                              <m:r>
                                <a:rPr lang="en-US" altLang="zh-CN" sz="2000" i="1">
                                  <a:latin typeface="Cambria Math"/>
                                </a:rPr>
                                <m:t>2</m:t>
                              </m:r>
                            </m:sup>
                          </m:sSup>
                          <m:sSup>
                            <m:sSupPr>
                              <m:ctrlPr>
                                <a:rPr lang="en-US" altLang="zh-CN" sz="2000" i="1">
                                  <a:latin typeface="Cambria Math" panose="02040503050406030204" pitchFamily="18" charset="0"/>
                                </a:rPr>
                              </m:ctrlPr>
                            </m:sSupPr>
                            <m:e>
                              <m:r>
                                <a:rPr lang="en-US" altLang="zh-CN" sz="2000" i="1">
                                  <a:latin typeface="Cambria Math"/>
                                </a:rPr>
                                <m:t>𝑅</m:t>
                              </m:r>
                            </m:e>
                            <m:sup>
                              <m:r>
                                <a:rPr lang="en-US" altLang="zh-CN" sz="2000" i="1">
                                  <a:latin typeface="Cambria Math"/>
                                </a:rPr>
                                <m:t>2</m:t>
                              </m:r>
                            </m:sup>
                          </m:sSup>
                        </m:num>
                        <m:den>
                          <m:sSup>
                            <m:sSupPr>
                              <m:ctrlPr>
                                <a:rPr lang="en-US" altLang="zh-CN" sz="2000" i="1">
                                  <a:latin typeface="Cambria Math" panose="02040503050406030204" pitchFamily="18" charset="0"/>
                                </a:rPr>
                              </m:ctrlPr>
                            </m:sSupPr>
                            <m:e>
                              <m:r>
                                <a:rPr lang="en-US" altLang="zh-CN" sz="2000" i="1">
                                  <a:latin typeface="Cambria Math"/>
                                </a:rPr>
                                <m:t>𝛾</m:t>
                              </m:r>
                            </m:e>
                            <m:sup>
                              <m:r>
                                <a:rPr lang="en-US" altLang="zh-CN" sz="2000" i="1">
                                  <a:latin typeface="Cambria Math"/>
                                </a:rPr>
                                <m:t>2</m:t>
                              </m:r>
                            </m:sup>
                          </m:sSup>
                        </m:den>
                      </m:f>
                    </m:oMath>
                  </m:oMathPara>
                </a14:m>
                <a:endParaRPr lang="zh-CN" altLang="en-US" sz="2000" dirty="0"/>
              </a:p>
            </p:txBody>
          </p:sp>
        </mc:Choice>
        <mc:Fallback xmlns="">
          <p:sp>
            <p:nvSpPr>
              <p:cNvPr id="6" name="文本框 5"/>
              <p:cNvSpPr txBox="1">
                <a:spLocks noRot="1" noChangeAspect="1" noMove="1" noResize="1" noEditPoints="1" noAdjustHandles="1" noChangeArrowheads="1" noChangeShapeType="1" noTextEdit="1"/>
              </p:cNvSpPr>
              <p:nvPr/>
            </p:nvSpPr>
            <p:spPr>
              <a:xfrm>
                <a:off x="5349123" y="5877272"/>
                <a:ext cx="3166444" cy="75815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1193615" y="2129997"/>
                <a:ext cx="698716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000" i="1">
                              <a:latin typeface="Cambria Math" panose="02040503050406030204" pitchFamily="18" charset="0"/>
                            </a:rPr>
                          </m:ctrlPr>
                        </m:sSupPr>
                        <m:e>
                          <m:d>
                            <m:dPr>
                              <m:begChr m:val="‖"/>
                              <m:endChr m:val="‖"/>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𝒘</m:t>
                                  </m:r>
                                </m:e>
                                <m:sub>
                                  <m:r>
                                    <a:rPr lang="en-US" altLang="zh-CN" sz="2000" i="1">
                                      <a:latin typeface="Cambria Math"/>
                                    </a:rPr>
                                    <m:t>𝑘</m:t>
                                  </m:r>
                                  <m:r>
                                    <a:rPr lang="en-US" altLang="zh-CN" sz="2000" i="1">
                                      <a:latin typeface="Cambria Math"/>
                                    </a:rPr>
                                    <m:t>+1</m:t>
                                  </m:r>
                                </m:sub>
                              </m:sSub>
                              <m:r>
                                <a:rPr lang="en-US" altLang="zh-CN" sz="2000" i="1">
                                  <a:latin typeface="Cambria Math"/>
                                </a:rPr>
                                <m:t>−</m:t>
                              </m:r>
                              <m:r>
                                <a:rPr lang="en-US" altLang="zh-CN" sz="2000" i="1">
                                  <a:latin typeface="Cambria Math"/>
                                </a:rPr>
                                <m:t>𝛼</m:t>
                              </m:r>
                              <m:r>
                                <a:rPr lang="en-US" altLang="zh-CN" sz="2000" b="1" i="1">
                                  <a:latin typeface="Cambria Math"/>
                                </a:rPr>
                                <m:t>𝒖</m:t>
                              </m:r>
                            </m:e>
                          </m:d>
                        </m:e>
                        <m:sup>
                          <m:r>
                            <a:rPr lang="en-US" altLang="zh-CN" sz="2000" i="1">
                              <a:latin typeface="Cambria Math"/>
                            </a:rPr>
                            <m:t>2</m:t>
                          </m:r>
                        </m:sup>
                      </m:sSup>
                      <m:r>
                        <a:rPr lang="en-US" altLang="zh-CN" sz="2000" b="1" i="1">
                          <a:latin typeface="Cambria Math"/>
                        </a:rPr>
                        <m:t>=</m:t>
                      </m:r>
                      <m:sSup>
                        <m:sSupPr>
                          <m:ctrlPr>
                            <a:rPr lang="en-US" altLang="zh-CN" sz="2000" b="1" i="1">
                              <a:latin typeface="Cambria Math" panose="02040503050406030204" pitchFamily="18" charset="0"/>
                            </a:rPr>
                          </m:ctrlPr>
                        </m:sSupPr>
                        <m:e>
                          <m:d>
                            <m:dPr>
                              <m:begChr m:val="‖"/>
                              <m:endChr m:val="‖"/>
                              <m:ctrlPr>
                                <a:rPr lang="en-US" altLang="zh-CN" sz="2000" b="1"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𝒘</m:t>
                                  </m:r>
                                </m:e>
                                <m:sub>
                                  <m:r>
                                    <a:rPr lang="en-US" altLang="zh-CN" sz="2000" i="1">
                                      <a:latin typeface="Cambria Math"/>
                                    </a:rPr>
                                    <m:t>𝑘</m:t>
                                  </m:r>
                                </m:sub>
                              </m:sSub>
                              <m:r>
                                <a:rPr lang="en-US" altLang="zh-CN" sz="2000" i="1">
                                  <a:latin typeface="Cambria Math"/>
                                </a:rPr>
                                <m:t>−</m:t>
                              </m:r>
                              <m:r>
                                <a:rPr lang="en-US" altLang="zh-CN" sz="2000" i="1">
                                  <a:latin typeface="Cambria Math"/>
                                </a:rPr>
                                <m:t>𝛼</m:t>
                              </m:r>
                              <m:r>
                                <a:rPr lang="en-US" altLang="zh-CN" sz="2000" b="1" i="1">
                                  <a:latin typeface="Cambria Math"/>
                                </a:rPr>
                                <m:t>𝒖</m:t>
                              </m:r>
                            </m:e>
                          </m:d>
                        </m:e>
                        <m:sup>
                          <m:r>
                            <a:rPr lang="en-US" altLang="zh-CN" sz="2000" i="1">
                              <a:latin typeface="Cambria Math"/>
                            </a:rPr>
                            <m:t>2</m:t>
                          </m:r>
                        </m:sup>
                      </m:sSup>
                      <m:r>
                        <a:rPr lang="en-US" altLang="zh-CN" sz="2000" i="1">
                          <a:latin typeface="Cambria Math"/>
                        </a:rPr>
                        <m:t>+2</m:t>
                      </m:r>
                      <m:sSup>
                        <m:sSupPr>
                          <m:ctrlPr>
                            <a:rPr lang="en-US" altLang="zh-CN" sz="2000" i="1">
                              <a:latin typeface="Cambria Math" panose="02040503050406030204" pitchFamily="18" charset="0"/>
                            </a:rPr>
                          </m:ctrlPr>
                        </m:sSupPr>
                        <m:e>
                          <m:d>
                            <m:dPr>
                              <m:ctrlPr>
                                <a:rPr lang="en-US" altLang="zh-CN" sz="2000" b="1"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𝒘</m:t>
                                  </m:r>
                                </m:e>
                                <m:sub>
                                  <m:r>
                                    <a:rPr lang="en-US" altLang="zh-CN" sz="2000" i="1">
                                      <a:latin typeface="Cambria Math"/>
                                    </a:rPr>
                                    <m:t>𝑘</m:t>
                                  </m:r>
                                </m:sub>
                              </m:sSub>
                              <m:r>
                                <a:rPr lang="en-US" altLang="zh-CN" sz="2000" i="1">
                                  <a:latin typeface="Cambria Math"/>
                                </a:rPr>
                                <m:t>−</m:t>
                              </m:r>
                              <m:r>
                                <a:rPr lang="en-US" altLang="zh-CN" sz="2000" i="1">
                                  <a:latin typeface="Cambria Math"/>
                                </a:rPr>
                                <m:t>𝛼</m:t>
                              </m:r>
                              <m:r>
                                <a:rPr lang="en-US" altLang="zh-CN" sz="2000" b="1" i="1">
                                  <a:latin typeface="Cambria Math"/>
                                </a:rPr>
                                <m:t>𝒖</m:t>
                              </m:r>
                            </m:e>
                          </m:d>
                        </m:e>
                        <m:sup>
                          <m:r>
                            <a:rPr lang="en-US" altLang="zh-CN" sz="2000" i="1">
                              <a:latin typeface="Cambria Math"/>
                            </a:rPr>
                            <m:t>𝑇</m:t>
                          </m:r>
                        </m:sup>
                      </m:sSup>
                      <m:sSub>
                        <m:sSubPr>
                          <m:ctrlPr>
                            <a:rPr lang="en-US" altLang="zh-CN" sz="2000" i="1">
                              <a:latin typeface="Cambria Math" panose="02040503050406030204" pitchFamily="18" charset="0"/>
                            </a:rPr>
                          </m:ctrlPr>
                        </m:sSubPr>
                        <m:e>
                          <m:r>
                            <a:rPr lang="en-US" altLang="zh-CN" sz="2000" i="1">
                              <a:latin typeface="Cambria Math"/>
                            </a:rPr>
                            <m:t>𝑦</m:t>
                          </m:r>
                        </m:e>
                        <m:sub>
                          <m:r>
                            <a:rPr lang="en-US" altLang="zh-CN" sz="2000" i="1">
                              <a:latin typeface="Cambria Math"/>
                            </a:rPr>
                            <m:t>𝑘</m:t>
                          </m:r>
                        </m:sub>
                      </m:sSub>
                      <m:sSub>
                        <m:sSubPr>
                          <m:ctrlPr>
                            <a:rPr lang="en-US" altLang="zh-CN" sz="2000" i="1">
                              <a:latin typeface="Cambria Math" panose="02040503050406030204" pitchFamily="18" charset="0"/>
                            </a:rPr>
                          </m:ctrlPr>
                        </m:sSubPr>
                        <m:e>
                          <m:r>
                            <a:rPr lang="en-US" altLang="zh-CN" sz="2000" b="1" i="1">
                              <a:latin typeface="Cambria Math"/>
                            </a:rPr>
                            <m:t>𝒙</m:t>
                          </m:r>
                        </m:e>
                        <m:sub>
                          <m:r>
                            <a:rPr lang="en-US" altLang="zh-CN" sz="2000" i="1">
                              <a:latin typeface="Cambria Math"/>
                            </a:rPr>
                            <m:t>𝑘</m:t>
                          </m:r>
                        </m:sub>
                      </m:sSub>
                      <m:r>
                        <a:rPr lang="en-US" altLang="zh-CN" sz="2000" i="1">
                          <a:latin typeface="Cambria Math"/>
                        </a:rPr>
                        <m:t>+</m:t>
                      </m:r>
                      <m:sSup>
                        <m:sSupPr>
                          <m:ctrlPr>
                            <a:rPr lang="en-US" altLang="zh-CN" sz="2000" i="1">
                              <a:latin typeface="Cambria Math" panose="02040503050406030204" pitchFamily="18" charset="0"/>
                            </a:rPr>
                          </m:ctrlPr>
                        </m:sSupPr>
                        <m:e>
                          <m:d>
                            <m:dPr>
                              <m:begChr m:val="‖"/>
                              <m:endChr m:val="‖"/>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b="1" i="1">
                                      <a:latin typeface="Cambria Math"/>
                                    </a:rPr>
                                    <m:t>𝒙</m:t>
                                  </m:r>
                                </m:e>
                                <m:sub>
                                  <m:r>
                                    <a:rPr lang="en-US" altLang="zh-CN" sz="2000" i="1">
                                      <a:latin typeface="Cambria Math"/>
                                    </a:rPr>
                                    <m:t>𝑘</m:t>
                                  </m:r>
                                </m:sub>
                              </m:sSub>
                            </m:e>
                          </m:d>
                        </m:e>
                        <m:sup>
                          <m:r>
                            <a:rPr lang="en-US" altLang="zh-CN" sz="2000" i="1">
                              <a:latin typeface="Cambria Math"/>
                            </a:rPr>
                            <m:t>2</m:t>
                          </m:r>
                        </m:sup>
                      </m:sSup>
                    </m:oMath>
                  </m:oMathPara>
                </a14:m>
                <a:endParaRPr lang="en-US" altLang="zh-CN" sz="2000" b="1" dirty="0"/>
              </a:p>
            </p:txBody>
          </p:sp>
        </mc:Choice>
        <mc:Fallback xmlns="">
          <p:sp>
            <p:nvSpPr>
              <p:cNvPr id="7" name="文本框 6"/>
              <p:cNvSpPr txBox="1">
                <a:spLocks noRot="1" noChangeAspect="1" noMove="1" noResize="1" noEditPoints="1" noAdjustHandles="1" noChangeArrowheads="1" noChangeShapeType="1" noTextEdit="1"/>
              </p:cNvSpPr>
              <p:nvPr/>
            </p:nvSpPr>
            <p:spPr>
              <a:xfrm>
                <a:off x="1193615" y="2129997"/>
                <a:ext cx="6987169" cy="400110"/>
              </a:xfrm>
              <a:prstGeom prst="rect">
                <a:avLst/>
              </a:prstGeom>
              <a:blipFill>
                <a:blip r:embed="rId7"/>
                <a:stretch>
                  <a:fillRect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1315242" y="2612811"/>
                <a:ext cx="614373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000" i="1">
                              <a:latin typeface="Cambria Math" panose="02040503050406030204" pitchFamily="18" charset="0"/>
                            </a:rPr>
                          </m:ctrlPr>
                        </m:sSupPr>
                        <m:e>
                          <m:d>
                            <m:dPr>
                              <m:begChr m:val="‖"/>
                              <m:endChr m:val="‖"/>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𝒘</m:t>
                                  </m:r>
                                </m:e>
                                <m:sub>
                                  <m:r>
                                    <a:rPr lang="en-US" altLang="zh-CN" sz="2000" i="1">
                                      <a:latin typeface="Cambria Math"/>
                                    </a:rPr>
                                    <m:t>𝑘</m:t>
                                  </m:r>
                                  <m:r>
                                    <a:rPr lang="en-US" altLang="zh-CN" sz="2000" i="1">
                                      <a:latin typeface="Cambria Math"/>
                                    </a:rPr>
                                    <m:t>+1</m:t>
                                  </m:r>
                                </m:sub>
                              </m:sSub>
                              <m:r>
                                <a:rPr lang="en-US" altLang="zh-CN" sz="2000" i="1">
                                  <a:latin typeface="Cambria Math"/>
                                </a:rPr>
                                <m:t>−</m:t>
                              </m:r>
                              <m:r>
                                <a:rPr lang="en-US" altLang="zh-CN" sz="2000" i="1">
                                  <a:latin typeface="Cambria Math"/>
                                </a:rPr>
                                <m:t>𝛼</m:t>
                              </m:r>
                              <m:r>
                                <a:rPr lang="en-US" altLang="zh-CN" sz="2000" b="1" i="1">
                                  <a:latin typeface="Cambria Math"/>
                                </a:rPr>
                                <m:t>𝒖</m:t>
                              </m:r>
                            </m:e>
                          </m:d>
                        </m:e>
                        <m:sup>
                          <m:r>
                            <a:rPr lang="en-US" altLang="zh-CN" sz="2000" i="1">
                              <a:latin typeface="Cambria Math"/>
                            </a:rPr>
                            <m:t>2</m:t>
                          </m:r>
                        </m:sup>
                      </m:sSup>
                      <m:r>
                        <a:rPr lang="en-US" altLang="zh-CN" sz="2000" b="1" i="1">
                          <a:latin typeface="Cambria Math"/>
                        </a:rPr>
                        <m:t>≤</m:t>
                      </m:r>
                      <m:sSup>
                        <m:sSupPr>
                          <m:ctrlPr>
                            <a:rPr lang="en-US" altLang="zh-CN" sz="2000" b="1" i="1">
                              <a:latin typeface="Cambria Math" panose="02040503050406030204" pitchFamily="18" charset="0"/>
                            </a:rPr>
                          </m:ctrlPr>
                        </m:sSupPr>
                        <m:e>
                          <m:d>
                            <m:dPr>
                              <m:begChr m:val="‖"/>
                              <m:endChr m:val="‖"/>
                              <m:ctrlPr>
                                <a:rPr lang="en-US" altLang="zh-CN" sz="2000" b="1"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𝒘</m:t>
                                  </m:r>
                                </m:e>
                                <m:sub>
                                  <m:r>
                                    <a:rPr lang="en-US" altLang="zh-CN" sz="2000" i="1">
                                      <a:latin typeface="Cambria Math"/>
                                    </a:rPr>
                                    <m:t>𝑘</m:t>
                                  </m:r>
                                </m:sub>
                              </m:sSub>
                              <m:r>
                                <a:rPr lang="en-US" altLang="zh-CN" sz="2000" i="1">
                                  <a:latin typeface="Cambria Math"/>
                                </a:rPr>
                                <m:t>−</m:t>
                              </m:r>
                              <m:r>
                                <a:rPr lang="en-US" altLang="zh-CN" sz="2000" i="1">
                                  <a:latin typeface="Cambria Math"/>
                                </a:rPr>
                                <m:t>𝛼</m:t>
                              </m:r>
                              <m:r>
                                <a:rPr lang="en-US" altLang="zh-CN" sz="2000" b="1" i="1">
                                  <a:latin typeface="Cambria Math"/>
                                </a:rPr>
                                <m:t>𝒖</m:t>
                              </m:r>
                            </m:e>
                          </m:d>
                        </m:e>
                        <m:sup>
                          <m:r>
                            <a:rPr lang="en-US" altLang="zh-CN" sz="2000" i="1">
                              <a:latin typeface="Cambria Math"/>
                            </a:rPr>
                            <m:t>2</m:t>
                          </m:r>
                        </m:sup>
                      </m:sSup>
                      <m:r>
                        <a:rPr lang="en-US" altLang="zh-CN" sz="2000" i="1">
                          <a:latin typeface="Cambria Math"/>
                        </a:rPr>
                        <m:t>−2</m:t>
                      </m:r>
                      <m:r>
                        <a:rPr lang="en-US" altLang="zh-CN" sz="2000" i="1">
                          <a:latin typeface="Cambria Math"/>
                        </a:rPr>
                        <m:t>𝛼</m:t>
                      </m:r>
                      <m:sSup>
                        <m:sSupPr>
                          <m:ctrlPr>
                            <a:rPr lang="en-US" altLang="zh-CN" sz="2000" i="1">
                              <a:latin typeface="Cambria Math" panose="02040503050406030204" pitchFamily="18" charset="0"/>
                            </a:rPr>
                          </m:ctrlPr>
                        </m:sSupPr>
                        <m:e>
                          <m:r>
                            <a:rPr lang="en-US" altLang="zh-CN" sz="2000" b="1" i="1">
                              <a:latin typeface="Cambria Math"/>
                            </a:rPr>
                            <m:t>𝒖</m:t>
                          </m:r>
                        </m:e>
                        <m:sup>
                          <m:r>
                            <a:rPr lang="en-US" altLang="zh-CN" sz="2000" i="1">
                              <a:latin typeface="Cambria Math"/>
                            </a:rPr>
                            <m:t>𝑇</m:t>
                          </m:r>
                        </m:sup>
                      </m:sSup>
                      <m:sSub>
                        <m:sSubPr>
                          <m:ctrlPr>
                            <a:rPr lang="en-US" altLang="zh-CN" sz="2000" i="1">
                              <a:latin typeface="Cambria Math" panose="02040503050406030204" pitchFamily="18" charset="0"/>
                            </a:rPr>
                          </m:ctrlPr>
                        </m:sSubPr>
                        <m:e>
                          <m:r>
                            <a:rPr lang="en-US" altLang="zh-CN" sz="2000" i="1">
                              <a:latin typeface="Cambria Math"/>
                            </a:rPr>
                            <m:t>𝑦</m:t>
                          </m:r>
                        </m:e>
                        <m:sub>
                          <m:r>
                            <a:rPr lang="en-US" altLang="zh-CN" sz="2000" i="1">
                              <a:latin typeface="Cambria Math"/>
                            </a:rPr>
                            <m:t>𝑘</m:t>
                          </m:r>
                        </m:sub>
                      </m:sSub>
                      <m:sSub>
                        <m:sSubPr>
                          <m:ctrlPr>
                            <a:rPr lang="en-US" altLang="zh-CN" sz="2000" i="1">
                              <a:latin typeface="Cambria Math" panose="02040503050406030204" pitchFamily="18" charset="0"/>
                            </a:rPr>
                          </m:ctrlPr>
                        </m:sSubPr>
                        <m:e>
                          <m:r>
                            <a:rPr lang="en-US" altLang="zh-CN" sz="2000" b="1" i="1">
                              <a:latin typeface="Cambria Math"/>
                            </a:rPr>
                            <m:t>𝒙</m:t>
                          </m:r>
                        </m:e>
                        <m:sub>
                          <m:r>
                            <a:rPr lang="en-US" altLang="zh-CN" sz="2000" i="1">
                              <a:latin typeface="Cambria Math"/>
                            </a:rPr>
                            <m:t>𝑘</m:t>
                          </m:r>
                        </m:sub>
                      </m:sSub>
                      <m:r>
                        <a:rPr lang="en-US" altLang="zh-CN" sz="2000" i="1">
                          <a:latin typeface="Cambria Math"/>
                        </a:rPr>
                        <m:t>+</m:t>
                      </m:r>
                      <m:sSup>
                        <m:sSupPr>
                          <m:ctrlPr>
                            <a:rPr lang="en-US" altLang="zh-CN" sz="2000" i="1">
                              <a:latin typeface="Cambria Math" panose="02040503050406030204" pitchFamily="18" charset="0"/>
                            </a:rPr>
                          </m:ctrlPr>
                        </m:sSupPr>
                        <m:e>
                          <m:d>
                            <m:dPr>
                              <m:begChr m:val="‖"/>
                              <m:endChr m:val="‖"/>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b="1" i="1">
                                      <a:latin typeface="Cambria Math"/>
                                    </a:rPr>
                                    <m:t>𝒙</m:t>
                                  </m:r>
                                </m:e>
                                <m:sub>
                                  <m:r>
                                    <a:rPr lang="en-US" altLang="zh-CN" sz="2000" i="1">
                                      <a:latin typeface="Cambria Math"/>
                                    </a:rPr>
                                    <m:t>𝑘</m:t>
                                  </m:r>
                                </m:sub>
                              </m:sSub>
                            </m:e>
                          </m:d>
                        </m:e>
                        <m:sup>
                          <m:r>
                            <a:rPr lang="en-US" altLang="zh-CN" sz="2000" i="1">
                              <a:latin typeface="Cambria Math"/>
                            </a:rPr>
                            <m:t>2</m:t>
                          </m:r>
                        </m:sup>
                      </m:sSup>
                    </m:oMath>
                  </m:oMathPara>
                </a14:m>
                <a:endParaRPr lang="zh-CN" altLang="en-US" sz="2000" b="1" dirty="0"/>
              </a:p>
            </p:txBody>
          </p:sp>
        </mc:Choice>
        <mc:Fallback xmlns="">
          <p:sp>
            <p:nvSpPr>
              <p:cNvPr id="8" name="文本框 7"/>
              <p:cNvSpPr txBox="1">
                <a:spLocks noRot="1" noChangeAspect="1" noMove="1" noResize="1" noEditPoints="1" noAdjustHandles="1" noChangeArrowheads="1" noChangeShapeType="1" noTextEdit="1"/>
              </p:cNvSpPr>
              <p:nvPr/>
            </p:nvSpPr>
            <p:spPr>
              <a:xfrm>
                <a:off x="1315242" y="2612811"/>
                <a:ext cx="6143733" cy="400110"/>
              </a:xfrm>
              <a:prstGeom prst="rect">
                <a:avLst/>
              </a:prstGeom>
              <a:blipFill>
                <a:blip r:embed="rId8"/>
                <a:stretch>
                  <a:fillRect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2065628" y="3093201"/>
                <a:ext cx="486671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000" i="1">
                              <a:latin typeface="Cambria Math" panose="02040503050406030204" pitchFamily="18" charset="0"/>
                            </a:rPr>
                          </m:ctrlPr>
                        </m:sSupPr>
                        <m:e>
                          <m:d>
                            <m:dPr>
                              <m:begChr m:val="‖"/>
                              <m:endChr m:val="‖"/>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𝒘</m:t>
                                  </m:r>
                                </m:e>
                                <m:sub>
                                  <m:r>
                                    <a:rPr lang="en-US" altLang="zh-CN" sz="2000" i="1">
                                      <a:latin typeface="Cambria Math"/>
                                    </a:rPr>
                                    <m:t>𝑘</m:t>
                                  </m:r>
                                  <m:r>
                                    <a:rPr lang="en-US" altLang="zh-CN" sz="2000" i="1">
                                      <a:latin typeface="Cambria Math"/>
                                    </a:rPr>
                                    <m:t>+1</m:t>
                                  </m:r>
                                </m:sub>
                              </m:sSub>
                              <m:r>
                                <a:rPr lang="en-US" altLang="zh-CN" sz="2000" i="1">
                                  <a:latin typeface="Cambria Math"/>
                                </a:rPr>
                                <m:t>−</m:t>
                              </m:r>
                              <m:r>
                                <a:rPr lang="en-US" altLang="zh-CN" sz="2000" i="1">
                                  <a:latin typeface="Cambria Math"/>
                                </a:rPr>
                                <m:t>𝛼</m:t>
                              </m:r>
                              <m:r>
                                <a:rPr lang="en-US" altLang="zh-CN" sz="2000" b="1" i="1">
                                  <a:latin typeface="Cambria Math"/>
                                </a:rPr>
                                <m:t>𝒖</m:t>
                              </m:r>
                            </m:e>
                          </m:d>
                        </m:e>
                        <m:sup>
                          <m:r>
                            <a:rPr lang="en-US" altLang="zh-CN" sz="2000" i="1">
                              <a:latin typeface="Cambria Math"/>
                            </a:rPr>
                            <m:t>2</m:t>
                          </m:r>
                        </m:sup>
                      </m:sSup>
                      <m:r>
                        <a:rPr lang="en-US" altLang="zh-CN" sz="2000" b="1" i="1">
                          <a:latin typeface="Cambria Math"/>
                        </a:rPr>
                        <m:t>≤</m:t>
                      </m:r>
                      <m:sSup>
                        <m:sSupPr>
                          <m:ctrlPr>
                            <a:rPr lang="en-US" altLang="zh-CN" sz="2000" b="1" i="1">
                              <a:latin typeface="Cambria Math" panose="02040503050406030204" pitchFamily="18" charset="0"/>
                            </a:rPr>
                          </m:ctrlPr>
                        </m:sSupPr>
                        <m:e>
                          <m:d>
                            <m:dPr>
                              <m:begChr m:val="‖"/>
                              <m:endChr m:val="‖"/>
                              <m:ctrlPr>
                                <a:rPr lang="en-US" altLang="zh-CN" sz="2000" b="1"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𝒘</m:t>
                                  </m:r>
                                </m:e>
                                <m:sub>
                                  <m:r>
                                    <a:rPr lang="en-US" altLang="zh-CN" sz="2000" i="1">
                                      <a:latin typeface="Cambria Math"/>
                                    </a:rPr>
                                    <m:t>𝑘</m:t>
                                  </m:r>
                                </m:sub>
                              </m:sSub>
                              <m:r>
                                <a:rPr lang="en-US" altLang="zh-CN" sz="2000" i="1">
                                  <a:latin typeface="Cambria Math"/>
                                </a:rPr>
                                <m:t>−</m:t>
                              </m:r>
                              <m:r>
                                <a:rPr lang="en-US" altLang="zh-CN" sz="2000" i="1">
                                  <a:latin typeface="Cambria Math"/>
                                </a:rPr>
                                <m:t>𝛼</m:t>
                              </m:r>
                              <m:r>
                                <a:rPr lang="en-US" altLang="zh-CN" sz="2000" b="1" i="1">
                                  <a:latin typeface="Cambria Math"/>
                                </a:rPr>
                                <m:t>𝒖</m:t>
                              </m:r>
                            </m:e>
                          </m:d>
                        </m:e>
                        <m:sup>
                          <m:r>
                            <a:rPr lang="en-US" altLang="zh-CN" sz="2000" i="1">
                              <a:latin typeface="Cambria Math"/>
                            </a:rPr>
                            <m:t>2</m:t>
                          </m:r>
                        </m:sup>
                      </m:sSup>
                      <m:r>
                        <a:rPr lang="en-US" altLang="zh-CN" sz="2000" i="1">
                          <a:latin typeface="Cambria Math"/>
                        </a:rPr>
                        <m:t>−2</m:t>
                      </m:r>
                      <m:r>
                        <a:rPr lang="en-US" altLang="zh-CN" sz="2000" i="1">
                          <a:latin typeface="Cambria Math"/>
                        </a:rPr>
                        <m:t>𝛼𝛾</m:t>
                      </m:r>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𝑅</m:t>
                          </m:r>
                        </m:e>
                        <m:sup>
                          <m:r>
                            <a:rPr lang="en-US" altLang="zh-CN" sz="2000" i="1">
                              <a:latin typeface="Cambria Math"/>
                            </a:rPr>
                            <m:t>2</m:t>
                          </m:r>
                        </m:sup>
                      </m:sSup>
                    </m:oMath>
                  </m:oMathPara>
                </a14:m>
                <a:endParaRPr lang="zh-CN" altLang="en-US" sz="2000" b="1" dirty="0"/>
              </a:p>
            </p:txBody>
          </p:sp>
        </mc:Choice>
        <mc:Fallback xmlns="">
          <p:sp>
            <p:nvSpPr>
              <p:cNvPr id="9" name="文本框 8"/>
              <p:cNvSpPr txBox="1">
                <a:spLocks noRot="1" noChangeAspect="1" noMove="1" noResize="1" noEditPoints="1" noAdjustHandles="1" noChangeArrowheads="1" noChangeShapeType="1" noTextEdit="1"/>
              </p:cNvSpPr>
              <p:nvPr/>
            </p:nvSpPr>
            <p:spPr>
              <a:xfrm>
                <a:off x="2065628" y="3093201"/>
                <a:ext cx="4866717" cy="400110"/>
              </a:xfrm>
              <a:prstGeom prst="rect">
                <a:avLst/>
              </a:prstGeom>
              <a:blipFill>
                <a:blip r:embed="rId9"/>
                <a:stretch>
                  <a:fillRect b="-106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583278" y="3288312"/>
                <a:ext cx="1463927" cy="75815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US" altLang="zh-CN" sz="2000" dirty="0"/>
                        <m:t>Let</m:t>
                      </m:r>
                      <m:r>
                        <m:rPr>
                          <m:nor/>
                        </m:rPr>
                        <a:rPr lang="en-US" altLang="zh-CN" sz="2000" dirty="0"/>
                        <m:t> </m:t>
                      </m:r>
                      <m:r>
                        <a:rPr lang="en-US" altLang="zh-CN" sz="2000" i="1">
                          <a:latin typeface="Cambria Math"/>
                        </a:rPr>
                        <m:t>𝛼</m:t>
                      </m:r>
                      <m:r>
                        <a:rPr lang="en-US" altLang="zh-CN" sz="2000" i="1">
                          <a:latin typeface="Cambria Math"/>
                        </a:rPr>
                        <m:t>=</m:t>
                      </m:r>
                      <m:f>
                        <m:fPr>
                          <m:ctrlPr>
                            <a:rPr lang="en-US" altLang="zh-CN" sz="2000" i="1">
                              <a:latin typeface="Cambria Math" panose="02040503050406030204" pitchFamily="18" charset="0"/>
                            </a:rPr>
                          </m:ctrlPr>
                        </m:fPr>
                        <m:num>
                          <m:sSup>
                            <m:sSupPr>
                              <m:ctrlPr>
                                <a:rPr lang="en-US" altLang="zh-CN" sz="2000" i="1">
                                  <a:latin typeface="Cambria Math" panose="02040503050406030204" pitchFamily="18" charset="0"/>
                                </a:rPr>
                              </m:ctrlPr>
                            </m:sSupPr>
                            <m:e>
                              <m:r>
                                <a:rPr lang="en-US" altLang="zh-CN" sz="2000" i="1">
                                  <a:latin typeface="Cambria Math"/>
                                </a:rPr>
                                <m:t>𝑅</m:t>
                              </m:r>
                            </m:e>
                            <m:sup>
                              <m:r>
                                <a:rPr lang="en-US" altLang="zh-CN" sz="2000" i="1">
                                  <a:latin typeface="Cambria Math"/>
                                </a:rPr>
                                <m:t>2</m:t>
                              </m:r>
                            </m:sup>
                          </m:sSup>
                        </m:num>
                        <m:den>
                          <m:r>
                            <a:rPr lang="en-US" altLang="zh-CN" sz="2000" i="1">
                              <a:latin typeface="Cambria Math"/>
                            </a:rPr>
                            <m:t>𝛾</m:t>
                          </m:r>
                        </m:den>
                      </m:f>
                    </m:oMath>
                  </m:oMathPara>
                </a14:m>
                <a:endParaRPr lang="en-US" altLang="zh-CN" sz="2000" dirty="0"/>
              </a:p>
            </p:txBody>
          </p:sp>
        </mc:Choice>
        <mc:Fallback xmlns="">
          <p:sp>
            <p:nvSpPr>
              <p:cNvPr id="10" name="文本框 9"/>
              <p:cNvSpPr txBox="1">
                <a:spLocks noRot="1" noChangeAspect="1" noMove="1" noResize="1" noEditPoints="1" noAdjustHandles="1" noChangeArrowheads="1" noChangeShapeType="1" noTextEdit="1"/>
              </p:cNvSpPr>
              <p:nvPr/>
            </p:nvSpPr>
            <p:spPr>
              <a:xfrm>
                <a:off x="583278" y="3288312"/>
                <a:ext cx="1463927" cy="758156"/>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2125511" y="5409805"/>
                <a:ext cx="425456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000" i="1">
                              <a:latin typeface="Cambria Math" panose="02040503050406030204" pitchFamily="18" charset="0"/>
                            </a:rPr>
                          </m:ctrlPr>
                        </m:sSupPr>
                        <m:e>
                          <m:d>
                            <m:dPr>
                              <m:begChr m:val="‖"/>
                              <m:endChr m:val="‖"/>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𝒘</m:t>
                                  </m:r>
                                </m:e>
                                <m:sub>
                                  <m:r>
                                    <a:rPr lang="en-US" altLang="zh-CN" sz="2000" i="1">
                                      <a:latin typeface="Cambria Math"/>
                                    </a:rPr>
                                    <m:t>𝑘</m:t>
                                  </m:r>
                                  <m:r>
                                    <a:rPr lang="en-US" altLang="zh-CN" sz="2000" i="1">
                                      <a:latin typeface="Cambria Math"/>
                                    </a:rPr>
                                    <m:t>+1</m:t>
                                  </m:r>
                                </m:sub>
                              </m:sSub>
                              <m:r>
                                <a:rPr lang="en-US" altLang="zh-CN" sz="2000" i="1">
                                  <a:latin typeface="Cambria Math"/>
                                </a:rPr>
                                <m:t>−</m:t>
                              </m:r>
                              <m:r>
                                <a:rPr lang="en-US" altLang="zh-CN" sz="2000" i="1">
                                  <a:latin typeface="Cambria Math"/>
                                </a:rPr>
                                <m:t>𝛼</m:t>
                              </m:r>
                              <m:r>
                                <a:rPr lang="en-US" altLang="zh-CN" sz="2000" b="1" i="1">
                                  <a:latin typeface="Cambria Math"/>
                                </a:rPr>
                                <m:t>𝒖</m:t>
                              </m:r>
                            </m:e>
                          </m:d>
                        </m:e>
                        <m:sup>
                          <m:r>
                            <a:rPr lang="en-US" altLang="zh-CN" sz="2000" i="1">
                              <a:latin typeface="Cambria Math"/>
                            </a:rPr>
                            <m:t>2</m:t>
                          </m:r>
                        </m:sup>
                      </m:sSup>
                      <m:r>
                        <a:rPr lang="en-US" altLang="zh-CN" sz="2000" b="1" i="1">
                          <a:latin typeface="Cambria Math"/>
                        </a:rPr>
                        <m:t>≤</m:t>
                      </m:r>
                      <m:sSup>
                        <m:sSupPr>
                          <m:ctrlPr>
                            <a:rPr lang="en-US" altLang="zh-CN" sz="2000" b="1" i="1">
                              <a:latin typeface="Cambria Math" panose="02040503050406030204" pitchFamily="18" charset="0"/>
                            </a:rPr>
                          </m:ctrlPr>
                        </m:sSupPr>
                        <m:e>
                          <m:d>
                            <m:dPr>
                              <m:begChr m:val="‖"/>
                              <m:endChr m:val="‖"/>
                              <m:ctrlPr>
                                <a:rPr lang="en-US" altLang="zh-CN" sz="2000" b="1"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𝒘</m:t>
                                  </m:r>
                                </m:e>
                                <m:sub>
                                  <m:r>
                                    <a:rPr lang="en-US" altLang="zh-CN" sz="2000" i="1">
                                      <a:latin typeface="Cambria Math"/>
                                    </a:rPr>
                                    <m:t>1</m:t>
                                  </m:r>
                                </m:sub>
                              </m:sSub>
                              <m:r>
                                <a:rPr lang="en-US" altLang="zh-CN" sz="2000" i="1">
                                  <a:latin typeface="Cambria Math"/>
                                </a:rPr>
                                <m:t>−</m:t>
                              </m:r>
                              <m:r>
                                <a:rPr lang="en-US" altLang="zh-CN" sz="2000" i="1">
                                  <a:latin typeface="Cambria Math"/>
                                </a:rPr>
                                <m:t>𝛼</m:t>
                              </m:r>
                              <m:r>
                                <a:rPr lang="en-US" altLang="zh-CN" sz="2000" b="1" i="1">
                                  <a:latin typeface="Cambria Math"/>
                                </a:rPr>
                                <m:t>𝒖</m:t>
                              </m:r>
                            </m:e>
                          </m:d>
                        </m:e>
                        <m:sup>
                          <m:r>
                            <a:rPr lang="en-US" altLang="zh-CN" sz="2000" i="1">
                              <a:latin typeface="Cambria Math"/>
                            </a:rPr>
                            <m:t>2</m:t>
                          </m:r>
                        </m:sup>
                      </m:sSup>
                      <m:r>
                        <a:rPr lang="en-US" altLang="zh-CN" sz="2000" i="1">
                          <a:latin typeface="Cambria Math"/>
                        </a:rPr>
                        <m:t>−</m:t>
                      </m:r>
                      <m:r>
                        <a:rPr lang="en-US" altLang="zh-CN" sz="2000" i="1">
                          <a:latin typeface="Cambria Math"/>
                        </a:rPr>
                        <m:t>𝑘</m:t>
                      </m:r>
                      <m:sSup>
                        <m:sSupPr>
                          <m:ctrlPr>
                            <a:rPr lang="en-US" altLang="zh-CN" sz="2000" i="1">
                              <a:latin typeface="Cambria Math" panose="02040503050406030204" pitchFamily="18" charset="0"/>
                            </a:rPr>
                          </m:ctrlPr>
                        </m:sSupPr>
                        <m:e>
                          <m:r>
                            <a:rPr lang="en-US" altLang="zh-CN" sz="2000" i="1">
                              <a:latin typeface="Cambria Math"/>
                            </a:rPr>
                            <m:t>𝑅</m:t>
                          </m:r>
                        </m:e>
                        <m:sup>
                          <m:r>
                            <a:rPr lang="en-US" altLang="zh-CN" sz="2000" i="1">
                              <a:latin typeface="Cambria Math"/>
                            </a:rPr>
                            <m:t>2</m:t>
                          </m:r>
                        </m:sup>
                      </m:sSup>
                    </m:oMath>
                  </m:oMathPara>
                </a14:m>
                <a:endParaRPr lang="zh-CN" altLang="en-US" sz="2000" b="1" dirty="0"/>
              </a:p>
            </p:txBody>
          </p:sp>
        </mc:Choice>
        <mc:Fallback xmlns="">
          <p:sp>
            <p:nvSpPr>
              <p:cNvPr id="11" name="文本框 10"/>
              <p:cNvSpPr txBox="1">
                <a:spLocks noRot="1" noChangeAspect="1" noMove="1" noResize="1" noEditPoints="1" noAdjustHandles="1" noChangeArrowheads="1" noChangeShapeType="1" noTextEdit="1"/>
              </p:cNvSpPr>
              <p:nvPr/>
            </p:nvSpPr>
            <p:spPr>
              <a:xfrm>
                <a:off x="2125511" y="5409805"/>
                <a:ext cx="4254562" cy="400110"/>
              </a:xfrm>
              <a:prstGeom prst="rect">
                <a:avLst/>
              </a:prstGeom>
              <a:blipFill>
                <a:blip r:embed="rId11"/>
                <a:stretch>
                  <a:fillRect b="-15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1854297" y="5902407"/>
                <a:ext cx="2474588"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a:latin typeface="Cambria Math" panose="02040503050406030204" pitchFamily="18" charset="0"/>
                            </a:rPr>
                          </m:ctrlPr>
                        </m:sSubPr>
                        <m:e>
                          <m:r>
                            <a:rPr lang="en-US" altLang="zh-CN" sz="2000" i="1">
                              <a:latin typeface="Cambria Math"/>
                            </a:rPr>
                            <m:t>𝑘</m:t>
                          </m:r>
                        </m:e>
                        <m:sub>
                          <m:r>
                            <a:rPr lang="en-US" altLang="zh-CN" sz="2000" i="1">
                              <a:latin typeface="Cambria Math"/>
                            </a:rPr>
                            <m:t>𝑚𝑎𝑥</m:t>
                          </m:r>
                        </m:sub>
                      </m:sSub>
                      <m:r>
                        <a:rPr lang="en-US" altLang="zh-CN" sz="2000" b="1" i="1">
                          <a:latin typeface="Cambria Math"/>
                        </a:rPr>
                        <m:t>=</m:t>
                      </m:r>
                      <m:f>
                        <m:fPr>
                          <m:ctrlPr>
                            <a:rPr lang="en-US" altLang="zh-CN" sz="2000" b="1" i="1">
                              <a:latin typeface="Cambria Math" panose="02040503050406030204" pitchFamily="18" charset="0"/>
                            </a:rPr>
                          </m:ctrlPr>
                        </m:fPr>
                        <m:num>
                          <m:sSup>
                            <m:sSupPr>
                              <m:ctrlPr>
                                <a:rPr lang="en-US" altLang="zh-CN" sz="2000" b="1" i="1">
                                  <a:latin typeface="Cambria Math" panose="02040503050406030204" pitchFamily="18" charset="0"/>
                                </a:rPr>
                              </m:ctrlPr>
                            </m:sSupPr>
                            <m:e>
                              <m:d>
                                <m:dPr>
                                  <m:begChr m:val="‖"/>
                                  <m:endChr m:val="‖"/>
                                  <m:ctrlPr>
                                    <a:rPr lang="en-US" altLang="zh-CN" sz="2000" b="1"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𝒘</m:t>
                                      </m:r>
                                    </m:e>
                                    <m:sub>
                                      <m:r>
                                        <a:rPr lang="en-US" altLang="zh-CN" sz="2000" i="1">
                                          <a:latin typeface="Cambria Math"/>
                                        </a:rPr>
                                        <m:t>1</m:t>
                                      </m:r>
                                    </m:sub>
                                  </m:sSub>
                                  <m:r>
                                    <a:rPr lang="en-US" altLang="zh-CN" sz="2000" i="1">
                                      <a:latin typeface="Cambria Math"/>
                                    </a:rPr>
                                    <m:t>−</m:t>
                                  </m:r>
                                  <m:r>
                                    <a:rPr lang="en-US" altLang="zh-CN" sz="2000" i="1">
                                      <a:latin typeface="Cambria Math"/>
                                    </a:rPr>
                                    <m:t>𝛼</m:t>
                                  </m:r>
                                  <m:r>
                                    <a:rPr lang="en-US" altLang="zh-CN" sz="2000" b="1" i="1">
                                      <a:latin typeface="Cambria Math"/>
                                    </a:rPr>
                                    <m:t>𝒖</m:t>
                                  </m:r>
                                </m:e>
                              </m:d>
                            </m:e>
                            <m:sup>
                              <m:r>
                                <a:rPr lang="en-US" altLang="zh-CN" sz="2000" i="1">
                                  <a:latin typeface="Cambria Math"/>
                                </a:rPr>
                                <m:t>2</m:t>
                              </m:r>
                            </m:sup>
                          </m:sSup>
                        </m:num>
                        <m:den>
                          <m:sSup>
                            <m:sSupPr>
                              <m:ctrlPr>
                                <a:rPr lang="en-US" altLang="zh-CN" sz="2000" i="1">
                                  <a:latin typeface="Cambria Math" panose="02040503050406030204" pitchFamily="18" charset="0"/>
                                </a:rPr>
                              </m:ctrlPr>
                            </m:sSupPr>
                            <m:e>
                              <m:r>
                                <a:rPr lang="en-US" altLang="zh-CN" sz="2000" i="1">
                                  <a:latin typeface="Cambria Math"/>
                                </a:rPr>
                                <m:t>𝑅</m:t>
                              </m:r>
                            </m:e>
                            <m:sup>
                              <m:r>
                                <a:rPr lang="en-US" altLang="zh-CN" sz="2000" i="1">
                                  <a:latin typeface="Cambria Math"/>
                                </a:rPr>
                                <m:t>2</m:t>
                              </m:r>
                            </m:sup>
                          </m:sSup>
                        </m:den>
                      </m:f>
                    </m:oMath>
                  </m:oMathPara>
                </a14:m>
                <a:endParaRPr lang="zh-CN" altLang="en-US" sz="2000" b="1" dirty="0"/>
              </a:p>
            </p:txBody>
          </p:sp>
        </mc:Choice>
        <mc:Fallback xmlns="">
          <p:sp>
            <p:nvSpPr>
              <p:cNvPr id="12" name="文本框 11"/>
              <p:cNvSpPr txBox="1">
                <a:spLocks noRot="1" noChangeAspect="1" noMove="1" noResize="1" noEditPoints="1" noAdjustHandles="1" noChangeArrowheads="1" noChangeShapeType="1" noTextEdit="1"/>
              </p:cNvSpPr>
              <p:nvPr/>
            </p:nvSpPr>
            <p:spPr>
              <a:xfrm>
                <a:off x="1854297" y="5902407"/>
                <a:ext cx="2474588" cy="707886"/>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2191651" y="3656169"/>
                <a:ext cx="412228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000" i="1">
                              <a:latin typeface="Cambria Math" panose="02040503050406030204" pitchFamily="18" charset="0"/>
                            </a:rPr>
                          </m:ctrlPr>
                        </m:sSupPr>
                        <m:e>
                          <m:d>
                            <m:dPr>
                              <m:begChr m:val="‖"/>
                              <m:endChr m:val="‖"/>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𝒘</m:t>
                                  </m:r>
                                </m:e>
                                <m:sub>
                                  <m:r>
                                    <a:rPr lang="en-US" altLang="zh-CN" sz="2000" i="1">
                                      <a:latin typeface="Cambria Math"/>
                                    </a:rPr>
                                    <m:t>𝑘</m:t>
                                  </m:r>
                                  <m:r>
                                    <a:rPr lang="en-US" altLang="zh-CN" sz="2000" i="1">
                                      <a:latin typeface="Cambria Math"/>
                                    </a:rPr>
                                    <m:t>+1</m:t>
                                  </m:r>
                                </m:sub>
                              </m:sSub>
                              <m:r>
                                <a:rPr lang="en-US" altLang="zh-CN" sz="2000" i="1">
                                  <a:latin typeface="Cambria Math"/>
                                </a:rPr>
                                <m:t>−</m:t>
                              </m:r>
                              <m:r>
                                <a:rPr lang="en-US" altLang="zh-CN" sz="2000" i="1">
                                  <a:latin typeface="Cambria Math"/>
                                </a:rPr>
                                <m:t>𝛼</m:t>
                              </m:r>
                              <m:r>
                                <a:rPr lang="en-US" altLang="zh-CN" sz="2000" b="1" i="1">
                                  <a:latin typeface="Cambria Math"/>
                                </a:rPr>
                                <m:t>𝒖</m:t>
                              </m:r>
                            </m:e>
                          </m:d>
                        </m:e>
                        <m:sup>
                          <m:r>
                            <a:rPr lang="en-US" altLang="zh-CN" sz="2000" i="1">
                              <a:latin typeface="Cambria Math"/>
                            </a:rPr>
                            <m:t>2</m:t>
                          </m:r>
                        </m:sup>
                      </m:sSup>
                      <m:r>
                        <a:rPr lang="en-US" altLang="zh-CN" sz="2000" b="1" i="1">
                          <a:latin typeface="Cambria Math"/>
                        </a:rPr>
                        <m:t>≤</m:t>
                      </m:r>
                      <m:sSup>
                        <m:sSupPr>
                          <m:ctrlPr>
                            <a:rPr lang="en-US" altLang="zh-CN" sz="2000" b="1" i="1">
                              <a:latin typeface="Cambria Math" panose="02040503050406030204" pitchFamily="18" charset="0"/>
                            </a:rPr>
                          </m:ctrlPr>
                        </m:sSupPr>
                        <m:e>
                          <m:d>
                            <m:dPr>
                              <m:begChr m:val="‖"/>
                              <m:endChr m:val="‖"/>
                              <m:ctrlPr>
                                <a:rPr lang="en-US" altLang="zh-CN" sz="2000" b="1"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𝒘</m:t>
                                  </m:r>
                                </m:e>
                                <m:sub>
                                  <m:r>
                                    <a:rPr lang="en-US" altLang="zh-CN" sz="2000" i="1">
                                      <a:latin typeface="Cambria Math"/>
                                    </a:rPr>
                                    <m:t>𝑘</m:t>
                                  </m:r>
                                </m:sub>
                              </m:sSub>
                              <m:r>
                                <a:rPr lang="en-US" altLang="zh-CN" sz="2000" i="1">
                                  <a:latin typeface="Cambria Math"/>
                                </a:rPr>
                                <m:t>−</m:t>
                              </m:r>
                              <m:r>
                                <a:rPr lang="en-US" altLang="zh-CN" sz="2000" i="1">
                                  <a:latin typeface="Cambria Math"/>
                                </a:rPr>
                                <m:t>𝛼</m:t>
                              </m:r>
                              <m:r>
                                <a:rPr lang="en-US" altLang="zh-CN" sz="2000" b="1" i="1">
                                  <a:latin typeface="Cambria Math"/>
                                </a:rPr>
                                <m:t>𝒖</m:t>
                              </m:r>
                            </m:e>
                          </m:d>
                        </m:e>
                        <m:sup>
                          <m:r>
                            <a:rPr lang="en-US" altLang="zh-CN" sz="2000" i="1">
                              <a:latin typeface="Cambria Math"/>
                            </a:rPr>
                            <m:t>2</m:t>
                          </m:r>
                        </m:sup>
                      </m:sSup>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𝑅</m:t>
                          </m:r>
                        </m:e>
                        <m:sup>
                          <m:r>
                            <a:rPr lang="en-US" altLang="zh-CN" sz="2000" i="1">
                              <a:latin typeface="Cambria Math"/>
                            </a:rPr>
                            <m:t>2</m:t>
                          </m:r>
                        </m:sup>
                      </m:sSup>
                    </m:oMath>
                  </m:oMathPara>
                </a14:m>
                <a:endParaRPr lang="zh-CN" altLang="en-US" sz="2000" b="1" dirty="0"/>
              </a:p>
            </p:txBody>
          </p:sp>
        </mc:Choice>
        <mc:Fallback xmlns="">
          <p:sp>
            <p:nvSpPr>
              <p:cNvPr id="13" name="文本框 12"/>
              <p:cNvSpPr txBox="1">
                <a:spLocks noRot="1" noChangeAspect="1" noMove="1" noResize="1" noEditPoints="1" noAdjustHandles="1" noChangeArrowheads="1" noChangeShapeType="1" noTextEdit="1"/>
              </p:cNvSpPr>
              <p:nvPr/>
            </p:nvSpPr>
            <p:spPr>
              <a:xfrm>
                <a:off x="2191651" y="3656169"/>
                <a:ext cx="4122282" cy="400110"/>
              </a:xfrm>
              <a:prstGeom prst="rect">
                <a:avLst/>
              </a:prstGeom>
              <a:blipFill>
                <a:blip r:embed="rId13"/>
                <a:stretch>
                  <a:fillRect b="-15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2267744" y="4090328"/>
                <a:ext cx="404303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000" i="1">
                              <a:latin typeface="Cambria Math" panose="02040503050406030204" pitchFamily="18" charset="0"/>
                            </a:rPr>
                          </m:ctrlPr>
                        </m:sSupPr>
                        <m:e>
                          <m:d>
                            <m:dPr>
                              <m:begChr m:val="‖"/>
                              <m:endChr m:val="‖"/>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𝒘</m:t>
                                  </m:r>
                                </m:e>
                                <m:sub>
                                  <m:r>
                                    <a:rPr lang="en-US" altLang="zh-CN" sz="2000" i="1">
                                      <a:latin typeface="Cambria Math"/>
                                    </a:rPr>
                                    <m:t>𝑘</m:t>
                                  </m:r>
                                </m:sub>
                              </m:sSub>
                              <m:r>
                                <a:rPr lang="en-US" altLang="zh-CN" sz="2000" i="1">
                                  <a:latin typeface="Cambria Math"/>
                                </a:rPr>
                                <m:t>−</m:t>
                              </m:r>
                              <m:r>
                                <a:rPr lang="en-US" altLang="zh-CN" sz="2000" i="1">
                                  <a:latin typeface="Cambria Math"/>
                                </a:rPr>
                                <m:t>𝛼</m:t>
                              </m:r>
                              <m:r>
                                <a:rPr lang="en-US" altLang="zh-CN" sz="2000" b="1" i="1">
                                  <a:latin typeface="Cambria Math"/>
                                </a:rPr>
                                <m:t>𝒖</m:t>
                              </m:r>
                            </m:e>
                          </m:d>
                        </m:e>
                        <m:sup>
                          <m:r>
                            <a:rPr lang="en-US" altLang="zh-CN" sz="2000" i="1">
                              <a:latin typeface="Cambria Math"/>
                            </a:rPr>
                            <m:t>2</m:t>
                          </m:r>
                        </m:sup>
                      </m:sSup>
                      <m:r>
                        <a:rPr lang="en-US" altLang="zh-CN" sz="2000" b="1" i="1">
                          <a:latin typeface="Cambria Math"/>
                        </a:rPr>
                        <m:t>≤</m:t>
                      </m:r>
                      <m:sSup>
                        <m:sSupPr>
                          <m:ctrlPr>
                            <a:rPr lang="en-US" altLang="zh-CN" sz="2000" b="1" i="1">
                              <a:latin typeface="Cambria Math" panose="02040503050406030204" pitchFamily="18" charset="0"/>
                            </a:rPr>
                          </m:ctrlPr>
                        </m:sSupPr>
                        <m:e>
                          <m:d>
                            <m:dPr>
                              <m:begChr m:val="‖"/>
                              <m:endChr m:val="‖"/>
                              <m:ctrlPr>
                                <a:rPr lang="en-US" altLang="zh-CN" sz="2000" b="1"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𝒘</m:t>
                                  </m:r>
                                </m:e>
                                <m:sub>
                                  <m:r>
                                    <a:rPr lang="en-US" altLang="zh-CN" sz="2000" i="1">
                                      <a:latin typeface="Cambria Math"/>
                                    </a:rPr>
                                    <m:t>𝑘</m:t>
                                  </m:r>
                                  <m:r>
                                    <a:rPr lang="en-US" altLang="zh-CN" sz="2000" i="1">
                                      <a:latin typeface="Cambria Math" panose="02040503050406030204" pitchFamily="18" charset="0"/>
                                    </a:rPr>
                                    <m:t>−1</m:t>
                                  </m:r>
                                </m:sub>
                              </m:sSub>
                              <m:r>
                                <a:rPr lang="en-US" altLang="zh-CN" sz="2000" i="1">
                                  <a:latin typeface="Cambria Math"/>
                                </a:rPr>
                                <m:t>−</m:t>
                              </m:r>
                              <m:r>
                                <a:rPr lang="en-US" altLang="zh-CN" sz="2000" i="1">
                                  <a:latin typeface="Cambria Math"/>
                                </a:rPr>
                                <m:t>𝛼</m:t>
                              </m:r>
                              <m:r>
                                <a:rPr lang="en-US" altLang="zh-CN" sz="2000" b="1" i="1">
                                  <a:latin typeface="Cambria Math"/>
                                </a:rPr>
                                <m:t>𝒖</m:t>
                              </m:r>
                            </m:e>
                          </m:d>
                        </m:e>
                        <m:sup>
                          <m:r>
                            <a:rPr lang="en-US" altLang="zh-CN" sz="2000" i="1">
                              <a:latin typeface="Cambria Math"/>
                            </a:rPr>
                            <m:t>2</m:t>
                          </m:r>
                        </m:sup>
                      </m:sSup>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𝑅</m:t>
                          </m:r>
                        </m:e>
                        <m:sup>
                          <m:r>
                            <a:rPr lang="en-US" altLang="zh-CN" sz="2000" i="1">
                              <a:latin typeface="Cambria Math"/>
                            </a:rPr>
                            <m:t>2</m:t>
                          </m:r>
                        </m:sup>
                      </m:sSup>
                    </m:oMath>
                  </m:oMathPara>
                </a14:m>
                <a:endParaRPr lang="zh-CN" altLang="en-US" sz="2000" b="1" dirty="0"/>
              </a:p>
            </p:txBody>
          </p:sp>
        </mc:Choice>
        <mc:Fallback xmlns="">
          <p:sp>
            <p:nvSpPr>
              <p:cNvPr id="14" name="文本框 13"/>
              <p:cNvSpPr txBox="1">
                <a:spLocks noRot="1" noChangeAspect="1" noMove="1" noResize="1" noEditPoints="1" noAdjustHandles="1" noChangeArrowheads="1" noChangeShapeType="1" noTextEdit="1"/>
              </p:cNvSpPr>
              <p:nvPr/>
            </p:nvSpPr>
            <p:spPr>
              <a:xfrm>
                <a:off x="2267744" y="4090328"/>
                <a:ext cx="4043030" cy="40011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2285747" y="4464616"/>
                <a:ext cx="3918893"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ea typeface="Cambria Math" panose="02040503050406030204" pitchFamily="18" charset="0"/>
                        </a:rPr>
                        <m:t>⋮</m:t>
                      </m:r>
                    </m:oMath>
                  </m:oMathPara>
                </a14:m>
                <a:endParaRPr lang="en-US" altLang="zh-CN" sz="20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altLang="zh-CN" sz="2000" i="1">
                              <a:latin typeface="Cambria Math" panose="02040503050406030204" pitchFamily="18" charset="0"/>
                            </a:rPr>
                          </m:ctrlPr>
                        </m:sSupPr>
                        <m:e>
                          <m:d>
                            <m:dPr>
                              <m:begChr m:val="‖"/>
                              <m:endChr m:val="‖"/>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𝒘</m:t>
                                  </m:r>
                                </m:e>
                                <m:sub>
                                  <m:r>
                                    <a:rPr lang="en-US" altLang="zh-CN" sz="2000" b="1" i="1" smtClean="0">
                                      <a:latin typeface="Cambria Math" panose="02040503050406030204" pitchFamily="18" charset="0"/>
                                    </a:rPr>
                                    <m:t>2</m:t>
                                  </m:r>
                                </m:sub>
                              </m:sSub>
                              <m:r>
                                <a:rPr lang="en-US" altLang="zh-CN" sz="2000" i="1">
                                  <a:latin typeface="Cambria Math"/>
                                </a:rPr>
                                <m:t>−</m:t>
                              </m:r>
                              <m:r>
                                <a:rPr lang="en-US" altLang="zh-CN" sz="2000" i="1">
                                  <a:latin typeface="Cambria Math"/>
                                </a:rPr>
                                <m:t>𝛼</m:t>
                              </m:r>
                              <m:r>
                                <a:rPr lang="en-US" altLang="zh-CN" sz="2000" b="1" i="1">
                                  <a:latin typeface="Cambria Math"/>
                                </a:rPr>
                                <m:t>𝒖</m:t>
                              </m:r>
                            </m:e>
                          </m:d>
                        </m:e>
                        <m:sup>
                          <m:r>
                            <a:rPr lang="en-US" altLang="zh-CN" sz="2000" i="1">
                              <a:latin typeface="Cambria Math"/>
                            </a:rPr>
                            <m:t>2</m:t>
                          </m:r>
                        </m:sup>
                      </m:sSup>
                      <m:r>
                        <a:rPr lang="en-US" altLang="zh-CN" sz="2000" b="1" i="1">
                          <a:latin typeface="Cambria Math"/>
                        </a:rPr>
                        <m:t>≤</m:t>
                      </m:r>
                      <m:sSup>
                        <m:sSupPr>
                          <m:ctrlPr>
                            <a:rPr lang="en-US" altLang="zh-CN" sz="2000" b="1" i="1">
                              <a:latin typeface="Cambria Math" panose="02040503050406030204" pitchFamily="18" charset="0"/>
                            </a:rPr>
                          </m:ctrlPr>
                        </m:sSupPr>
                        <m:e>
                          <m:d>
                            <m:dPr>
                              <m:begChr m:val="‖"/>
                              <m:endChr m:val="‖"/>
                              <m:ctrlPr>
                                <a:rPr lang="en-US" altLang="zh-CN" sz="2000" b="1"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𝒘</m:t>
                                  </m:r>
                                </m:e>
                                <m:sub>
                                  <m:r>
                                    <a:rPr lang="en-US" altLang="zh-CN" sz="2000" i="1">
                                      <a:latin typeface="Cambria Math" panose="02040503050406030204" pitchFamily="18" charset="0"/>
                                    </a:rPr>
                                    <m:t>1</m:t>
                                  </m:r>
                                </m:sub>
                              </m:sSub>
                              <m:r>
                                <a:rPr lang="en-US" altLang="zh-CN" sz="2000" i="1">
                                  <a:latin typeface="Cambria Math"/>
                                </a:rPr>
                                <m:t>−</m:t>
                              </m:r>
                              <m:r>
                                <a:rPr lang="en-US" altLang="zh-CN" sz="2000" i="1">
                                  <a:latin typeface="Cambria Math"/>
                                </a:rPr>
                                <m:t>𝛼</m:t>
                              </m:r>
                              <m:r>
                                <a:rPr lang="en-US" altLang="zh-CN" sz="2000" b="1" i="1">
                                  <a:latin typeface="Cambria Math"/>
                                </a:rPr>
                                <m:t>𝒖</m:t>
                              </m:r>
                            </m:e>
                          </m:d>
                        </m:e>
                        <m:sup>
                          <m:r>
                            <a:rPr lang="en-US" altLang="zh-CN" sz="2000" i="1">
                              <a:latin typeface="Cambria Math"/>
                            </a:rPr>
                            <m:t>2</m:t>
                          </m:r>
                        </m:sup>
                      </m:sSup>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𝑅</m:t>
                          </m:r>
                        </m:e>
                        <m:sup>
                          <m:r>
                            <a:rPr lang="en-US" altLang="zh-CN" sz="2000" i="1">
                              <a:latin typeface="Cambria Math"/>
                            </a:rPr>
                            <m:t>2</m:t>
                          </m:r>
                        </m:sup>
                      </m:sSup>
                    </m:oMath>
                  </m:oMathPara>
                </a14:m>
                <a:endParaRPr lang="zh-CN" altLang="en-US" sz="2000" b="1" dirty="0"/>
              </a:p>
            </p:txBody>
          </p:sp>
        </mc:Choice>
        <mc:Fallback xmlns="">
          <p:sp>
            <p:nvSpPr>
              <p:cNvPr id="15" name="文本框 14"/>
              <p:cNvSpPr txBox="1">
                <a:spLocks noRot="1" noChangeAspect="1" noMove="1" noResize="1" noEditPoints="1" noAdjustHandles="1" noChangeArrowheads="1" noChangeShapeType="1" noTextEdit="1"/>
              </p:cNvSpPr>
              <p:nvPr/>
            </p:nvSpPr>
            <p:spPr>
              <a:xfrm>
                <a:off x="2285747" y="4464616"/>
                <a:ext cx="3918893" cy="707886"/>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1612693" y="5419593"/>
                <a:ext cx="65505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0</m:t>
                      </m:r>
                      <m:r>
                        <a:rPr lang="en-US" altLang="zh-CN" sz="2000" b="1" i="1">
                          <a:latin typeface="Cambria Math"/>
                        </a:rPr>
                        <m:t>≤</m:t>
                      </m:r>
                    </m:oMath>
                  </m:oMathPara>
                </a14:m>
                <a:endParaRPr lang="zh-CN" altLang="en-US" sz="2000" b="1" dirty="0"/>
              </a:p>
            </p:txBody>
          </p:sp>
        </mc:Choice>
        <mc:Fallback xmlns="">
          <p:sp>
            <p:nvSpPr>
              <p:cNvPr id="16" name="文本框 15"/>
              <p:cNvSpPr txBox="1">
                <a:spLocks noRot="1" noChangeAspect="1" noMove="1" noResize="1" noEditPoints="1" noAdjustHandles="1" noChangeArrowheads="1" noChangeShapeType="1" noTextEdit="1"/>
              </p:cNvSpPr>
              <p:nvPr/>
            </p:nvSpPr>
            <p:spPr>
              <a:xfrm>
                <a:off x="1612693" y="5419593"/>
                <a:ext cx="655051" cy="400110"/>
              </a:xfrm>
              <a:prstGeom prst="rect">
                <a:avLst/>
              </a:prstGeom>
              <a:blipFill>
                <a:blip r:embed="rId1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8937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P spid="10" grpId="0"/>
      <p:bldP spid="11" grpId="0"/>
      <p:bldP spid="12" grpId="0"/>
      <p:bldP spid="13" grpId="0"/>
      <p:bldP spid="14" grpId="0"/>
      <p:bldP spid="15" grpId="0"/>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89823"/>
            <a:ext cx="7886700" cy="726421"/>
          </a:xfrm>
        </p:spPr>
        <p:txBody>
          <a:bodyPr/>
          <a:lstStyle/>
          <a:p>
            <a:r>
              <a:rPr lang="en-US" altLang="zh-CN" dirty="0"/>
              <a:t>Perceptron vs. Multi-layer Perceptron</a:t>
            </a:r>
            <a:endParaRPr lang="zh-CN" altLang="en-US" dirty="0"/>
          </a:p>
        </p:txBody>
      </p:sp>
      <p:pic>
        <p:nvPicPr>
          <p:cNvPr id="6146" name="Picture 2" descr="http://cse-wiki.unl.edu/wiki/images/0/0f/Perceptr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7477" y="1008694"/>
            <a:ext cx="5792062" cy="17497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637" y="3973631"/>
            <a:ext cx="2498954" cy="2435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文本框 8"/>
          <p:cNvSpPr txBox="1"/>
          <p:nvPr/>
        </p:nvSpPr>
        <p:spPr>
          <a:xfrm>
            <a:off x="3818608" y="5081755"/>
            <a:ext cx="1905520" cy="400110"/>
          </a:xfrm>
          <a:prstGeom prst="rect">
            <a:avLst/>
          </a:prstGeom>
          <a:noFill/>
          <a:ln w="25400">
            <a:solidFill>
              <a:schemeClr val="accent1"/>
            </a:solidFill>
          </a:ln>
        </p:spPr>
        <p:txBody>
          <a:bodyPr wrap="square" rtlCol="0">
            <a:spAutoFit/>
          </a:bodyPr>
          <a:lstStyle/>
          <a:p>
            <a:r>
              <a:rPr lang="en-US" altLang="zh-CN" sz="2000" b="1" dirty="0">
                <a:solidFill>
                  <a:srgbClr val="FF0000"/>
                </a:solidFill>
              </a:rPr>
              <a:t>How to Learn?</a:t>
            </a:r>
            <a:endParaRPr lang="zh-CN" altLang="en-US" sz="2000" b="1" dirty="0">
              <a:solidFill>
                <a:srgbClr val="FF0000"/>
              </a:solidFill>
            </a:endParaRPr>
          </a:p>
        </p:txBody>
      </p:sp>
      <mc:AlternateContent xmlns:mc="http://schemas.openxmlformats.org/markup-compatibility/2006" xmlns:a14="http://schemas.microsoft.com/office/drawing/2010/main">
        <mc:Choice Requires="a14">
          <p:sp>
            <p:nvSpPr>
              <p:cNvPr id="10" name="矩形 9"/>
              <p:cNvSpPr/>
              <p:nvPr/>
            </p:nvSpPr>
            <p:spPr>
              <a:xfrm>
                <a:off x="2929338" y="2881539"/>
                <a:ext cx="5382821" cy="1108124"/>
              </a:xfrm>
              <a:prstGeom prst="rect">
                <a:avLst/>
              </a:prstGeom>
              <a:ln w="25400">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1" i="1">
                          <a:latin typeface="Cambria Math" panose="02040503050406030204" pitchFamily="18" charset="0"/>
                        </a:rPr>
                        <m:t>𝒘</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𝑘</m:t>
                          </m:r>
                          <m:r>
                            <a:rPr lang="en-US" altLang="zh-CN" sz="2400" b="0" i="1" smtClean="0">
                              <a:latin typeface="Cambria Math" panose="02040503050406030204" pitchFamily="18" charset="0"/>
                            </a:rPr>
                            <m:t>+1</m:t>
                          </m:r>
                        </m:e>
                      </m:d>
                      <m:r>
                        <a:rPr lang="en-US" altLang="zh-CN" sz="2400" i="1">
                          <a:latin typeface="Cambria Math"/>
                        </a:rPr>
                        <m:t>=</m:t>
                      </m:r>
                      <m:r>
                        <a:rPr lang="en-US" altLang="zh-CN" sz="2400" b="1" i="1" smtClean="0">
                          <a:latin typeface="Cambria Math" panose="02040503050406030204" pitchFamily="18" charset="0"/>
                        </a:rPr>
                        <m:t>𝒘</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𝑘</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𝜂</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𝑘</m:t>
                          </m:r>
                        </m:e>
                      </m:d>
                      <m:nary>
                        <m:naryPr>
                          <m:chr m:val="∑"/>
                          <m:supHide m:val="on"/>
                          <m:ctrlPr>
                            <a:rPr lang="en-US" altLang="zh-CN" sz="2400" i="1">
                              <a:latin typeface="Cambria Math" panose="02040503050406030204" pitchFamily="18" charset="0"/>
                            </a:rPr>
                          </m:ctrlPr>
                        </m:naryPr>
                        <m:sub>
                          <m:r>
                            <a:rPr lang="en-US" altLang="zh-CN" sz="2400" i="1">
                              <a:latin typeface="Cambria Math"/>
                            </a:rPr>
                            <m:t>𝑖</m:t>
                          </m:r>
                          <m:r>
                            <a:rPr lang="en-US" altLang="zh-CN" sz="2400" i="1">
                              <a:latin typeface="Cambria Math"/>
                            </a:rPr>
                            <m:t>∈</m:t>
                          </m:r>
                          <m:sSubSup>
                            <m:sSubSupPr>
                              <m:ctrlPr>
                                <a:rPr lang="en-US" altLang="zh-CN" sz="2400" b="0" i="1" smtClean="0">
                                  <a:latin typeface="Cambria Math" panose="02040503050406030204" pitchFamily="18" charset="0"/>
                                </a:rPr>
                              </m:ctrlPr>
                            </m:sSubSupPr>
                            <m:e>
                              <m:r>
                                <a:rPr lang="en-US" altLang="zh-CN" sz="2400" i="1">
                                  <a:latin typeface="Cambria Math"/>
                                </a:rPr>
                                <m:t>𝐼</m:t>
                              </m:r>
                            </m:e>
                            <m:sub>
                              <m:r>
                                <a:rPr lang="en-US" altLang="zh-CN" sz="2400" i="1">
                                  <a:latin typeface="Cambria Math"/>
                                </a:rPr>
                                <m:t>𝑀</m:t>
                              </m:r>
                            </m:sub>
                            <m:sup>
                              <m:r>
                                <a:rPr lang="en-US" altLang="zh-CN" sz="2400" b="0" i="1" smtClean="0">
                                  <a:latin typeface="Cambria Math" panose="02040503050406030204" pitchFamily="18" charset="0"/>
                                </a:rPr>
                                <m:t>𝑘</m:t>
                              </m:r>
                            </m:sup>
                          </m:sSubSup>
                        </m:sub>
                        <m:sup/>
                        <m:e>
                          <m:sSub>
                            <m:sSubPr>
                              <m:ctrlPr>
                                <a:rPr lang="en-US" altLang="zh-CN" sz="2400" i="1">
                                  <a:latin typeface="Cambria Math" panose="02040503050406030204" pitchFamily="18" charset="0"/>
                                </a:rPr>
                              </m:ctrlPr>
                            </m:sSubPr>
                            <m:e>
                              <m:sSub>
                                <m:sSubPr>
                                  <m:ctrlPr>
                                    <a:rPr lang="en-US" altLang="zh-CN" sz="2400" b="1" i="1">
                                      <a:latin typeface="Cambria Math" panose="02040503050406030204" pitchFamily="18" charset="0"/>
                                    </a:rPr>
                                  </m:ctrlPr>
                                </m:sSubPr>
                                <m:e>
                                  <m:r>
                                    <a:rPr lang="en-US" altLang="zh-CN" sz="2400" b="1" i="1">
                                      <a:latin typeface="Cambria Math"/>
                                    </a:rPr>
                                    <m:t>𝒙</m:t>
                                  </m:r>
                                </m:e>
                                <m:sub>
                                  <m:r>
                                    <a:rPr lang="en-US" altLang="zh-CN" sz="2400" i="1">
                                      <a:latin typeface="Cambria Math"/>
                                    </a:rPr>
                                    <m:t>𝑖</m:t>
                                  </m:r>
                                </m:sub>
                              </m:sSub>
                              <m:r>
                                <a:rPr lang="en-US" altLang="zh-CN" sz="2400" i="1">
                                  <a:latin typeface="Cambria Math"/>
                                </a:rPr>
                                <m:t>𝑦</m:t>
                              </m:r>
                            </m:e>
                            <m:sub>
                              <m:r>
                                <a:rPr lang="en-US" altLang="zh-CN" sz="2400" i="1">
                                  <a:latin typeface="Cambria Math"/>
                                </a:rPr>
                                <m:t>𝑖</m:t>
                              </m:r>
                            </m:sub>
                          </m:sSub>
                        </m:e>
                      </m:nary>
                    </m:oMath>
                  </m:oMathPara>
                </a14:m>
                <a:endParaRPr lang="zh-CN"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2929338" y="2881539"/>
                <a:ext cx="5382821" cy="1108124"/>
              </a:xfrm>
              <a:prstGeom prst="rect">
                <a:avLst/>
              </a:prstGeom>
              <a:blipFill>
                <a:blip r:embed="rId4"/>
                <a:stretch>
                  <a:fillRect/>
                </a:stretch>
              </a:blipFill>
              <a:ln w="25400">
                <a:noFill/>
              </a:ln>
            </p:spPr>
            <p:txBody>
              <a:bodyPr/>
              <a:lstStyle/>
              <a:p>
                <a:r>
                  <a:rPr lang="en-US">
                    <a:noFill/>
                  </a:rPr>
                  <a:t> </a:t>
                </a:r>
              </a:p>
            </p:txBody>
          </p:sp>
        </mc:Fallback>
      </mc:AlternateContent>
      <p:sp>
        <p:nvSpPr>
          <p:cNvPr id="12" name="文本框 11"/>
          <p:cNvSpPr txBox="1"/>
          <p:nvPr/>
        </p:nvSpPr>
        <p:spPr>
          <a:xfrm>
            <a:off x="970636" y="3157612"/>
            <a:ext cx="2233211" cy="415404"/>
          </a:xfrm>
          <a:prstGeom prst="rect">
            <a:avLst/>
          </a:prstGeom>
          <a:noFill/>
          <a:ln w="25400">
            <a:solidFill>
              <a:schemeClr val="accent1"/>
            </a:solidFill>
          </a:ln>
        </p:spPr>
        <p:txBody>
          <a:bodyPr wrap="square" rtlCol="0">
            <a:spAutoFit/>
          </a:bodyPr>
          <a:lstStyle/>
          <a:p>
            <a:r>
              <a:rPr lang="en-US" altLang="zh-CN" sz="2000" b="1" dirty="0">
                <a:solidFill>
                  <a:srgbClr val="FF0000"/>
                </a:solidFill>
              </a:rPr>
              <a:t>Gradient descent</a:t>
            </a:r>
            <a:endParaRPr lang="zh-CN" altLang="en-US" sz="2000" b="1" dirty="0">
              <a:solidFill>
                <a:srgbClr val="FF0000"/>
              </a:solidFill>
            </a:endParaRPr>
          </a:p>
        </p:txBody>
      </p:sp>
      <p:sp>
        <p:nvSpPr>
          <p:cNvPr id="13" name="文本框 12"/>
          <p:cNvSpPr txBox="1"/>
          <p:nvPr/>
        </p:nvSpPr>
        <p:spPr>
          <a:xfrm>
            <a:off x="6008049" y="5081755"/>
            <a:ext cx="2164351" cy="400110"/>
          </a:xfrm>
          <a:prstGeom prst="rect">
            <a:avLst/>
          </a:prstGeom>
          <a:noFill/>
          <a:ln w="25400">
            <a:solidFill>
              <a:schemeClr val="accent1"/>
            </a:solidFill>
          </a:ln>
        </p:spPr>
        <p:txBody>
          <a:bodyPr wrap="square" rtlCol="0">
            <a:spAutoFit/>
          </a:bodyPr>
          <a:lstStyle/>
          <a:p>
            <a:r>
              <a:rPr lang="en-US" altLang="zh-CN" sz="2000" b="1" dirty="0">
                <a:solidFill>
                  <a:srgbClr val="FF0000"/>
                </a:solidFill>
              </a:rPr>
              <a:t>Backpropagation</a:t>
            </a:r>
            <a:endParaRPr lang="zh-CN" altLang="en-US" sz="2000" b="1" dirty="0">
              <a:solidFill>
                <a:srgbClr val="FF0000"/>
              </a:solidFill>
            </a:endParaRPr>
          </a:p>
        </p:txBody>
      </p:sp>
    </p:spTree>
    <p:extLst>
      <p:ext uri="{BB962C8B-B14F-4D97-AF65-F5344CB8AC3E}">
        <p14:creationId xmlns:p14="http://schemas.microsoft.com/office/powerpoint/2010/main" val="204636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9512" y="89824"/>
            <a:ext cx="8964488" cy="592102"/>
          </a:xfrm>
        </p:spPr>
        <p:txBody>
          <a:bodyPr/>
          <a:lstStyle/>
          <a:p>
            <a:r>
              <a:rPr lang="en-US" altLang="zh-CN" sz="2400" dirty="0"/>
              <a:t>Neural Network (Deep Learning) History &amp; Progress</a:t>
            </a:r>
            <a:endParaRPr lang="zh-CN" altLang="en-US" sz="2400" dirty="0"/>
          </a:p>
        </p:txBody>
      </p:sp>
      <p:sp>
        <p:nvSpPr>
          <p:cNvPr id="3" name="内容占位符 2"/>
          <p:cNvSpPr>
            <a:spLocks noGrp="1"/>
          </p:cNvSpPr>
          <p:nvPr>
            <p:ph idx="1"/>
          </p:nvPr>
        </p:nvSpPr>
        <p:spPr>
          <a:xfrm>
            <a:off x="628650" y="1022888"/>
            <a:ext cx="7886700" cy="5584556"/>
          </a:xfrm>
        </p:spPr>
        <p:txBody>
          <a:bodyPr>
            <a:normAutofit fontScale="92500" lnSpcReduction="10000"/>
          </a:bodyPr>
          <a:lstStyle/>
          <a:p>
            <a:r>
              <a:rPr lang="en-US" altLang="zh-CN" sz="2000" dirty="0"/>
              <a:t>1957, Perceptron created by Frank Rosenblatt (</a:t>
            </a:r>
            <a:r>
              <a:rPr lang="en-US" altLang="zh-CN" sz="2000" b="1" dirty="0">
                <a:solidFill>
                  <a:srgbClr val="FF0000"/>
                </a:solidFill>
              </a:rPr>
              <a:t>60 years ago</a:t>
            </a:r>
            <a:r>
              <a:rPr lang="en-US" altLang="zh-CN" sz="2000" dirty="0"/>
              <a:t>)</a:t>
            </a:r>
          </a:p>
          <a:p>
            <a:r>
              <a:rPr lang="en-US" altLang="zh-CN" sz="2000" dirty="0"/>
              <a:t>1969, the first AI winter caused by “</a:t>
            </a:r>
            <a:r>
              <a:rPr lang="en-US" altLang="zh-CN" sz="2000" dirty="0" err="1"/>
              <a:t>Perceptrons</a:t>
            </a:r>
            <a:r>
              <a:rPr lang="en-US" altLang="zh-CN" sz="2000" dirty="0"/>
              <a:t>”</a:t>
            </a:r>
          </a:p>
          <a:p>
            <a:r>
              <a:rPr lang="en-US" altLang="zh-CN" sz="2000" dirty="0"/>
              <a:t>1970s, Backpropagation was introduced and wasn’t valued </a:t>
            </a:r>
          </a:p>
          <a:p>
            <a:pPr lvl="1"/>
            <a:r>
              <a:rPr lang="en-US" altLang="zh-CN" sz="1700" dirty="0"/>
              <a:t>Paul J. </a:t>
            </a:r>
            <a:r>
              <a:rPr lang="en-US" altLang="zh-CN" sz="1700" dirty="0" err="1"/>
              <a:t>Werbos</a:t>
            </a:r>
            <a:r>
              <a:rPr lang="en-US" altLang="zh-CN" sz="1700" dirty="0"/>
              <a:t> (born 1947)</a:t>
            </a:r>
          </a:p>
          <a:p>
            <a:pPr lvl="1"/>
            <a:r>
              <a:rPr lang="en-US" altLang="zh-CN" i="1" dirty="0"/>
              <a:t>Paul </a:t>
            </a:r>
            <a:r>
              <a:rPr lang="en-US" altLang="zh-CN" i="1" dirty="0" err="1"/>
              <a:t>Werbos</a:t>
            </a:r>
            <a:r>
              <a:rPr lang="en-US" altLang="zh-CN" i="1" dirty="0"/>
              <a:t> (1974). Beyond regression: New tools for prediction and analysis in the behavioral sciences. PhD thesis, Harvard University.</a:t>
            </a:r>
          </a:p>
          <a:p>
            <a:pPr lvl="1"/>
            <a:r>
              <a:rPr lang="en-US" altLang="zh-CN" sz="1700" dirty="0"/>
              <a:t>“Mentioned the possibility of applying this principle to artificial neural network”</a:t>
            </a:r>
          </a:p>
          <a:p>
            <a:r>
              <a:rPr lang="en-US" altLang="zh-CN" sz="2000" dirty="0"/>
              <a:t>1986, Backpropagation was reinvented</a:t>
            </a:r>
          </a:p>
          <a:p>
            <a:pPr lvl="1"/>
            <a:r>
              <a:rPr lang="en-US" altLang="zh-CN" i="1" dirty="0" err="1"/>
              <a:t>Rumelhart</a:t>
            </a:r>
            <a:r>
              <a:rPr lang="en-US" altLang="zh-CN" i="1" dirty="0"/>
              <a:t>, David E.; </a:t>
            </a:r>
            <a:r>
              <a:rPr lang="en-US" altLang="zh-CN" b="1" i="1" dirty="0"/>
              <a:t>Hinton, Geoffrey E</a:t>
            </a:r>
            <a:r>
              <a:rPr lang="en-US" altLang="zh-CN" i="1" dirty="0"/>
              <a:t>.; Williams, Ronald J. (8 October 1986). "Learning representations by back-propagating errors". Nature. 323 (6088): 533–536.</a:t>
            </a:r>
          </a:p>
          <a:p>
            <a:pPr lvl="1"/>
            <a:r>
              <a:rPr lang="en-US" altLang="zh-CN" sz="1700" dirty="0"/>
              <a:t>“Showed through computer experiments that this method can generate useful internal representations of incoming data in hidden layers of neural networks”</a:t>
            </a:r>
          </a:p>
          <a:p>
            <a:endParaRPr lang="en-US" altLang="zh-CN" sz="2000" dirty="0"/>
          </a:p>
        </p:txBody>
      </p:sp>
    </p:spTree>
    <p:extLst>
      <p:ext uri="{BB962C8B-B14F-4D97-AF65-F5344CB8AC3E}">
        <p14:creationId xmlns:p14="http://schemas.microsoft.com/office/powerpoint/2010/main" val="2278438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标注 3"/>
          <p:cNvSpPr/>
          <p:nvPr/>
        </p:nvSpPr>
        <p:spPr>
          <a:xfrm>
            <a:off x="439838" y="2103644"/>
            <a:ext cx="8075512" cy="3407842"/>
          </a:xfrm>
          <a:prstGeom prst="wedgeRectCallout">
            <a:avLst>
              <a:gd name="adj1" fmla="val 42232"/>
              <a:gd name="adj2" fmla="val 63568"/>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What is Deep Learning</a:t>
            </a:r>
            <a:endParaRPr lang="zh-CN" altLang="en-US" dirty="0"/>
          </a:p>
        </p:txBody>
      </p:sp>
      <p:sp>
        <p:nvSpPr>
          <p:cNvPr id="3" name="内容占位符 2"/>
          <p:cNvSpPr>
            <a:spLocks noGrp="1"/>
          </p:cNvSpPr>
          <p:nvPr>
            <p:ph idx="1"/>
          </p:nvPr>
        </p:nvSpPr>
        <p:spPr>
          <a:xfrm>
            <a:off x="628650" y="2103644"/>
            <a:ext cx="7886700" cy="2615840"/>
          </a:xfrm>
        </p:spPr>
        <p:txBody>
          <a:bodyPr>
            <a:noAutofit/>
          </a:bodyPr>
          <a:lstStyle/>
          <a:p>
            <a:pPr marL="0" indent="0">
              <a:lnSpc>
                <a:spcPct val="150000"/>
              </a:lnSpc>
              <a:buNone/>
            </a:pPr>
            <a:r>
              <a:rPr lang="en-US" altLang="zh-CN" sz="2800" dirty="0"/>
              <a:t>Deep learning </a:t>
            </a:r>
            <a:r>
              <a:rPr lang="en-US" altLang="zh-CN" sz="1800" dirty="0"/>
              <a:t>is a branch of </a:t>
            </a:r>
            <a:r>
              <a:rPr lang="en-US" altLang="zh-CN" sz="1800" b="1" dirty="0">
                <a:solidFill>
                  <a:srgbClr val="FF0000"/>
                </a:solidFill>
              </a:rPr>
              <a:t>machine learning</a:t>
            </a:r>
            <a:r>
              <a:rPr lang="en-US" altLang="zh-CN" sz="1800" dirty="0"/>
              <a:t> based on learning </a:t>
            </a:r>
            <a:r>
              <a:rPr lang="en-US" altLang="zh-CN" sz="1800" b="1" dirty="0">
                <a:solidFill>
                  <a:srgbClr val="FF0000"/>
                </a:solidFill>
              </a:rPr>
              <a:t>representations</a:t>
            </a:r>
            <a:r>
              <a:rPr lang="en-US" altLang="zh-CN" sz="1800" dirty="0"/>
              <a:t> of data. It’s a set of algorithms that attempt to model high-level abstractions in data by using </a:t>
            </a:r>
            <a:r>
              <a:rPr lang="en-US" altLang="zh-CN" sz="1800" b="1" dirty="0">
                <a:solidFill>
                  <a:srgbClr val="FF0000"/>
                </a:solidFill>
              </a:rPr>
              <a:t>multiple processing layers</a:t>
            </a:r>
            <a:r>
              <a:rPr lang="en-US" altLang="zh-CN" sz="1800" dirty="0"/>
              <a:t>, with complex structures or otherwise, composed of </a:t>
            </a:r>
            <a:r>
              <a:rPr lang="en-US" altLang="zh-CN" sz="1800" b="1" dirty="0">
                <a:solidFill>
                  <a:srgbClr val="FF0000"/>
                </a:solidFill>
              </a:rPr>
              <a:t>multiple non-linear transformations</a:t>
            </a:r>
            <a:r>
              <a:rPr lang="en-US" altLang="zh-CN" sz="1800" dirty="0"/>
              <a:t>.</a:t>
            </a:r>
          </a:p>
          <a:p>
            <a:pPr marL="0" indent="0">
              <a:lnSpc>
                <a:spcPct val="150000"/>
              </a:lnSpc>
              <a:buNone/>
            </a:pPr>
            <a:r>
              <a:rPr lang="en-US" altLang="zh-CN" sz="1800" dirty="0"/>
              <a:t>Research in this area attempts to  make better representations and create models to learn these representations from large-scale unlabeled data.</a:t>
            </a:r>
            <a:endParaRPr lang="en-US" altLang="zh-CN" sz="1800" b="1" dirty="0">
              <a:solidFill>
                <a:srgbClr val="FF0000"/>
              </a:solidFill>
            </a:endParaRPr>
          </a:p>
        </p:txBody>
      </p:sp>
      <p:sp>
        <p:nvSpPr>
          <p:cNvPr id="5" name="文本框 4"/>
          <p:cNvSpPr txBox="1"/>
          <p:nvPr/>
        </p:nvSpPr>
        <p:spPr>
          <a:xfrm>
            <a:off x="7747375" y="5511486"/>
            <a:ext cx="1152699" cy="830997"/>
          </a:xfrm>
          <a:prstGeom prst="rect">
            <a:avLst/>
          </a:prstGeom>
          <a:noFill/>
        </p:spPr>
        <p:txBody>
          <a:bodyPr wrap="square" rtlCol="0">
            <a:spAutoFit/>
          </a:bodyPr>
          <a:lstStyle/>
          <a:p>
            <a:r>
              <a:rPr lang="en-US" altLang="zh-CN" sz="2400" b="1" dirty="0"/>
              <a:t>                    Wiki</a:t>
            </a:r>
          </a:p>
        </p:txBody>
      </p:sp>
    </p:spTree>
    <p:extLst>
      <p:ext uri="{BB962C8B-B14F-4D97-AF65-F5344CB8AC3E}">
        <p14:creationId xmlns:p14="http://schemas.microsoft.com/office/powerpoint/2010/main" val="2237365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BP &amp; Geoffrey Hinton</a:t>
            </a:r>
            <a:endParaRPr lang="zh-CN" altLang="en-US" dirty="0"/>
          </a:p>
        </p:txBody>
      </p:sp>
      <p:sp>
        <p:nvSpPr>
          <p:cNvPr id="3" name="内容占位符 2"/>
          <p:cNvSpPr>
            <a:spLocks noGrp="1"/>
          </p:cNvSpPr>
          <p:nvPr>
            <p:ph idx="1"/>
          </p:nvPr>
        </p:nvSpPr>
        <p:spPr>
          <a:xfrm>
            <a:off x="628650" y="1248688"/>
            <a:ext cx="7886700" cy="4351338"/>
          </a:xfrm>
        </p:spPr>
        <p:txBody>
          <a:bodyPr>
            <a:normAutofit/>
          </a:bodyPr>
          <a:lstStyle/>
          <a:p>
            <a:r>
              <a:rPr lang="en-US" altLang="zh-CN" dirty="0"/>
              <a:t>In 1970, when the first AI winter came, </a:t>
            </a:r>
            <a:r>
              <a:rPr lang="en-US" altLang="zh-CN" b="1" dirty="0"/>
              <a:t>Geoffrey Hinton</a:t>
            </a:r>
            <a:r>
              <a:rPr lang="en-US" altLang="zh-CN" dirty="0"/>
              <a:t>, a 23-years-old young man, gained his bachelor’s degree of experimental psychology from Cambridge.</a:t>
            </a:r>
          </a:p>
          <a:p>
            <a:r>
              <a:rPr lang="en-US" altLang="zh-CN" dirty="0"/>
              <a:t>And then, he chose to get a PhD at the University of Edinburgh, on AI, nearly if not exactly equal to NN at that time.</a:t>
            </a:r>
          </a:p>
          <a:p>
            <a:r>
              <a:rPr lang="en-US" altLang="zh-CN" dirty="0"/>
              <a:t>His friends were confused about his decision and thought he must be crazy, because NN had been proved to be sheer nonsense, by the book “</a:t>
            </a:r>
            <a:r>
              <a:rPr lang="en-US" altLang="zh-CN" i="1" dirty="0" err="1">
                <a:solidFill>
                  <a:schemeClr val="bg1">
                    <a:lumMod val="50000"/>
                  </a:schemeClr>
                </a:solidFill>
                <a:latin typeface="Times New Roman" pitchFamily="18" charset="0"/>
                <a:ea typeface="Cambria Math" pitchFamily="18" charset="0"/>
                <a:cs typeface="Times New Roman" pitchFamily="18" charset="0"/>
              </a:rPr>
              <a:t>Perceptrons</a:t>
            </a:r>
            <a:r>
              <a:rPr lang="en-US" altLang="zh-CN" dirty="0"/>
              <a:t>”.</a:t>
            </a:r>
            <a:endParaRPr lang="zh-CN" alt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4377812"/>
            <a:ext cx="1790995" cy="2201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Geoffrey Hinton at UBC.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80112" y="3933056"/>
            <a:ext cx="2186067" cy="2754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294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107504" y="-27384"/>
            <a:ext cx="9036496" cy="864096"/>
          </a:xfrm>
        </p:spPr>
        <p:txBody>
          <a:bodyPr>
            <a:normAutofit/>
          </a:bodyPr>
          <a:lstStyle/>
          <a:p>
            <a:r>
              <a:rPr lang="en-US" altLang="zh-CN" dirty="0"/>
              <a:t>Backpropagation Algorithm</a:t>
            </a:r>
            <a:endParaRPr lang="zh-CN" altLang="en-US" dirty="0"/>
          </a:p>
        </p:txBody>
      </p:sp>
      <mc:AlternateContent xmlns:mc="http://schemas.openxmlformats.org/markup-compatibility/2006">
        <mc:Choice xmlns:a14="http://schemas.microsoft.com/office/drawing/2010/main" Requires="a14">
          <p:sp>
            <p:nvSpPr>
              <p:cNvPr id="29" name="文本框 28"/>
              <p:cNvSpPr txBox="1"/>
              <p:nvPr/>
            </p:nvSpPr>
            <p:spPr>
              <a:xfrm>
                <a:off x="3139104" y="2559794"/>
                <a:ext cx="4333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𝑖</m:t>
                          </m:r>
                        </m:sub>
                      </m:sSub>
                    </m:oMath>
                  </m:oMathPara>
                </a14:m>
                <a:endParaRPr lang="en-US" b="0" dirty="0"/>
              </a:p>
            </p:txBody>
          </p:sp>
        </mc:Choice>
        <mc:Fallback>
          <p:sp>
            <p:nvSpPr>
              <p:cNvPr id="29" name="文本框 28"/>
              <p:cNvSpPr txBox="1">
                <a:spLocks noRot="1" noChangeAspect="1" noMove="1" noResize="1" noEditPoints="1" noAdjustHandles="1" noChangeArrowheads="1" noChangeShapeType="1" noTextEdit="1"/>
              </p:cNvSpPr>
              <p:nvPr/>
            </p:nvSpPr>
            <p:spPr>
              <a:xfrm>
                <a:off x="3139104" y="2559794"/>
                <a:ext cx="433387"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 name="文本框 31"/>
              <p:cNvSpPr txBox="1"/>
              <p:nvPr/>
            </p:nvSpPr>
            <p:spPr>
              <a:xfrm>
                <a:off x="3471885" y="2402289"/>
                <a:ext cx="532453"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𝑗𝑖</m:t>
                          </m:r>
                        </m:sub>
                      </m:sSub>
                    </m:oMath>
                  </m:oMathPara>
                </a14:m>
                <a:endParaRPr lang="en-US" dirty="0"/>
              </a:p>
            </p:txBody>
          </p:sp>
        </mc:Choice>
        <mc:Fallback>
          <p:sp>
            <p:nvSpPr>
              <p:cNvPr id="32" name="文本框 31"/>
              <p:cNvSpPr txBox="1">
                <a:spLocks noRot="1" noChangeAspect="1" noMove="1" noResize="1" noEditPoints="1" noAdjustHandles="1" noChangeArrowheads="1" noChangeShapeType="1" noTextEdit="1"/>
              </p:cNvSpPr>
              <p:nvPr/>
            </p:nvSpPr>
            <p:spPr>
              <a:xfrm>
                <a:off x="3471885" y="2402289"/>
                <a:ext cx="532453" cy="391646"/>
              </a:xfrm>
              <a:prstGeom prst="rect">
                <a:avLst/>
              </a:prstGeom>
              <a:blipFill>
                <a:blip r:embed="rId4"/>
                <a:stretch>
                  <a:fillRect b="-625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 name="文本框 32"/>
              <p:cNvSpPr txBox="1"/>
              <p:nvPr/>
            </p:nvSpPr>
            <p:spPr>
              <a:xfrm>
                <a:off x="5135882" y="2350456"/>
                <a:ext cx="596253"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𝑘𝑗</m:t>
                          </m:r>
                        </m:sub>
                      </m:sSub>
                    </m:oMath>
                  </m:oMathPara>
                </a14:m>
                <a:endParaRPr lang="en-US" dirty="0"/>
              </a:p>
            </p:txBody>
          </p:sp>
        </mc:Choice>
        <mc:Fallback>
          <p:sp>
            <p:nvSpPr>
              <p:cNvPr id="33" name="文本框 32"/>
              <p:cNvSpPr txBox="1">
                <a:spLocks noRot="1" noChangeAspect="1" noMove="1" noResize="1" noEditPoints="1" noAdjustHandles="1" noChangeArrowheads="1" noChangeShapeType="1" noTextEdit="1"/>
              </p:cNvSpPr>
              <p:nvPr/>
            </p:nvSpPr>
            <p:spPr>
              <a:xfrm>
                <a:off x="5135882" y="2350456"/>
                <a:ext cx="596253" cy="391646"/>
              </a:xfrm>
              <a:prstGeom prst="rect">
                <a:avLst/>
              </a:prstGeom>
              <a:blipFill>
                <a:blip r:embed="rId5"/>
                <a:stretch>
                  <a:fillRect b="-6250"/>
                </a:stretch>
              </a:blipFill>
            </p:spPr>
            <p:txBody>
              <a:bodyPr/>
              <a:lstStyle/>
              <a:p>
                <a:r>
                  <a:rPr lang="zh-CN" altLang="en-US">
                    <a:noFill/>
                  </a:rPr>
                  <a:t> </a:t>
                </a:r>
              </a:p>
            </p:txBody>
          </p:sp>
        </mc:Fallback>
      </mc:AlternateContent>
      <p:grpSp>
        <p:nvGrpSpPr>
          <p:cNvPr id="7" name="组合 6"/>
          <p:cNvGrpSpPr/>
          <p:nvPr/>
        </p:nvGrpSpPr>
        <p:grpSpPr>
          <a:xfrm>
            <a:off x="4250463" y="954867"/>
            <a:ext cx="606667" cy="2293570"/>
            <a:chOff x="1932347" y="3769879"/>
            <a:chExt cx="606667" cy="2293570"/>
          </a:xfrm>
        </p:grpSpPr>
        <p:sp>
          <p:nvSpPr>
            <p:cNvPr id="2" name="矩形 1"/>
            <p:cNvSpPr/>
            <p:nvPr/>
          </p:nvSpPr>
          <p:spPr>
            <a:xfrm>
              <a:off x="1932347" y="3769879"/>
              <a:ext cx="606667" cy="229357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椭圆 2"/>
            <p:cNvSpPr/>
            <p:nvPr/>
          </p:nvSpPr>
          <p:spPr>
            <a:xfrm>
              <a:off x="1994528" y="3833507"/>
              <a:ext cx="468282" cy="4682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椭圆 11"/>
            <p:cNvSpPr/>
            <p:nvPr/>
          </p:nvSpPr>
          <p:spPr>
            <a:xfrm>
              <a:off x="1994528" y="4387623"/>
              <a:ext cx="468282" cy="4682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椭圆 12"/>
            <p:cNvSpPr/>
            <p:nvPr/>
          </p:nvSpPr>
          <p:spPr>
            <a:xfrm>
              <a:off x="1994528" y="4916664"/>
              <a:ext cx="468282" cy="4682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椭圆 13"/>
            <p:cNvSpPr/>
            <p:nvPr/>
          </p:nvSpPr>
          <p:spPr>
            <a:xfrm>
              <a:off x="1994528" y="5464401"/>
              <a:ext cx="468282" cy="4682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组合 10"/>
          <p:cNvGrpSpPr/>
          <p:nvPr/>
        </p:nvGrpSpPr>
        <p:grpSpPr>
          <a:xfrm>
            <a:off x="5958036" y="1167467"/>
            <a:ext cx="606667" cy="1761659"/>
            <a:chOff x="3857572" y="1602323"/>
            <a:chExt cx="606667" cy="1761659"/>
          </a:xfrm>
        </p:grpSpPr>
        <p:sp>
          <p:nvSpPr>
            <p:cNvPr id="17" name="矩形 16"/>
            <p:cNvSpPr/>
            <p:nvPr/>
          </p:nvSpPr>
          <p:spPr>
            <a:xfrm>
              <a:off x="3857572" y="1602323"/>
              <a:ext cx="606667" cy="176165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椭圆 22"/>
            <p:cNvSpPr/>
            <p:nvPr/>
          </p:nvSpPr>
          <p:spPr>
            <a:xfrm>
              <a:off x="3919753" y="1688157"/>
              <a:ext cx="468282" cy="4682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椭圆 24"/>
            <p:cNvSpPr/>
            <p:nvPr/>
          </p:nvSpPr>
          <p:spPr>
            <a:xfrm>
              <a:off x="3919753" y="2217198"/>
              <a:ext cx="468282" cy="4682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椭圆 25"/>
            <p:cNvSpPr/>
            <p:nvPr/>
          </p:nvSpPr>
          <p:spPr>
            <a:xfrm>
              <a:off x="3919753" y="2764935"/>
              <a:ext cx="468282" cy="4682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组合 5"/>
          <p:cNvGrpSpPr/>
          <p:nvPr/>
        </p:nvGrpSpPr>
        <p:grpSpPr>
          <a:xfrm>
            <a:off x="2619094" y="1248572"/>
            <a:ext cx="606667" cy="1704269"/>
            <a:chOff x="793161" y="4154467"/>
            <a:chExt cx="606667" cy="1704269"/>
          </a:xfrm>
        </p:grpSpPr>
        <p:sp>
          <p:nvSpPr>
            <p:cNvPr id="34" name="矩形 33"/>
            <p:cNvSpPr/>
            <p:nvPr/>
          </p:nvSpPr>
          <p:spPr>
            <a:xfrm>
              <a:off x="793161" y="4154467"/>
              <a:ext cx="606667" cy="170426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椭圆 34"/>
            <p:cNvSpPr/>
            <p:nvPr/>
          </p:nvSpPr>
          <p:spPr>
            <a:xfrm>
              <a:off x="855342" y="4218095"/>
              <a:ext cx="468282" cy="4682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椭圆 35"/>
            <p:cNvSpPr/>
            <p:nvPr/>
          </p:nvSpPr>
          <p:spPr>
            <a:xfrm>
              <a:off x="855342" y="4772211"/>
              <a:ext cx="468282" cy="4682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椭圆 36"/>
            <p:cNvSpPr/>
            <p:nvPr/>
          </p:nvSpPr>
          <p:spPr>
            <a:xfrm>
              <a:off x="855342" y="5301252"/>
              <a:ext cx="468282" cy="4682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9" name="直接箭头连接符 48"/>
          <p:cNvCxnSpPr>
            <a:stCxn id="35" idx="6"/>
          </p:cNvCxnSpPr>
          <p:nvPr/>
        </p:nvCxnSpPr>
        <p:spPr>
          <a:xfrm>
            <a:off x="3149557" y="1546341"/>
            <a:ext cx="1163087" cy="26041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35" idx="6"/>
          </p:cNvCxnSpPr>
          <p:nvPr/>
        </p:nvCxnSpPr>
        <p:spPr>
          <a:xfrm>
            <a:off x="3149557" y="1546341"/>
            <a:ext cx="1163087" cy="78945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a:off x="3160010" y="1546341"/>
            <a:ext cx="1152634" cy="133718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stCxn id="35" idx="6"/>
          </p:cNvCxnSpPr>
          <p:nvPr/>
        </p:nvCxnSpPr>
        <p:spPr>
          <a:xfrm flipV="1">
            <a:off x="3149557" y="1253982"/>
            <a:ext cx="1157861" cy="2923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stCxn id="36" idx="6"/>
          </p:cNvCxnSpPr>
          <p:nvPr/>
        </p:nvCxnSpPr>
        <p:spPr>
          <a:xfrm flipV="1">
            <a:off x="3149557" y="1252636"/>
            <a:ext cx="1163087" cy="84782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a:stCxn id="37" idx="6"/>
          </p:cNvCxnSpPr>
          <p:nvPr/>
        </p:nvCxnSpPr>
        <p:spPr>
          <a:xfrm flipV="1">
            <a:off x="3149557" y="1252636"/>
            <a:ext cx="1157861" cy="137686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stCxn id="36" idx="6"/>
          </p:cNvCxnSpPr>
          <p:nvPr/>
        </p:nvCxnSpPr>
        <p:spPr>
          <a:xfrm flipV="1">
            <a:off x="3149557" y="1806752"/>
            <a:ext cx="1163087" cy="29370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stCxn id="37" idx="6"/>
          </p:cNvCxnSpPr>
          <p:nvPr/>
        </p:nvCxnSpPr>
        <p:spPr>
          <a:xfrm flipV="1">
            <a:off x="3149557" y="2335793"/>
            <a:ext cx="1163087" cy="29370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stCxn id="37" idx="6"/>
          </p:cNvCxnSpPr>
          <p:nvPr/>
        </p:nvCxnSpPr>
        <p:spPr>
          <a:xfrm>
            <a:off x="3149557" y="2629498"/>
            <a:ext cx="1173540" cy="2653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a:stCxn id="37" idx="6"/>
          </p:cNvCxnSpPr>
          <p:nvPr/>
        </p:nvCxnSpPr>
        <p:spPr>
          <a:xfrm flipV="1">
            <a:off x="3149557" y="1806752"/>
            <a:ext cx="1163087" cy="82274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stCxn id="36" idx="6"/>
          </p:cNvCxnSpPr>
          <p:nvPr/>
        </p:nvCxnSpPr>
        <p:spPr>
          <a:xfrm>
            <a:off x="3149557" y="2100457"/>
            <a:ext cx="1163087" cy="78307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stCxn id="36" idx="6"/>
          </p:cNvCxnSpPr>
          <p:nvPr/>
        </p:nvCxnSpPr>
        <p:spPr>
          <a:xfrm>
            <a:off x="3149557" y="2100457"/>
            <a:ext cx="1163087" cy="23533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14" idx="6"/>
            <a:endCxn id="25" idx="2"/>
          </p:cNvCxnSpPr>
          <p:nvPr/>
        </p:nvCxnSpPr>
        <p:spPr>
          <a:xfrm flipV="1">
            <a:off x="4780926" y="2016483"/>
            <a:ext cx="1239291" cy="86704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a:stCxn id="14" idx="6"/>
            <a:endCxn id="26" idx="2"/>
          </p:cNvCxnSpPr>
          <p:nvPr/>
        </p:nvCxnSpPr>
        <p:spPr>
          <a:xfrm flipV="1">
            <a:off x="4780926" y="2564220"/>
            <a:ext cx="1239291" cy="31931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stCxn id="14" idx="6"/>
            <a:endCxn id="23" idx="2"/>
          </p:cNvCxnSpPr>
          <p:nvPr/>
        </p:nvCxnSpPr>
        <p:spPr>
          <a:xfrm flipV="1">
            <a:off x="4780926" y="1487442"/>
            <a:ext cx="1239291" cy="13960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a:stCxn id="26" idx="6"/>
          </p:cNvCxnSpPr>
          <p:nvPr/>
        </p:nvCxnSpPr>
        <p:spPr>
          <a:xfrm>
            <a:off x="6488499" y="2564220"/>
            <a:ext cx="37464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5" name="文本框 104"/>
              <p:cNvSpPr txBox="1"/>
              <p:nvPr/>
            </p:nvSpPr>
            <p:spPr>
              <a:xfrm>
                <a:off x="4780925" y="2784698"/>
                <a:ext cx="433387"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𝑦</m:t>
                          </m:r>
                        </m:e>
                        <m:sub>
                          <m:r>
                            <a:rPr lang="en-US" b="0" i="1" dirty="0" smtClean="0">
                              <a:latin typeface="Cambria Math" panose="02040503050406030204" pitchFamily="18" charset="0"/>
                            </a:rPr>
                            <m:t>𝑗</m:t>
                          </m:r>
                        </m:sub>
                      </m:sSub>
                    </m:oMath>
                  </m:oMathPara>
                </a14:m>
                <a:endParaRPr lang="en-US" dirty="0"/>
              </a:p>
            </p:txBody>
          </p:sp>
        </mc:Choice>
        <mc:Fallback>
          <p:sp>
            <p:nvSpPr>
              <p:cNvPr id="105" name="文本框 104"/>
              <p:cNvSpPr txBox="1">
                <a:spLocks noRot="1" noChangeAspect="1" noMove="1" noResize="1" noEditPoints="1" noAdjustHandles="1" noChangeArrowheads="1" noChangeShapeType="1" noTextEdit="1"/>
              </p:cNvSpPr>
              <p:nvPr/>
            </p:nvSpPr>
            <p:spPr>
              <a:xfrm>
                <a:off x="4780925" y="2784698"/>
                <a:ext cx="433387" cy="391646"/>
              </a:xfrm>
              <a:prstGeom prst="rect">
                <a:avLst/>
              </a:prstGeom>
              <a:blipFill>
                <a:blip r:embed="rId6"/>
                <a:stretch>
                  <a:fillRect b="-625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6" name="文本框 105"/>
              <p:cNvSpPr txBox="1"/>
              <p:nvPr/>
            </p:nvSpPr>
            <p:spPr>
              <a:xfrm>
                <a:off x="2681275" y="3302240"/>
                <a:ext cx="4333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𝑖</m:t>
                      </m:r>
                    </m:oMath>
                  </m:oMathPara>
                </a14:m>
                <a:endParaRPr lang="en-US" dirty="0"/>
              </a:p>
            </p:txBody>
          </p:sp>
        </mc:Choice>
        <mc:Fallback>
          <p:sp>
            <p:nvSpPr>
              <p:cNvPr id="106" name="文本框 105"/>
              <p:cNvSpPr txBox="1">
                <a:spLocks noRot="1" noChangeAspect="1" noMove="1" noResize="1" noEditPoints="1" noAdjustHandles="1" noChangeArrowheads="1" noChangeShapeType="1" noTextEdit="1"/>
              </p:cNvSpPr>
              <p:nvPr/>
            </p:nvSpPr>
            <p:spPr>
              <a:xfrm>
                <a:off x="2681275" y="3302240"/>
                <a:ext cx="433387" cy="369332"/>
              </a:xfrm>
              <a:prstGeom prst="rect">
                <a:avLst/>
              </a:prstGeom>
              <a:blipFill>
                <a:blip r:embed="rId7"/>
                <a:stretch>
                  <a:fillRect/>
                </a:stretch>
              </a:blipFill>
            </p:spPr>
            <p:txBody>
              <a:bodyPr/>
              <a:lstStyle/>
              <a:p>
                <a:r>
                  <a:rPr lang="zh-CN" altLang="en-US">
                    <a:noFill/>
                  </a:rPr>
                  <a:t> </a:t>
                </a:r>
              </a:p>
            </p:txBody>
          </p:sp>
        </mc:Fallback>
      </mc:AlternateContent>
      <p:cxnSp>
        <p:nvCxnSpPr>
          <p:cNvPr id="90" name="直接箭头连接符 89"/>
          <p:cNvCxnSpPr/>
          <p:nvPr/>
        </p:nvCxnSpPr>
        <p:spPr>
          <a:xfrm>
            <a:off x="6488499" y="1487442"/>
            <a:ext cx="37464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a:off x="6492793" y="2031046"/>
            <a:ext cx="37464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2" name="文本框 91"/>
              <p:cNvSpPr txBox="1"/>
              <p:nvPr/>
            </p:nvSpPr>
            <p:spPr>
              <a:xfrm>
                <a:off x="3753116" y="2764833"/>
                <a:ext cx="433387"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𝑛𝑒𝑡</m:t>
                          </m:r>
                        </m:e>
                        <m:sub>
                          <m:r>
                            <a:rPr lang="en-US" b="0" i="1" dirty="0" smtClean="0">
                              <a:latin typeface="Cambria Math" panose="02040503050406030204" pitchFamily="18" charset="0"/>
                            </a:rPr>
                            <m:t>𝑗</m:t>
                          </m:r>
                        </m:sub>
                      </m:sSub>
                    </m:oMath>
                  </m:oMathPara>
                </a14:m>
                <a:endParaRPr lang="en-US" b="0" dirty="0"/>
              </a:p>
            </p:txBody>
          </p:sp>
        </mc:Choice>
        <mc:Fallback>
          <p:sp>
            <p:nvSpPr>
              <p:cNvPr id="92" name="文本框 91"/>
              <p:cNvSpPr txBox="1">
                <a:spLocks noRot="1" noChangeAspect="1" noMove="1" noResize="1" noEditPoints="1" noAdjustHandles="1" noChangeArrowheads="1" noChangeShapeType="1" noTextEdit="1"/>
              </p:cNvSpPr>
              <p:nvPr/>
            </p:nvSpPr>
            <p:spPr>
              <a:xfrm>
                <a:off x="3753116" y="2764833"/>
                <a:ext cx="433387" cy="391646"/>
              </a:xfrm>
              <a:prstGeom prst="rect">
                <a:avLst/>
              </a:prstGeom>
              <a:blipFill>
                <a:blip r:embed="rId8"/>
                <a:stretch>
                  <a:fillRect r="-25714" b="-625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9" name="文本框 108"/>
              <p:cNvSpPr txBox="1"/>
              <p:nvPr/>
            </p:nvSpPr>
            <p:spPr>
              <a:xfrm>
                <a:off x="5438612" y="2649389"/>
                <a:ext cx="4333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𝑛𝑒𝑡</m:t>
                          </m:r>
                        </m:e>
                        <m:sub>
                          <m:r>
                            <a:rPr lang="en-US" b="0" i="1" dirty="0" smtClean="0">
                              <a:latin typeface="Cambria Math" panose="02040503050406030204" pitchFamily="18" charset="0"/>
                            </a:rPr>
                            <m:t>𝑘</m:t>
                          </m:r>
                        </m:sub>
                      </m:sSub>
                    </m:oMath>
                  </m:oMathPara>
                </a14:m>
                <a:endParaRPr lang="en-US" b="0" dirty="0"/>
              </a:p>
            </p:txBody>
          </p:sp>
        </mc:Choice>
        <mc:Fallback>
          <p:sp>
            <p:nvSpPr>
              <p:cNvPr id="109" name="文本框 108"/>
              <p:cNvSpPr txBox="1">
                <a:spLocks noRot="1" noChangeAspect="1" noMove="1" noResize="1" noEditPoints="1" noAdjustHandles="1" noChangeArrowheads="1" noChangeShapeType="1" noTextEdit="1"/>
              </p:cNvSpPr>
              <p:nvPr/>
            </p:nvSpPr>
            <p:spPr>
              <a:xfrm>
                <a:off x="5438612" y="2649389"/>
                <a:ext cx="433387" cy="369332"/>
              </a:xfrm>
              <a:prstGeom prst="rect">
                <a:avLst/>
              </a:prstGeom>
              <a:blipFill>
                <a:blip r:embed="rId9"/>
                <a:stretch>
                  <a:fillRect r="-31429"/>
                </a:stretch>
              </a:blipFill>
            </p:spPr>
            <p:txBody>
              <a:bodyPr/>
              <a:lstStyle/>
              <a:p>
                <a:r>
                  <a:rPr lang="zh-CN" altLang="en-US">
                    <a:noFill/>
                  </a:rPr>
                  <a:t> </a:t>
                </a:r>
              </a:p>
            </p:txBody>
          </p:sp>
        </mc:Fallback>
      </mc:AlternateContent>
      <p:cxnSp>
        <p:nvCxnSpPr>
          <p:cNvPr id="110" name="直接箭头连接符 109"/>
          <p:cNvCxnSpPr>
            <a:stCxn id="13" idx="6"/>
            <a:endCxn id="26" idx="2"/>
          </p:cNvCxnSpPr>
          <p:nvPr/>
        </p:nvCxnSpPr>
        <p:spPr>
          <a:xfrm>
            <a:off x="4780926" y="2335793"/>
            <a:ext cx="1239291" cy="22842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接箭头连接符 110"/>
          <p:cNvCxnSpPr>
            <a:stCxn id="12" idx="6"/>
          </p:cNvCxnSpPr>
          <p:nvPr/>
        </p:nvCxnSpPr>
        <p:spPr>
          <a:xfrm>
            <a:off x="4780926" y="1806752"/>
            <a:ext cx="1236555" cy="77569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a:stCxn id="3" idx="6"/>
            <a:endCxn id="26" idx="2"/>
          </p:cNvCxnSpPr>
          <p:nvPr/>
        </p:nvCxnSpPr>
        <p:spPr>
          <a:xfrm>
            <a:off x="4780926" y="1252636"/>
            <a:ext cx="1239291" cy="131158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接箭头连接符 114"/>
          <p:cNvCxnSpPr>
            <a:stCxn id="13" idx="6"/>
            <a:endCxn id="25" idx="2"/>
          </p:cNvCxnSpPr>
          <p:nvPr/>
        </p:nvCxnSpPr>
        <p:spPr>
          <a:xfrm flipV="1">
            <a:off x="4780926" y="2016483"/>
            <a:ext cx="1239291" cy="31931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接箭头连接符 129"/>
          <p:cNvCxnSpPr>
            <a:stCxn id="13" idx="6"/>
            <a:endCxn id="23" idx="2"/>
          </p:cNvCxnSpPr>
          <p:nvPr/>
        </p:nvCxnSpPr>
        <p:spPr>
          <a:xfrm flipV="1">
            <a:off x="4780926" y="1487442"/>
            <a:ext cx="1239291" cy="8483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p:cNvCxnSpPr>
            <a:stCxn id="12" idx="6"/>
            <a:endCxn id="25" idx="2"/>
          </p:cNvCxnSpPr>
          <p:nvPr/>
        </p:nvCxnSpPr>
        <p:spPr>
          <a:xfrm>
            <a:off x="4780926" y="1806752"/>
            <a:ext cx="1239291" cy="2097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p:nvPr/>
        </p:nvCxnSpPr>
        <p:spPr>
          <a:xfrm>
            <a:off x="4780926" y="1806752"/>
            <a:ext cx="1239291" cy="2097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接箭头连接符 133"/>
          <p:cNvCxnSpPr/>
          <p:nvPr/>
        </p:nvCxnSpPr>
        <p:spPr>
          <a:xfrm>
            <a:off x="4780926" y="1806752"/>
            <a:ext cx="1239291" cy="2097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stCxn id="12" idx="6"/>
            <a:endCxn id="23" idx="2"/>
          </p:cNvCxnSpPr>
          <p:nvPr/>
        </p:nvCxnSpPr>
        <p:spPr>
          <a:xfrm flipV="1">
            <a:off x="4780926" y="1487442"/>
            <a:ext cx="1239291" cy="31931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p:cNvCxnSpPr>
            <a:stCxn id="3" idx="6"/>
            <a:endCxn id="25" idx="2"/>
          </p:cNvCxnSpPr>
          <p:nvPr/>
        </p:nvCxnSpPr>
        <p:spPr>
          <a:xfrm>
            <a:off x="4780926" y="1252636"/>
            <a:ext cx="1239291" cy="76384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p:nvPr/>
        </p:nvCxnSpPr>
        <p:spPr>
          <a:xfrm>
            <a:off x="4780926" y="1252636"/>
            <a:ext cx="1239291" cy="76384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p:nvPr/>
        </p:nvCxnSpPr>
        <p:spPr>
          <a:xfrm>
            <a:off x="4780926" y="1252636"/>
            <a:ext cx="1239291" cy="76384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a:stCxn id="3" idx="6"/>
            <a:endCxn id="23" idx="2"/>
          </p:cNvCxnSpPr>
          <p:nvPr/>
        </p:nvCxnSpPr>
        <p:spPr>
          <a:xfrm>
            <a:off x="4780926" y="1252636"/>
            <a:ext cx="1239291" cy="23480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0" name="文本框 139"/>
              <p:cNvSpPr txBox="1"/>
              <p:nvPr/>
            </p:nvSpPr>
            <p:spPr>
              <a:xfrm>
                <a:off x="6478046" y="2457423"/>
                <a:ext cx="4333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𝑧</m:t>
                          </m:r>
                        </m:e>
                        <m:sub>
                          <m:r>
                            <a:rPr lang="en-US" b="0" i="1" dirty="0" smtClean="0">
                              <a:latin typeface="Cambria Math" panose="02040503050406030204" pitchFamily="18" charset="0"/>
                            </a:rPr>
                            <m:t>𝑘</m:t>
                          </m:r>
                        </m:sub>
                      </m:sSub>
                    </m:oMath>
                  </m:oMathPara>
                </a14:m>
                <a:endParaRPr lang="en-US" dirty="0"/>
              </a:p>
            </p:txBody>
          </p:sp>
        </mc:Choice>
        <mc:Fallback>
          <p:sp>
            <p:nvSpPr>
              <p:cNvPr id="140" name="文本框 139"/>
              <p:cNvSpPr txBox="1">
                <a:spLocks noRot="1" noChangeAspect="1" noMove="1" noResize="1" noEditPoints="1" noAdjustHandles="1" noChangeArrowheads="1" noChangeShapeType="1" noTextEdit="1"/>
              </p:cNvSpPr>
              <p:nvPr/>
            </p:nvSpPr>
            <p:spPr>
              <a:xfrm>
                <a:off x="6478046" y="2457423"/>
                <a:ext cx="433387"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1" name="文本框 140"/>
              <p:cNvSpPr txBox="1"/>
              <p:nvPr/>
            </p:nvSpPr>
            <p:spPr>
              <a:xfrm>
                <a:off x="4361631" y="3334271"/>
                <a:ext cx="370308" cy="3711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𝑗</m:t>
                      </m:r>
                    </m:oMath>
                  </m:oMathPara>
                </a14:m>
                <a:endParaRPr lang="en-US" dirty="0"/>
              </a:p>
            </p:txBody>
          </p:sp>
        </mc:Choice>
        <mc:Fallback>
          <p:sp>
            <p:nvSpPr>
              <p:cNvPr id="141" name="文本框 140"/>
              <p:cNvSpPr txBox="1">
                <a:spLocks noRot="1" noChangeAspect="1" noMove="1" noResize="1" noEditPoints="1" noAdjustHandles="1" noChangeArrowheads="1" noChangeShapeType="1" noTextEdit="1"/>
              </p:cNvSpPr>
              <p:nvPr/>
            </p:nvSpPr>
            <p:spPr>
              <a:xfrm>
                <a:off x="4361631" y="3334271"/>
                <a:ext cx="370308" cy="371120"/>
              </a:xfrm>
              <a:prstGeom prst="rect">
                <a:avLst/>
              </a:prstGeom>
              <a:blipFill>
                <a:blip r:embed="rId11"/>
                <a:stretch>
                  <a:fillRect b="-10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2" name="文本框 141"/>
              <p:cNvSpPr txBox="1"/>
              <p:nvPr/>
            </p:nvSpPr>
            <p:spPr>
              <a:xfrm>
                <a:off x="6055112" y="3347700"/>
                <a:ext cx="4333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𝑘</m:t>
                      </m:r>
                    </m:oMath>
                  </m:oMathPara>
                </a14:m>
                <a:endParaRPr lang="en-US" dirty="0"/>
              </a:p>
            </p:txBody>
          </p:sp>
        </mc:Choice>
        <mc:Fallback>
          <p:sp>
            <p:nvSpPr>
              <p:cNvPr id="142" name="文本框 141"/>
              <p:cNvSpPr txBox="1">
                <a:spLocks noRot="1" noChangeAspect="1" noMove="1" noResize="1" noEditPoints="1" noAdjustHandles="1" noChangeArrowheads="1" noChangeShapeType="1" noTextEdit="1"/>
              </p:cNvSpPr>
              <p:nvPr/>
            </p:nvSpPr>
            <p:spPr>
              <a:xfrm>
                <a:off x="6055112" y="3347700"/>
                <a:ext cx="433387" cy="36933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3" name="内容占位符 2"/>
              <p:cNvSpPr>
                <a:spLocks noGrp="1"/>
              </p:cNvSpPr>
              <p:nvPr>
                <p:ph idx="1"/>
              </p:nvPr>
            </p:nvSpPr>
            <p:spPr>
              <a:xfrm>
                <a:off x="666125" y="4794869"/>
                <a:ext cx="8229600" cy="2159582"/>
              </a:xfrm>
            </p:spPr>
            <p:txBody>
              <a:bodyPr>
                <a:normAutofit fontScale="85000" lnSpcReduction="10000"/>
              </a:bodyPr>
              <a:lstStyle/>
              <a:p>
                <a:pPr marL="0" indent="0">
                  <a:buNone/>
                </a:pPr>
                <a14:m>
                  <m:oMathPara xmlns:m="http://schemas.openxmlformats.org/officeDocument/2006/math">
                    <m:oMathParaPr>
                      <m:jc m:val="centerGroup"/>
                    </m:oMathParaPr>
                    <m:oMath xmlns:m="http://schemas.openxmlformats.org/officeDocument/2006/math">
                      <m:r>
                        <a:rPr lang="en-US" altLang="zh-CN" i="1" smtClean="0">
                          <a:latin typeface="Cambria Math"/>
                          <a:ea typeface="Cambria Math"/>
                        </a:rPr>
                        <m:t>∆</m:t>
                      </m:r>
                      <m:r>
                        <a:rPr lang="en-US" altLang="zh-CN" b="1" i="1">
                          <a:latin typeface="Cambria Math"/>
                          <a:ea typeface="Cambria Math"/>
                        </a:rPr>
                        <m:t>𝒘</m:t>
                      </m:r>
                      <m:r>
                        <a:rPr lang="en-US" altLang="zh-CN" i="1">
                          <a:latin typeface="Cambria Math"/>
                          <a:ea typeface="Cambria Math"/>
                        </a:rPr>
                        <m:t>=−</m:t>
                      </m:r>
                      <m:r>
                        <a:rPr lang="en-US" altLang="zh-CN" i="1">
                          <a:latin typeface="Cambria Math"/>
                          <a:ea typeface="Cambria Math"/>
                        </a:rPr>
                        <m:t>𝜂𝛻</m:t>
                      </m:r>
                      <m:r>
                        <a:rPr lang="en-US" altLang="zh-CN" i="1">
                          <a:latin typeface="Cambria Math"/>
                          <a:ea typeface="Cambria Math"/>
                        </a:rPr>
                        <m:t>𝐽</m:t>
                      </m:r>
                      <m:r>
                        <a:rPr lang="en-US" altLang="zh-CN" i="1">
                          <a:latin typeface="Cambria Math"/>
                          <a:ea typeface="Cambria Math"/>
                        </a:rPr>
                        <m:t>=−</m:t>
                      </m:r>
                      <m:r>
                        <a:rPr lang="en-US" altLang="zh-CN" i="1">
                          <a:latin typeface="Cambria Math"/>
                          <a:ea typeface="Cambria Math"/>
                        </a:rPr>
                        <m:t>𝜂</m:t>
                      </m:r>
                      <m:f>
                        <m:fPr>
                          <m:ctrlPr>
                            <a:rPr lang="en-US" altLang="zh-CN" i="1">
                              <a:latin typeface="Cambria Math" panose="02040503050406030204" pitchFamily="18" charset="0"/>
                              <a:ea typeface="Cambria Math"/>
                            </a:rPr>
                          </m:ctrlPr>
                        </m:fPr>
                        <m:num>
                          <m:r>
                            <a:rPr lang="zh-CN" altLang="en-US" i="1">
                              <a:latin typeface="Cambria Math"/>
                              <a:ea typeface="Cambria Math"/>
                            </a:rPr>
                            <m:t>𝜕</m:t>
                          </m:r>
                          <m:r>
                            <a:rPr lang="en-US" altLang="zh-CN" i="1">
                              <a:latin typeface="Cambria Math"/>
                              <a:ea typeface="Cambria Math"/>
                            </a:rPr>
                            <m:t>𝐽</m:t>
                          </m:r>
                        </m:num>
                        <m:den>
                          <m:r>
                            <a:rPr lang="zh-CN" altLang="en-US" i="1">
                              <a:latin typeface="Cambria Math"/>
                              <a:ea typeface="Cambria Math"/>
                            </a:rPr>
                            <m:t>𝜕</m:t>
                          </m:r>
                          <m:r>
                            <a:rPr lang="en-US" altLang="zh-CN" b="1" i="1">
                              <a:latin typeface="Cambria Math"/>
                              <a:ea typeface="Cambria Math"/>
                            </a:rPr>
                            <m:t>𝒘</m:t>
                          </m:r>
                        </m:den>
                      </m:f>
                    </m:oMath>
                  </m:oMathPara>
                </a14:m>
                <a:endParaRPr lang="en-US" altLang="zh-CN" dirty="0">
                  <a:ea typeface="Cambria Math"/>
                </a:endParaRPr>
              </a:p>
              <a:p>
                <a:r>
                  <a:rPr lang="en-US" altLang="zh-CN" dirty="0"/>
                  <a:t>Where </a:t>
                </a:r>
                <a14:m>
                  <m:oMath xmlns:m="http://schemas.openxmlformats.org/officeDocument/2006/math">
                    <m:r>
                      <a:rPr lang="en-US" altLang="zh-CN" i="1">
                        <a:latin typeface="Cambria Math"/>
                        <a:ea typeface="Cambria Math"/>
                      </a:rPr>
                      <m:t>𝜂</m:t>
                    </m:r>
                  </m:oMath>
                </a14:m>
                <a:r>
                  <a:rPr lang="en-US" altLang="zh-CN" dirty="0"/>
                  <a:t> is the learning rate which indicates the relative size of the change in weights</a:t>
                </a:r>
              </a:p>
              <a:p>
                <a:pPr marL="0" indent="0">
                  <a:buNone/>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ea typeface="Cambria Math"/>
                            </a:rPr>
                          </m:ctrlPr>
                        </m:sSupPr>
                        <m:e>
                          <m:r>
                            <a:rPr lang="en-US" altLang="zh-CN" b="1" i="1">
                              <a:latin typeface="Cambria Math"/>
                              <a:ea typeface="Cambria Math"/>
                            </a:rPr>
                            <m:t>𝒘</m:t>
                          </m:r>
                        </m:e>
                        <m:sup>
                          <m:d>
                            <m:dPr>
                              <m:ctrlPr>
                                <a:rPr lang="en-US" altLang="zh-CN" b="0" i="1" smtClean="0">
                                  <a:latin typeface="Cambria Math" panose="02040503050406030204" pitchFamily="18" charset="0"/>
                                  <a:ea typeface="Cambria Math"/>
                                </a:rPr>
                              </m:ctrlPr>
                            </m:dPr>
                            <m:e>
                              <m:r>
                                <a:rPr lang="en-US" altLang="zh-CN" b="0" i="1" smtClean="0">
                                  <a:latin typeface="Cambria Math"/>
                                  <a:ea typeface="Cambria Math"/>
                                </a:rPr>
                                <m:t>𝑡</m:t>
                              </m:r>
                              <m:r>
                                <a:rPr lang="en-US" altLang="zh-CN" b="0" i="1" smtClean="0">
                                  <a:latin typeface="Cambria Math"/>
                                  <a:ea typeface="Cambria Math"/>
                                </a:rPr>
                                <m:t>+1</m:t>
                              </m:r>
                            </m:e>
                          </m:d>
                        </m:sup>
                      </m:sSup>
                      <m:r>
                        <a:rPr lang="en-US" altLang="zh-CN" b="0" i="1" smtClean="0">
                          <a:latin typeface="Cambria Math"/>
                          <a:ea typeface="Cambria Math"/>
                        </a:rPr>
                        <m:t>=</m:t>
                      </m:r>
                      <m:sSup>
                        <m:sSupPr>
                          <m:ctrlPr>
                            <a:rPr lang="en-US" altLang="zh-CN" i="1">
                              <a:latin typeface="Cambria Math" panose="02040503050406030204" pitchFamily="18" charset="0"/>
                              <a:ea typeface="Cambria Math"/>
                            </a:rPr>
                          </m:ctrlPr>
                        </m:sSupPr>
                        <m:e>
                          <m:r>
                            <a:rPr lang="en-US" altLang="zh-CN" b="1" i="1">
                              <a:latin typeface="Cambria Math"/>
                              <a:ea typeface="Cambria Math"/>
                            </a:rPr>
                            <m:t>𝒘</m:t>
                          </m:r>
                        </m:e>
                        <m:sup>
                          <m:d>
                            <m:dPr>
                              <m:ctrlPr>
                                <a:rPr lang="en-US" altLang="zh-CN" i="1">
                                  <a:latin typeface="Cambria Math" panose="02040503050406030204" pitchFamily="18" charset="0"/>
                                  <a:ea typeface="Cambria Math"/>
                                </a:rPr>
                              </m:ctrlPr>
                            </m:dPr>
                            <m:e>
                              <m:r>
                                <a:rPr lang="en-US" altLang="zh-CN" i="1">
                                  <a:latin typeface="Cambria Math"/>
                                  <a:ea typeface="Cambria Math"/>
                                </a:rPr>
                                <m:t>𝑡</m:t>
                              </m:r>
                            </m:e>
                          </m:d>
                        </m:sup>
                      </m:sSup>
                      <m:r>
                        <a:rPr lang="en-US" altLang="zh-CN" b="0" i="1" smtClean="0">
                          <a:latin typeface="Cambria Math"/>
                          <a:ea typeface="Cambria Math"/>
                        </a:rPr>
                        <m:t>+</m:t>
                      </m:r>
                      <m:r>
                        <a:rPr lang="en-US" altLang="zh-CN" i="1">
                          <a:latin typeface="Cambria Math"/>
                          <a:ea typeface="Cambria Math"/>
                        </a:rPr>
                        <m:t>∆</m:t>
                      </m:r>
                      <m:sSup>
                        <m:sSupPr>
                          <m:ctrlPr>
                            <a:rPr lang="en-US" altLang="zh-CN" b="1" i="1" smtClean="0">
                              <a:latin typeface="Cambria Math" panose="02040503050406030204" pitchFamily="18" charset="0"/>
                              <a:ea typeface="Cambria Math"/>
                            </a:rPr>
                          </m:ctrlPr>
                        </m:sSupPr>
                        <m:e>
                          <m:r>
                            <a:rPr lang="en-US" altLang="zh-CN" b="1" i="1">
                              <a:latin typeface="Cambria Math"/>
                              <a:ea typeface="Cambria Math"/>
                            </a:rPr>
                            <m:t>𝒘</m:t>
                          </m:r>
                        </m:e>
                        <m:sup>
                          <m:d>
                            <m:dPr>
                              <m:ctrlPr>
                                <a:rPr lang="en-US" altLang="zh-CN" b="1" i="1" smtClean="0">
                                  <a:latin typeface="Cambria Math" panose="02040503050406030204" pitchFamily="18" charset="0"/>
                                  <a:ea typeface="Cambria Math"/>
                                </a:rPr>
                              </m:ctrlPr>
                            </m:dPr>
                            <m:e>
                              <m:r>
                                <a:rPr lang="en-US" altLang="zh-CN" b="0" i="1" smtClean="0">
                                  <a:latin typeface="Cambria Math"/>
                                  <a:ea typeface="Cambria Math"/>
                                </a:rPr>
                                <m:t>𝑡</m:t>
                              </m:r>
                            </m:e>
                          </m:d>
                        </m:sup>
                      </m:sSup>
                    </m:oMath>
                  </m:oMathPara>
                </a14:m>
                <a:endParaRPr lang="en-US" altLang="zh-CN" b="1" dirty="0">
                  <a:ea typeface="Cambria Math"/>
                </a:endParaRPr>
              </a:p>
              <a:p>
                <a:r>
                  <a:rPr lang="en-US" altLang="zh-CN" dirty="0"/>
                  <a:t>where </a:t>
                </a:r>
                <a:r>
                  <a:rPr lang="en-US" altLang="zh-CN" i="1" dirty="0"/>
                  <a:t>t</a:t>
                </a:r>
                <a:r>
                  <a:rPr lang="en-US" altLang="zh-CN" dirty="0"/>
                  <a:t> indexes the particular pattern presentation</a:t>
                </a:r>
              </a:p>
              <a:p>
                <a:pPr marL="0" indent="0">
                  <a:buNone/>
                </a:pPr>
                <a:endParaRPr lang="zh-CN" altLang="en-US" dirty="0"/>
              </a:p>
            </p:txBody>
          </p:sp>
        </mc:Choice>
        <mc:Fallback>
          <p:sp>
            <p:nvSpPr>
              <p:cNvPr id="143" name="内容占位符 2"/>
              <p:cNvSpPr>
                <a:spLocks noGrp="1" noRot="1" noChangeAspect="1" noMove="1" noResize="1" noEditPoints="1" noAdjustHandles="1" noChangeArrowheads="1" noChangeShapeType="1" noTextEdit="1"/>
              </p:cNvSpPr>
              <p:nvPr>
                <p:ph idx="1"/>
              </p:nvPr>
            </p:nvSpPr>
            <p:spPr>
              <a:xfrm>
                <a:off x="666125" y="4794869"/>
                <a:ext cx="8229600" cy="2159582"/>
              </a:xfrm>
              <a:blipFill>
                <a:blip r:embed="rId1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5" name="文本框 64"/>
              <p:cNvSpPr txBox="1"/>
              <p:nvPr/>
            </p:nvSpPr>
            <p:spPr>
              <a:xfrm>
                <a:off x="7191136" y="1879020"/>
                <a:ext cx="4333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ea typeface="Cambria Math"/>
                        </a:rPr>
                        <m:t>𝐽</m:t>
                      </m:r>
                    </m:oMath>
                  </m:oMathPara>
                </a14:m>
                <a:endParaRPr lang="en-US" dirty="0"/>
              </a:p>
            </p:txBody>
          </p:sp>
        </mc:Choice>
        <mc:Fallback>
          <p:sp>
            <p:nvSpPr>
              <p:cNvPr id="65" name="文本框 64"/>
              <p:cNvSpPr txBox="1">
                <a:spLocks noRot="1" noChangeAspect="1" noMove="1" noResize="1" noEditPoints="1" noAdjustHandles="1" noChangeArrowheads="1" noChangeShapeType="1" noTextEdit="1"/>
              </p:cNvSpPr>
              <p:nvPr/>
            </p:nvSpPr>
            <p:spPr>
              <a:xfrm>
                <a:off x="7191136" y="1879020"/>
                <a:ext cx="433387" cy="369332"/>
              </a:xfrm>
              <a:prstGeom prst="rect">
                <a:avLst/>
              </a:prstGeom>
              <a:blipFill>
                <a:blip r:embed="rId14"/>
                <a:stretch>
                  <a:fillRect b="-6667"/>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C8324AC7-72B6-C54A-92F6-DDFCA6225009}"/>
              </a:ext>
            </a:extLst>
          </p:cNvPr>
          <p:cNvPicPr>
            <a:picLocks noChangeAspect="1"/>
          </p:cNvPicPr>
          <p:nvPr/>
        </p:nvPicPr>
        <p:blipFill>
          <a:blip r:embed="rId15"/>
          <a:stretch>
            <a:fillRect/>
          </a:stretch>
        </p:blipFill>
        <p:spPr>
          <a:xfrm>
            <a:off x="2246391" y="3717032"/>
            <a:ext cx="4758722" cy="1106430"/>
          </a:xfrm>
          <a:prstGeom prst="rect">
            <a:avLst/>
          </a:prstGeom>
        </p:spPr>
      </p:pic>
    </p:spTree>
    <p:extLst>
      <p:ext uri="{BB962C8B-B14F-4D97-AF65-F5344CB8AC3E}">
        <p14:creationId xmlns:p14="http://schemas.microsoft.com/office/powerpoint/2010/main" val="78230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3">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43">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43">
                                            <p:txEl>
                                              <p:pRg st="2" end="2"/>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4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p:bldP spid="33" grpId="0"/>
      <p:bldP spid="105" grpId="0"/>
      <p:bldP spid="106" grpId="0"/>
      <p:bldP spid="92" grpId="0"/>
      <p:bldP spid="109" grpId="0"/>
      <p:bldP spid="140" grpId="0"/>
      <p:bldP spid="141" grpId="0"/>
      <p:bldP spid="142" grpId="0"/>
      <p:bldP spid="6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107504" y="-27384"/>
            <a:ext cx="9036496" cy="864096"/>
          </a:xfrm>
        </p:spPr>
        <p:txBody>
          <a:bodyPr>
            <a:normAutofit/>
          </a:bodyPr>
          <a:lstStyle/>
          <a:p>
            <a:r>
              <a:rPr lang="en-US" altLang="zh-CN" dirty="0"/>
              <a:t>Backpropagation Algorithm</a:t>
            </a:r>
            <a:endParaRPr lang="zh-CN" altLang="en-US" dirty="0"/>
          </a:p>
        </p:txBody>
      </p:sp>
      <mc:AlternateContent xmlns:mc="http://schemas.openxmlformats.org/markup-compatibility/2006" xmlns:a14="http://schemas.microsoft.com/office/drawing/2010/main">
        <mc:Choice Requires="a14">
          <p:sp>
            <p:nvSpPr>
              <p:cNvPr id="15" name="TextBox 4"/>
              <p:cNvSpPr txBox="1"/>
              <p:nvPr/>
            </p:nvSpPr>
            <p:spPr>
              <a:xfrm>
                <a:off x="1888519" y="4155216"/>
                <a:ext cx="2575577" cy="7643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i="1">
                          <a:latin typeface="Cambria Math"/>
                          <a:ea typeface="Cambria Math"/>
                        </a:rPr>
                        <m:t>=</m:t>
                      </m:r>
                      <m:f>
                        <m:fPr>
                          <m:ctrlPr>
                            <a:rPr lang="en-US" altLang="zh-CN" sz="2000" i="1">
                              <a:latin typeface="Cambria Math" panose="02040503050406030204" pitchFamily="18" charset="0"/>
                              <a:ea typeface="Cambria Math"/>
                            </a:rPr>
                          </m:ctrlPr>
                        </m:fPr>
                        <m:num>
                          <m:r>
                            <a:rPr lang="zh-CN" altLang="en-US" sz="2000" i="1">
                              <a:latin typeface="Cambria Math"/>
                              <a:ea typeface="Cambria Math"/>
                            </a:rPr>
                            <m:t>𝜕</m:t>
                          </m:r>
                          <m:r>
                            <a:rPr lang="en-US" altLang="zh-CN" sz="2000" i="1">
                              <a:latin typeface="Cambria Math"/>
                              <a:ea typeface="Cambria Math"/>
                            </a:rPr>
                            <m:t>𝐽</m:t>
                          </m:r>
                        </m:num>
                        <m:den>
                          <m:r>
                            <a:rPr lang="zh-CN" altLang="en-US" sz="2000" i="1">
                              <a:latin typeface="Cambria Math"/>
                              <a:ea typeface="Cambria Math"/>
                            </a:rPr>
                            <m:t>𝜕</m:t>
                          </m:r>
                          <m:sSub>
                            <m:sSubPr>
                              <m:ctrlPr>
                                <a:rPr lang="en-US" altLang="zh-CN" sz="2000" b="1" i="1">
                                  <a:latin typeface="Cambria Math" panose="02040503050406030204" pitchFamily="18" charset="0"/>
                                  <a:ea typeface="Cambria Math"/>
                                </a:rPr>
                              </m:ctrlPr>
                            </m:sSubPr>
                            <m:e>
                              <m:r>
                                <a:rPr lang="en-US" altLang="zh-CN" sz="2000" i="1">
                                  <a:latin typeface="Cambria Math"/>
                                  <a:ea typeface="Cambria Math"/>
                                </a:rPr>
                                <m:t>𝑧</m:t>
                              </m:r>
                            </m:e>
                            <m:sub>
                              <m:r>
                                <a:rPr lang="en-US" altLang="zh-CN" sz="2000" i="1">
                                  <a:latin typeface="Cambria Math"/>
                                  <a:ea typeface="Cambria Math"/>
                                </a:rPr>
                                <m:t>𝑘</m:t>
                              </m:r>
                            </m:sub>
                          </m:sSub>
                        </m:den>
                      </m:f>
                      <m:r>
                        <a:rPr lang="en-US" altLang="zh-CN" sz="2000" b="1" i="1">
                          <a:latin typeface="Cambria Math"/>
                          <a:ea typeface="Cambria Math"/>
                        </a:rPr>
                        <m:t>∙</m:t>
                      </m:r>
                      <m:f>
                        <m:fPr>
                          <m:ctrlPr>
                            <a:rPr lang="en-US" altLang="zh-CN" sz="2000" i="1">
                              <a:latin typeface="Cambria Math" panose="02040503050406030204" pitchFamily="18" charset="0"/>
                              <a:ea typeface="Cambria Math"/>
                            </a:rPr>
                          </m:ctrlPr>
                        </m:fPr>
                        <m:num>
                          <m:r>
                            <a:rPr lang="zh-CN" altLang="en-US" sz="2000" i="1">
                              <a:latin typeface="Cambria Math"/>
                              <a:ea typeface="Cambria Math"/>
                            </a:rPr>
                            <m:t>𝜕</m:t>
                          </m:r>
                          <m:sSub>
                            <m:sSubPr>
                              <m:ctrlPr>
                                <a:rPr lang="en-US" altLang="zh-CN" sz="2000" i="1">
                                  <a:latin typeface="Cambria Math" panose="02040503050406030204" pitchFamily="18" charset="0"/>
                                  <a:ea typeface="Cambria Math"/>
                                </a:rPr>
                              </m:ctrlPr>
                            </m:sSubPr>
                            <m:e>
                              <m:r>
                                <a:rPr lang="en-US" altLang="zh-CN" sz="2000" i="1">
                                  <a:latin typeface="Cambria Math"/>
                                  <a:ea typeface="Cambria Math"/>
                                </a:rPr>
                                <m:t>𝑧</m:t>
                              </m:r>
                            </m:e>
                            <m:sub>
                              <m:r>
                                <a:rPr lang="en-US" altLang="zh-CN" sz="2000" i="1">
                                  <a:latin typeface="Cambria Math"/>
                                  <a:ea typeface="Cambria Math"/>
                                </a:rPr>
                                <m:t>𝑘</m:t>
                              </m:r>
                            </m:sub>
                          </m:sSub>
                        </m:num>
                        <m:den>
                          <m:r>
                            <a:rPr lang="zh-CN" altLang="en-US" sz="2000" i="1">
                              <a:latin typeface="Cambria Math"/>
                              <a:ea typeface="Cambria Math"/>
                            </a:rPr>
                            <m:t>𝜕</m:t>
                          </m:r>
                          <m:sSub>
                            <m:sSubPr>
                              <m:ctrlPr>
                                <a:rPr lang="en-US" altLang="zh-CN" sz="2000" b="1" i="1">
                                  <a:latin typeface="Cambria Math" panose="02040503050406030204" pitchFamily="18" charset="0"/>
                                  <a:ea typeface="Cambria Math"/>
                                </a:rPr>
                              </m:ctrlPr>
                            </m:sSubPr>
                            <m:e>
                              <m:r>
                                <a:rPr lang="en-US" altLang="zh-CN" sz="2000" i="1">
                                  <a:latin typeface="Cambria Math"/>
                                  <a:ea typeface="Cambria Math"/>
                                </a:rPr>
                                <m:t>𝑛𝑒𝑡</m:t>
                              </m:r>
                            </m:e>
                            <m:sub>
                              <m:r>
                                <a:rPr lang="en-US" altLang="zh-CN" sz="2000" i="1">
                                  <a:latin typeface="Cambria Math"/>
                                  <a:ea typeface="Cambria Math"/>
                                </a:rPr>
                                <m:t>𝑘</m:t>
                              </m:r>
                            </m:sub>
                          </m:sSub>
                        </m:den>
                      </m:f>
                      <m:r>
                        <a:rPr lang="en-US" altLang="zh-CN" sz="2000" b="1" i="1">
                          <a:latin typeface="Cambria Math"/>
                          <a:ea typeface="Cambria Math"/>
                        </a:rPr>
                        <m:t>∙</m:t>
                      </m:r>
                      <m:f>
                        <m:fPr>
                          <m:ctrlPr>
                            <a:rPr lang="en-US" altLang="zh-CN" sz="2000" i="1">
                              <a:latin typeface="Cambria Math" panose="02040503050406030204" pitchFamily="18" charset="0"/>
                              <a:ea typeface="Cambria Math"/>
                            </a:rPr>
                          </m:ctrlPr>
                        </m:fPr>
                        <m:num>
                          <m:r>
                            <a:rPr lang="zh-CN" altLang="en-US" sz="2000" i="1">
                              <a:latin typeface="Cambria Math"/>
                              <a:ea typeface="Cambria Math"/>
                            </a:rPr>
                            <m:t>𝜕</m:t>
                          </m:r>
                          <m:sSub>
                            <m:sSubPr>
                              <m:ctrlPr>
                                <a:rPr lang="en-US" altLang="zh-CN" sz="2000" b="1" i="1">
                                  <a:latin typeface="Cambria Math" panose="02040503050406030204" pitchFamily="18" charset="0"/>
                                  <a:ea typeface="Cambria Math"/>
                                </a:rPr>
                              </m:ctrlPr>
                            </m:sSubPr>
                            <m:e>
                              <m:r>
                                <a:rPr lang="en-US" altLang="zh-CN" sz="2000" i="1">
                                  <a:latin typeface="Cambria Math"/>
                                  <a:ea typeface="Cambria Math"/>
                                </a:rPr>
                                <m:t>𝑛𝑒𝑡</m:t>
                              </m:r>
                            </m:e>
                            <m:sub>
                              <m:r>
                                <a:rPr lang="en-US" altLang="zh-CN" sz="2000" i="1">
                                  <a:latin typeface="Cambria Math"/>
                                  <a:ea typeface="Cambria Math"/>
                                </a:rPr>
                                <m:t>𝑘</m:t>
                              </m:r>
                            </m:sub>
                          </m:sSub>
                        </m:num>
                        <m:den>
                          <m:r>
                            <a:rPr lang="zh-CN" altLang="en-US" sz="2000" i="1">
                              <a:latin typeface="Cambria Math"/>
                              <a:ea typeface="Cambria Math"/>
                            </a:rPr>
                            <m:t>𝜕</m:t>
                          </m:r>
                          <m:sSub>
                            <m:sSubPr>
                              <m:ctrlPr>
                                <a:rPr lang="en-US" altLang="zh-CN" sz="2000" i="1">
                                  <a:latin typeface="Cambria Math" panose="02040503050406030204" pitchFamily="18" charset="0"/>
                                  <a:ea typeface="Cambria Math"/>
                                </a:rPr>
                              </m:ctrlPr>
                            </m:sSubPr>
                            <m:e>
                              <m:r>
                                <a:rPr lang="en-US" altLang="zh-CN" sz="2000" i="1">
                                  <a:latin typeface="Cambria Math"/>
                                  <a:ea typeface="Cambria Math"/>
                                </a:rPr>
                                <m:t>𝑤</m:t>
                              </m:r>
                            </m:e>
                            <m:sub>
                              <m:r>
                                <a:rPr lang="en-US" altLang="zh-CN" sz="2000" i="1">
                                  <a:latin typeface="Cambria Math"/>
                                  <a:ea typeface="Cambria Math"/>
                                </a:rPr>
                                <m:t>𝑘𝑗</m:t>
                              </m:r>
                            </m:sub>
                          </m:sSub>
                        </m:den>
                      </m:f>
                    </m:oMath>
                  </m:oMathPara>
                </a14:m>
                <a:endParaRPr lang="zh-CN" altLang="en-US" sz="2000" dirty="0"/>
              </a:p>
            </p:txBody>
          </p:sp>
        </mc:Choice>
        <mc:Fallback xmlns="">
          <p:sp>
            <p:nvSpPr>
              <p:cNvPr id="15" name="TextBox 4"/>
              <p:cNvSpPr txBox="1">
                <a:spLocks noRot="1" noChangeAspect="1" noMove="1" noResize="1" noEditPoints="1" noAdjustHandles="1" noChangeArrowheads="1" noChangeShapeType="1" noTextEdit="1"/>
              </p:cNvSpPr>
              <p:nvPr/>
            </p:nvSpPr>
            <p:spPr>
              <a:xfrm>
                <a:off x="1888519" y="4155216"/>
                <a:ext cx="2575577" cy="76437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4"/>
              <p:cNvSpPr txBox="1"/>
              <p:nvPr/>
            </p:nvSpPr>
            <p:spPr>
              <a:xfrm>
                <a:off x="1170640" y="4159013"/>
                <a:ext cx="791242" cy="7643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sz="2000" i="1">
                              <a:latin typeface="Cambria Math" panose="02040503050406030204" pitchFamily="18" charset="0"/>
                              <a:ea typeface="Cambria Math"/>
                            </a:rPr>
                          </m:ctrlPr>
                        </m:fPr>
                        <m:num>
                          <m:r>
                            <a:rPr lang="zh-CN" altLang="en-US" sz="2000" i="1">
                              <a:latin typeface="Cambria Math"/>
                              <a:ea typeface="Cambria Math"/>
                            </a:rPr>
                            <m:t>𝜕</m:t>
                          </m:r>
                          <m:r>
                            <a:rPr lang="en-US" altLang="zh-CN" sz="2000" i="1">
                              <a:latin typeface="Cambria Math"/>
                              <a:ea typeface="Cambria Math"/>
                            </a:rPr>
                            <m:t>𝐽</m:t>
                          </m:r>
                        </m:num>
                        <m:den>
                          <m:r>
                            <a:rPr lang="zh-CN" altLang="en-US" sz="2000" i="1">
                              <a:latin typeface="Cambria Math"/>
                              <a:ea typeface="Cambria Math"/>
                            </a:rPr>
                            <m:t>𝜕</m:t>
                          </m:r>
                          <m:sSub>
                            <m:sSubPr>
                              <m:ctrlPr>
                                <a:rPr lang="en-US" altLang="zh-CN" sz="2000" i="1">
                                  <a:latin typeface="Cambria Math" panose="02040503050406030204" pitchFamily="18" charset="0"/>
                                  <a:ea typeface="Cambria Math"/>
                                </a:rPr>
                              </m:ctrlPr>
                            </m:sSubPr>
                            <m:e>
                              <m:r>
                                <a:rPr lang="en-US" altLang="zh-CN" sz="2000" i="1">
                                  <a:latin typeface="Cambria Math"/>
                                  <a:ea typeface="Cambria Math"/>
                                </a:rPr>
                                <m:t>𝑤</m:t>
                              </m:r>
                            </m:e>
                            <m:sub>
                              <m:r>
                                <a:rPr lang="en-US" altLang="zh-CN" sz="2000" i="1">
                                  <a:latin typeface="Cambria Math"/>
                                  <a:ea typeface="Cambria Math"/>
                                </a:rPr>
                                <m:t>𝑘𝑗</m:t>
                              </m:r>
                            </m:sub>
                          </m:sSub>
                        </m:den>
                      </m:f>
                    </m:oMath>
                  </m:oMathPara>
                </a14:m>
                <a:endParaRPr lang="zh-CN" altLang="en-US" sz="2000" dirty="0"/>
              </a:p>
            </p:txBody>
          </p:sp>
        </mc:Choice>
        <mc:Fallback xmlns="">
          <p:sp>
            <p:nvSpPr>
              <p:cNvPr id="16" name="TextBox 4"/>
              <p:cNvSpPr txBox="1">
                <a:spLocks noRot="1" noChangeAspect="1" noMove="1" noResize="1" noEditPoints="1" noAdjustHandles="1" noChangeArrowheads="1" noChangeShapeType="1" noTextEdit="1"/>
              </p:cNvSpPr>
              <p:nvPr/>
            </p:nvSpPr>
            <p:spPr>
              <a:xfrm>
                <a:off x="1170640" y="4159013"/>
                <a:ext cx="791242" cy="76437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4"/>
              <p:cNvSpPr txBox="1"/>
              <p:nvPr/>
            </p:nvSpPr>
            <p:spPr>
              <a:xfrm>
                <a:off x="6384530" y="1461237"/>
                <a:ext cx="2343206" cy="932628"/>
              </a:xfrm>
              <a:prstGeom prst="rect">
                <a:avLst/>
              </a:prstGeom>
              <a:noFill/>
              <a:ln w="25400">
                <a:solidFill>
                  <a:srgbClr val="FF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i="1">
                          <a:latin typeface="Cambria Math"/>
                        </a:rPr>
                        <m:t>𝐽</m:t>
                      </m:r>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1</m:t>
                          </m:r>
                        </m:num>
                        <m:den>
                          <m:r>
                            <a:rPr lang="en-US" altLang="zh-CN" sz="2000" i="1">
                              <a:latin typeface="Cambria Math"/>
                            </a:rPr>
                            <m:t>2</m:t>
                          </m:r>
                        </m:den>
                      </m:f>
                      <m:nary>
                        <m:naryPr>
                          <m:chr m:val="∑"/>
                          <m:ctrlPr>
                            <a:rPr lang="en-US" altLang="zh-CN" sz="2000" i="1">
                              <a:latin typeface="Cambria Math" panose="02040503050406030204" pitchFamily="18" charset="0"/>
                            </a:rPr>
                          </m:ctrlPr>
                        </m:naryPr>
                        <m:sub>
                          <m:r>
                            <a:rPr lang="en-US" altLang="zh-CN" sz="2000" i="1">
                              <a:latin typeface="Cambria Math"/>
                            </a:rPr>
                            <m:t>𝑘</m:t>
                          </m:r>
                          <m:r>
                            <a:rPr lang="en-US" altLang="zh-CN" sz="2000" i="1">
                              <a:latin typeface="Cambria Math"/>
                            </a:rPr>
                            <m:t>=1</m:t>
                          </m:r>
                        </m:sub>
                        <m:sup>
                          <m:r>
                            <a:rPr lang="en-US" altLang="zh-CN" sz="2000" i="1">
                              <a:latin typeface="Cambria Math"/>
                            </a:rPr>
                            <m:t>𝑐</m:t>
                          </m:r>
                        </m:sup>
                        <m:e>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a:rPr>
                                        <m:t>𝑡</m:t>
                                      </m:r>
                                    </m:e>
                                    <m:sub>
                                      <m:r>
                                        <a:rPr lang="en-US" altLang="zh-CN" sz="2000" i="1">
                                          <a:latin typeface="Cambria Math"/>
                                        </a:rPr>
                                        <m:t>𝑘</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𝑧</m:t>
                                      </m:r>
                                    </m:e>
                                    <m:sub>
                                      <m:r>
                                        <a:rPr lang="en-US" altLang="zh-CN" sz="2000" i="1">
                                          <a:latin typeface="Cambria Math"/>
                                        </a:rPr>
                                        <m:t>𝑘</m:t>
                                      </m:r>
                                    </m:sub>
                                  </m:sSub>
                                </m:e>
                              </m:d>
                            </m:e>
                            <m:sup>
                              <m:r>
                                <a:rPr lang="en-US" altLang="zh-CN" sz="2000" i="1">
                                  <a:latin typeface="Cambria Math"/>
                                </a:rPr>
                                <m:t>2</m:t>
                              </m:r>
                            </m:sup>
                          </m:sSup>
                        </m:e>
                      </m:nary>
                    </m:oMath>
                  </m:oMathPara>
                </a14:m>
                <a:endParaRPr lang="zh-CN" altLang="en-US" sz="2000" dirty="0"/>
              </a:p>
            </p:txBody>
          </p:sp>
        </mc:Choice>
        <mc:Fallback xmlns="">
          <p:sp>
            <p:nvSpPr>
              <p:cNvPr id="17" name="TextBox 4"/>
              <p:cNvSpPr txBox="1">
                <a:spLocks noRot="1" noChangeAspect="1" noMove="1" noResize="1" noEditPoints="1" noAdjustHandles="1" noChangeArrowheads="1" noChangeShapeType="1" noTextEdit="1"/>
              </p:cNvSpPr>
              <p:nvPr/>
            </p:nvSpPr>
            <p:spPr>
              <a:xfrm>
                <a:off x="6384530" y="1461237"/>
                <a:ext cx="2343206" cy="932628"/>
              </a:xfrm>
              <a:prstGeom prst="rect">
                <a:avLst/>
              </a:prstGeom>
              <a:blipFill>
                <a:blip r:embed="rId7"/>
                <a:stretch>
                  <a:fillRect/>
                </a:stretch>
              </a:blipFill>
              <a:ln w="2540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4"/>
              <p:cNvSpPr txBox="1"/>
              <p:nvPr/>
            </p:nvSpPr>
            <p:spPr>
              <a:xfrm>
                <a:off x="4357869" y="4340213"/>
                <a:ext cx="3053208" cy="424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a:ea typeface="Cambria Math"/>
                        </a:rPr>
                        <m:t>=</m:t>
                      </m:r>
                      <m:d>
                        <m:dPr>
                          <m:ctrlPr>
                            <a:rPr lang="en-US" altLang="zh-CN" sz="2000" b="1" i="1">
                              <a:latin typeface="Cambria Math" panose="02040503050406030204" pitchFamily="18" charset="0"/>
                              <a:ea typeface="Cambria Math"/>
                            </a:rPr>
                          </m:ctrlPr>
                        </m:dPr>
                        <m:e>
                          <m:sSub>
                            <m:sSubPr>
                              <m:ctrlPr>
                                <a:rPr lang="en-US" altLang="zh-CN" sz="2000" i="1">
                                  <a:latin typeface="Cambria Math" panose="02040503050406030204" pitchFamily="18" charset="0"/>
                                  <a:ea typeface="Cambria Math"/>
                                </a:rPr>
                              </m:ctrlPr>
                            </m:sSubPr>
                            <m:e>
                              <m:r>
                                <a:rPr lang="en-US" altLang="zh-CN" sz="2000" i="1">
                                  <a:latin typeface="Cambria Math"/>
                                  <a:ea typeface="Cambria Math"/>
                                </a:rPr>
                                <m:t>𝑧</m:t>
                              </m:r>
                            </m:e>
                            <m:sub>
                              <m:r>
                                <a:rPr lang="en-US" altLang="zh-CN" sz="2000" i="1">
                                  <a:latin typeface="Cambria Math"/>
                                  <a:ea typeface="Cambria Math"/>
                                </a:rPr>
                                <m:t>𝑘</m:t>
                              </m:r>
                            </m:sub>
                          </m:sSub>
                          <m:r>
                            <a:rPr lang="en-US" altLang="zh-CN" sz="2000" b="0" i="1" smtClean="0">
                              <a:latin typeface="Cambria Math" panose="02040503050406030204" pitchFamily="18" charset="0"/>
                              <a:ea typeface="Cambria Math"/>
                            </a:rPr>
                            <m:t>−</m:t>
                          </m:r>
                          <m:sSub>
                            <m:sSubPr>
                              <m:ctrlPr>
                                <a:rPr lang="en-US" altLang="zh-CN" sz="2000" i="1">
                                  <a:latin typeface="Cambria Math" panose="02040503050406030204" pitchFamily="18" charset="0"/>
                                  <a:ea typeface="Cambria Math"/>
                                </a:rPr>
                              </m:ctrlPr>
                            </m:sSubPr>
                            <m:e>
                              <m:r>
                                <a:rPr lang="en-US" altLang="zh-CN" sz="2000" i="1">
                                  <a:latin typeface="Cambria Math"/>
                                  <a:ea typeface="Cambria Math"/>
                                </a:rPr>
                                <m:t>𝑡</m:t>
                              </m:r>
                            </m:e>
                            <m:sub>
                              <m:r>
                                <a:rPr lang="en-US" altLang="zh-CN" sz="2000" i="1">
                                  <a:latin typeface="Cambria Math"/>
                                  <a:ea typeface="Cambria Math"/>
                                </a:rPr>
                                <m:t>𝑘</m:t>
                              </m:r>
                            </m:sub>
                          </m:sSub>
                        </m:e>
                      </m:d>
                      <m:r>
                        <a:rPr lang="en-US" altLang="zh-CN" sz="2000" b="1" i="1">
                          <a:latin typeface="Cambria Math"/>
                          <a:ea typeface="Cambria Math"/>
                        </a:rPr>
                        <m:t>∙</m:t>
                      </m:r>
                      <m:sSup>
                        <m:sSupPr>
                          <m:ctrlPr>
                            <a:rPr lang="en-US" altLang="zh-CN" sz="2000" i="1">
                              <a:latin typeface="Cambria Math" panose="02040503050406030204" pitchFamily="18" charset="0"/>
                              <a:ea typeface="Cambria Math"/>
                            </a:rPr>
                          </m:ctrlPr>
                        </m:sSupPr>
                        <m:e>
                          <m:r>
                            <a:rPr lang="en-US" altLang="zh-CN" sz="2000" i="1">
                              <a:latin typeface="Cambria Math"/>
                              <a:ea typeface="Cambria Math"/>
                            </a:rPr>
                            <m:t>𝑓</m:t>
                          </m:r>
                        </m:e>
                        <m:sup>
                          <m:r>
                            <a:rPr lang="en-US" altLang="zh-CN" sz="2000" i="1">
                              <a:latin typeface="Cambria Math"/>
                              <a:ea typeface="Cambria Math"/>
                            </a:rPr>
                            <m:t>′</m:t>
                          </m:r>
                        </m:sup>
                      </m:sSup>
                      <m:d>
                        <m:dPr>
                          <m:ctrlPr>
                            <a:rPr lang="en-US" altLang="zh-CN" sz="2000" i="1">
                              <a:latin typeface="Cambria Math" panose="02040503050406030204" pitchFamily="18" charset="0"/>
                              <a:ea typeface="Cambria Math"/>
                            </a:rPr>
                          </m:ctrlPr>
                        </m:dPr>
                        <m:e>
                          <m:r>
                            <a:rPr lang="en-US" altLang="zh-CN" sz="2000" i="1">
                              <a:latin typeface="Cambria Math"/>
                              <a:ea typeface="Cambria Math"/>
                            </a:rPr>
                            <m:t>𝑛𝑒</m:t>
                          </m:r>
                          <m:sSub>
                            <m:sSubPr>
                              <m:ctrlPr>
                                <a:rPr lang="en-US" altLang="zh-CN" sz="2000" i="1">
                                  <a:latin typeface="Cambria Math" panose="02040503050406030204" pitchFamily="18" charset="0"/>
                                  <a:ea typeface="Cambria Math"/>
                                </a:rPr>
                              </m:ctrlPr>
                            </m:sSubPr>
                            <m:e>
                              <m:r>
                                <a:rPr lang="en-US" altLang="zh-CN" sz="2000" i="1">
                                  <a:latin typeface="Cambria Math"/>
                                  <a:ea typeface="Cambria Math"/>
                                </a:rPr>
                                <m:t>𝑡</m:t>
                              </m:r>
                            </m:e>
                            <m:sub>
                              <m:r>
                                <a:rPr lang="en-US" altLang="zh-CN" sz="2000" i="1">
                                  <a:latin typeface="Cambria Math"/>
                                  <a:ea typeface="Cambria Math"/>
                                </a:rPr>
                                <m:t>𝑘</m:t>
                              </m:r>
                            </m:sub>
                          </m:sSub>
                        </m:e>
                      </m:d>
                      <m:r>
                        <a:rPr lang="en-US" altLang="zh-CN" sz="2000" b="1" i="1">
                          <a:latin typeface="Cambria Math"/>
                          <a:ea typeface="Cambria Math"/>
                        </a:rPr>
                        <m:t>∙</m:t>
                      </m:r>
                      <m:sSub>
                        <m:sSubPr>
                          <m:ctrlPr>
                            <a:rPr lang="en-US" altLang="zh-CN" sz="2000" i="1">
                              <a:latin typeface="Cambria Math" panose="02040503050406030204" pitchFamily="18" charset="0"/>
                              <a:ea typeface="Cambria Math"/>
                            </a:rPr>
                          </m:ctrlPr>
                        </m:sSubPr>
                        <m:e>
                          <m:r>
                            <a:rPr lang="en-US" altLang="zh-CN" sz="2000" i="1">
                              <a:latin typeface="Cambria Math"/>
                              <a:ea typeface="Cambria Math"/>
                            </a:rPr>
                            <m:t>𝑦</m:t>
                          </m:r>
                        </m:e>
                        <m:sub>
                          <m:r>
                            <a:rPr lang="en-US" altLang="zh-CN" sz="2000" i="1">
                              <a:latin typeface="Cambria Math"/>
                              <a:ea typeface="Cambria Math"/>
                            </a:rPr>
                            <m:t>𝑗</m:t>
                          </m:r>
                        </m:sub>
                      </m:sSub>
                    </m:oMath>
                  </m:oMathPara>
                </a14:m>
                <a:endParaRPr lang="zh-CN" altLang="en-US" sz="2000" dirty="0"/>
              </a:p>
            </p:txBody>
          </p:sp>
        </mc:Choice>
        <mc:Fallback xmlns="">
          <p:sp>
            <p:nvSpPr>
              <p:cNvPr id="18" name="TextBox 4"/>
              <p:cNvSpPr txBox="1">
                <a:spLocks noRot="1" noChangeAspect="1" noMove="1" noResize="1" noEditPoints="1" noAdjustHandles="1" noChangeArrowheads="1" noChangeShapeType="1" noTextEdit="1"/>
              </p:cNvSpPr>
              <p:nvPr/>
            </p:nvSpPr>
            <p:spPr>
              <a:xfrm>
                <a:off x="4357869" y="4340213"/>
                <a:ext cx="3053208" cy="424796"/>
              </a:xfrm>
              <a:prstGeom prst="rect">
                <a:avLst/>
              </a:prstGeom>
              <a:blipFill>
                <a:blip r:embed="rId8"/>
                <a:stretch>
                  <a:fillRect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4"/>
              <p:cNvSpPr txBox="1"/>
              <p:nvPr/>
            </p:nvSpPr>
            <p:spPr>
              <a:xfrm>
                <a:off x="4268755" y="2898329"/>
                <a:ext cx="2093522" cy="9674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i="1">
                          <a:latin typeface="Cambria Math"/>
                        </a:rPr>
                        <m:t>𝑛𝑒</m:t>
                      </m:r>
                      <m:sSub>
                        <m:sSubPr>
                          <m:ctrlPr>
                            <a:rPr lang="en-US" altLang="zh-CN" sz="2000" i="1">
                              <a:latin typeface="Cambria Math" panose="02040503050406030204" pitchFamily="18" charset="0"/>
                            </a:rPr>
                          </m:ctrlPr>
                        </m:sSubPr>
                        <m:e>
                          <m:r>
                            <a:rPr lang="en-US" altLang="zh-CN" sz="2000" i="1">
                              <a:latin typeface="Cambria Math"/>
                            </a:rPr>
                            <m:t>𝑡</m:t>
                          </m:r>
                        </m:e>
                        <m:sub>
                          <m:r>
                            <a:rPr lang="en-US" altLang="zh-CN" sz="2000" i="1">
                              <a:latin typeface="Cambria Math"/>
                            </a:rPr>
                            <m:t>𝑘</m:t>
                          </m:r>
                        </m:sub>
                      </m:sSub>
                      <m:r>
                        <a:rPr lang="en-US" altLang="zh-CN" sz="2000" i="1">
                          <a:latin typeface="Cambria Math"/>
                        </a:rPr>
                        <m:t>=</m:t>
                      </m:r>
                      <m:nary>
                        <m:naryPr>
                          <m:chr m:val="∑"/>
                          <m:ctrlPr>
                            <a:rPr lang="en-US" altLang="zh-CN" sz="2000" i="1">
                              <a:latin typeface="Cambria Math" panose="02040503050406030204" pitchFamily="18" charset="0"/>
                            </a:rPr>
                          </m:ctrlPr>
                        </m:naryPr>
                        <m:sub>
                          <m:r>
                            <m:rPr>
                              <m:brk m:alnAt="23"/>
                            </m:rPr>
                            <a:rPr lang="en-US" altLang="zh-CN" sz="2000" i="1">
                              <a:latin typeface="Cambria Math"/>
                            </a:rPr>
                            <m:t>𝑗</m:t>
                          </m:r>
                          <m:r>
                            <a:rPr lang="en-US" altLang="zh-CN" sz="2000" i="1">
                              <a:latin typeface="Cambria Math"/>
                            </a:rPr>
                            <m:t>=0</m:t>
                          </m:r>
                        </m:sub>
                        <m:sup>
                          <m:sSub>
                            <m:sSubPr>
                              <m:ctrlPr>
                                <a:rPr lang="en-US" altLang="zh-CN" sz="2000" i="1">
                                  <a:latin typeface="Cambria Math" panose="02040503050406030204" pitchFamily="18" charset="0"/>
                                </a:rPr>
                              </m:ctrlPr>
                            </m:sSubPr>
                            <m:e>
                              <m:r>
                                <a:rPr lang="en-US" altLang="zh-CN" sz="2000" i="1">
                                  <a:latin typeface="Cambria Math"/>
                                </a:rPr>
                                <m:t>𝑛</m:t>
                              </m:r>
                            </m:e>
                            <m:sub>
                              <m:r>
                                <a:rPr lang="en-US" altLang="zh-CN" sz="2000" i="1">
                                  <a:latin typeface="Cambria Math"/>
                                </a:rPr>
                                <m:t>𝐻</m:t>
                              </m:r>
                            </m:sub>
                          </m:sSub>
                        </m:sup>
                        <m:e>
                          <m:sSub>
                            <m:sSubPr>
                              <m:ctrlPr>
                                <a:rPr lang="en-US" altLang="zh-CN" sz="2000" i="1">
                                  <a:latin typeface="Cambria Math" panose="02040503050406030204" pitchFamily="18" charset="0"/>
                                </a:rPr>
                              </m:ctrlPr>
                            </m:sSubPr>
                            <m:e>
                              <m:r>
                                <a:rPr lang="en-US" altLang="zh-CN" sz="2000" i="1">
                                  <a:latin typeface="Cambria Math"/>
                                </a:rPr>
                                <m:t>𝑦</m:t>
                              </m:r>
                            </m:e>
                            <m:sub>
                              <m:r>
                                <a:rPr lang="en-US" altLang="zh-CN" sz="2000" i="1">
                                  <a:latin typeface="Cambria Math"/>
                                </a:rPr>
                                <m:t>𝑗</m:t>
                              </m:r>
                            </m:sub>
                          </m:sSub>
                          <m:sSub>
                            <m:sSubPr>
                              <m:ctrlPr>
                                <a:rPr lang="en-US" altLang="zh-CN" sz="2000" i="1">
                                  <a:latin typeface="Cambria Math" panose="02040503050406030204" pitchFamily="18" charset="0"/>
                                </a:rPr>
                              </m:ctrlPr>
                            </m:sSubPr>
                            <m:e>
                              <m:r>
                                <a:rPr lang="en-US" altLang="zh-CN" sz="2000" i="1">
                                  <a:latin typeface="Cambria Math"/>
                                </a:rPr>
                                <m:t>𝑤</m:t>
                              </m:r>
                            </m:e>
                            <m:sub>
                              <m:r>
                                <a:rPr lang="en-US" altLang="zh-CN" sz="2000" i="1">
                                  <a:latin typeface="Cambria Math"/>
                                </a:rPr>
                                <m:t>𝑘𝑗</m:t>
                              </m:r>
                            </m:sub>
                          </m:sSub>
                        </m:e>
                      </m:nary>
                    </m:oMath>
                  </m:oMathPara>
                </a14:m>
                <a:endParaRPr lang="zh-CN" altLang="en-US" sz="2000" dirty="0"/>
              </a:p>
            </p:txBody>
          </p:sp>
        </mc:Choice>
        <mc:Fallback xmlns="">
          <p:sp>
            <p:nvSpPr>
              <p:cNvPr id="19" name="TextBox 4"/>
              <p:cNvSpPr txBox="1">
                <a:spLocks noRot="1" noChangeAspect="1" noMove="1" noResize="1" noEditPoints="1" noAdjustHandles="1" noChangeArrowheads="1" noChangeShapeType="1" noTextEdit="1"/>
              </p:cNvSpPr>
              <p:nvPr/>
            </p:nvSpPr>
            <p:spPr>
              <a:xfrm>
                <a:off x="4268755" y="2898329"/>
                <a:ext cx="2093522" cy="96744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4"/>
              <p:cNvSpPr txBox="1"/>
              <p:nvPr/>
            </p:nvSpPr>
            <p:spPr>
              <a:xfrm>
                <a:off x="1202967" y="5186426"/>
                <a:ext cx="720325" cy="7643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ea typeface="Cambria Math"/>
                            </a:rPr>
                          </m:ctrlPr>
                        </m:fPr>
                        <m:num>
                          <m:r>
                            <a:rPr lang="zh-CN" altLang="en-US" sz="2000" i="1">
                              <a:latin typeface="Cambria Math"/>
                              <a:ea typeface="Cambria Math"/>
                            </a:rPr>
                            <m:t>𝜕</m:t>
                          </m:r>
                          <m:r>
                            <a:rPr lang="en-US" altLang="zh-CN" sz="2000" i="1">
                              <a:latin typeface="Cambria Math"/>
                              <a:ea typeface="Cambria Math"/>
                            </a:rPr>
                            <m:t>𝐽</m:t>
                          </m:r>
                        </m:num>
                        <m:den>
                          <m:r>
                            <a:rPr lang="zh-CN" altLang="en-US" sz="2000" i="1">
                              <a:latin typeface="Cambria Math"/>
                              <a:ea typeface="Cambria Math"/>
                            </a:rPr>
                            <m:t>𝜕</m:t>
                          </m:r>
                          <m:sSub>
                            <m:sSubPr>
                              <m:ctrlPr>
                                <a:rPr lang="en-US" altLang="zh-CN" sz="2000" i="1">
                                  <a:latin typeface="Cambria Math" panose="02040503050406030204" pitchFamily="18" charset="0"/>
                                  <a:ea typeface="Cambria Math"/>
                                </a:rPr>
                              </m:ctrlPr>
                            </m:sSubPr>
                            <m:e>
                              <m:r>
                                <a:rPr lang="en-US" altLang="zh-CN" sz="2000" i="1">
                                  <a:latin typeface="Cambria Math"/>
                                  <a:ea typeface="Cambria Math"/>
                                </a:rPr>
                                <m:t>𝑤</m:t>
                              </m:r>
                            </m:e>
                            <m:sub>
                              <m:r>
                                <a:rPr lang="en-US" altLang="zh-CN" sz="2000" i="1">
                                  <a:latin typeface="Cambria Math"/>
                                  <a:ea typeface="Cambria Math"/>
                                </a:rPr>
                                <m:t>𝑗</m:t>
                              </m:r>
                              <m:r>
                                <a:rPr lang="en-US" altLang="zh-CN" sz="2000" b="0" i="1" smtClean="0">
                                  <a:latin typeface="Cambria Math" panose="02040503050406030204" pitchFamily="18" charset="0"/>
                                  <a:ea typeface="Cambria Math"/>
                                </a:rPr>
                                <m:t>𝑖</m:t>
                              </m:r>
                            </m:sub>
                          </m:sSub>
                        </m:den>
                      </m:f>
                    </m:oMath>
                  </m:oMathPara>
                </a14:m>
                <a:endParaRPr lang="zh-CN" altLang="en-US" sz="2000" dirty="0"/>
              </a:p>
            </p:txBody>
          </p:sp>
        </mc:Choice>
        <mc:Fallback xmlns="">
          <p:sp>
            <p:nvSpPr>
              <p:cNvPr id="20" name="TextBox 4"/>
              <p:cNvSpPr txBox="1">
                <a:spLocks noRot="1" noChangeAspect="1" noMove="1" noResize="1" noEditPoints="1" noAdjustHandles="1" noChangeArrowheads="1" noChangeShapeType="1" noTextEdit="1"/>
              </p:cNvSpPr>
              <p:nvPr/>
            </p:nvSpPr>
            <p:spPr>
              <a:xfrm>
                <a:off x="1202967" y="5186426"/>
                <a:ext cx="720325" cy="764376"/>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4"/>
              <p:cNvSpPr txBox="1"/>
              <p:nvPr/>
            </p:nvSpPr>
            <p:spPr>
              <a:xfrm>
                <a:off x="1675555" y="5175991"/>
                <a:ext cx="2516996" cy="7732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a:ea typeface="Cambria Math"/>
                        </a:rPr>
                        <m:t>=</m:t>
                      </m:r>
                      <m:f>
                        <m:fPr>
                          <m:ctrlPr>
                            <a:rPr lang="en-US" altLang="zh-CN" sz="2000" i="1">
                              <a:latin typeface="Cambria Math" panose="02040503050406030204" pitchFamily="18" charset="0"/>
                              <a:ea typeface="Cambria Math"/>
                            </a:rPr>
                          </m:ctrlPr>
                        </m:fPr>
                        <m:num>
                          <m:r>
                            <a:rPr lang="zh-CN" altLang="en-US" sz="2000" i="1">
                              <a:latin typeface="Cambria Math"/>
                              <a:ea typeface="Cambria Math"/>
                            </a:rPr>
                            <m:t>𝜕</m:t>
                          </m:r>
                          <m:r>
                            <a:rPr lang="en-US" altLang="zh-CN" sz="2000" i="1">
                              <a:latin typeface="Cambria Math"/>
                              <a:ea typeface="Cambria Math"/>
                            </a:rPr>
                            <m:t>𝐽</m:t>
                          </m:r>
                        </m:num>
                        <m:den>
                          <m:r>
                            <a:rPr lang="zh-CN" altLang="en-US" sz="2000" i="1">
                              <a:latin typeface="Cambria Math"/>
                              <a:ea typeface="Cambria Math"/>
                            </a:rPr>
                            <m:t>𝜕</m:t>
                          </m:r>
                          <m:sSub>
                            <m:sSubPr>
                              <m:ctrlPr>
                                <a:rPr lang="en-US" altLang="zh-CN" sz="2000" i="1" smtClean="0">
                                  <a:latin typeface="Cambria Math" panose="02040503050406030204" pitchFamily="18" charset="0"/>
                                  <a:ea typeface="Cambria Math"/>
                                </a:rPr>
                              </m:ctrlPr>
                            </m:sSubPr>
                            <m:e>
                              <m:r>
                                <a:rPr lang="en-US" altLang="zh-CN" sz="2000" b="0" i="1" smtClean="0">
                                  <a:latin typeface="Cambria Math" panose="02040503050406030204" pitchFamily="18" charset="0"/>
                                  <a:ea typeface="Cambria Math"/>
                                </a:rPr>
                                <m:t>𝑦</m:t>
                              </m:r>
                            </m:e>
                            <m:sub>
                              <m:r>
                                <a:rPr lang="en-US" altLang="zh-CN" sz="2000" b="0" i="1" smtClean="0">
                                  <a:latin typeface="Cambria Math" panose="02040503050406030204" pitchFamily="18" charset="0"/>
                                  <a:ea typeface="Cambria Math"/>
                                </a:rPr>
                                <m:t>𝑗</m:t>
                              </m:r>
                            </m:sub>
                          </m:sSub>
                        </m:den>
                      </m:f>
                      <m:r>
                        <a:rPr lang="en-US" altLang="zh-CN" sz="2000" b="1" i="1">
                          <a:latin typeface="Cambria Math"/>
                          <a:ea typeface="Cambria Math"/>
                        </a:rPr>
                        <m:t>∙</m:t>
                      </m:r>
                      <m:f>
                        <m:fPr>
                          <m:ctrlPr>
                            <a:rPr lang="en-US" altLang="zh-CN" sz="2000" i="1">
                              <a:latin typeface="Cambria Math" panose="02040503050406030204" pitchFamily="18" charset="0"/>
                              <a:ea typeface="Cambria Math"/>
                            </a:rPr>
                          </m:ctrlPr>
                        </m:fPr>
                        <m:num>
                          <m:r>
                            <a:rPr lang="zh-CN" altLang="en-US" sz="2000" i="1">
                              <a:latin typeface="Cambria Math"/>
                              <a:ea typeface="Cambria Math"/>
                            </a:rPr>
                            <m:t>𝜕</m:t>
                          </m:r>
                          <m:sSub>
                            <m:sSubPr>
                              <m:ctrlPr>
                                <a:rPr lang="en-US" altLang="zh-CN" sz="2000" i="1">
                                  <a:latin typeface="Cambria Math" panose="02040503050406030204" pitchFamily="18" charset="0"/>
                                  <a:ea typeface="Cambria Math"/>
                                </a:rPr>
                              </m:ctrlPr>
                            </m:sSubPr>
                            <m:e>
                              <m:r>
                                <a:rPr lang="en-US" altLang="zh-CN" sz="2000" b="0" i="1" smtClean="0">
                                  <a:latin typeface="Cambria Math" panose="02040503050406030204" pitchFamily="18" charset="0"/>
                                  <a:ea typeface="Cambria Math"/>
                                </a:rPr>
                                <m:t>𝑦</m:t>
                              </m:r>
                            </m:e>
                            <m:sub>
                              <m:r>
                                <a:rPr lang="en-US" altLang="zh-CN" sz="2000" b="0" i="1" smtClean="0">
                                  <a:latin typeface="Cambria Math" panose="02040503050406030204" pitchFamily="18" charset="0"/>
                                  <a:ea typeface="Cambria Math"/>
                                </a:rPr>
                                <m:t>𝑗</m:t>
                              </m:r>
                            </m:sub>
                          </m:sSub>
                        </m:num>
                        <m:den>
                          <m:r>
                            <a:rPr lang="zh-CN" altLang="en-US" sz="2000" i="1">
                              <a:latin typeface="Cambria Math"/>
                              <a:ea typeface="Cambria Math"/>
                            </a:rPr>
                            <m:t>𝜕</m:t>
                          </m:r>
                          <m:sSub>
                            <m:sSubPr>
                              <m:ctrlPr>
                                <a:rPr lang="en-US" altLang="zh-CN" sz="2000" b="1" i="1">
                                  <a:latin typeface="Cambria Math" panose="02040503050406030204" pitchFamily="18" charset="0"/>
                                  <a:ea typeface="Cambria Math"/>
                                </a:rPr>
                              </m:ctrlPr>
                            </m:sSubPr>
                            <m:e>
                              <m:r>
                                <a:rPr lang="en-US" altLang="zh-CN" sz="2000" i="1">
                                  <a:latin typeface="Cambria Math"/>
                                  <a:ea typeface="Cambria Math"/>
                                </a:rPr>
                                <m:t>𝑛𝑒𝑡</m:t>
                              </m:r>
                            </m:e>
                            <m:sub>
                              <m:r>
                                <a:rPr lang="en-US" altLang="zh-CN" sz="2000" b="0" i="1" smtClean="0">
                                  <a:latin typeface="Cambria Math" panose="02040503050406030204" pitchFamily="18" charset="0"/>
                                  <a:ea typeface="Cambria Math"/>
                                </a:rPr>
                                <m:t>𝑗</m:t>
                              </m:r>
                            </m:sub>
                          </m:sSub>
                        </m:den>
                      </m:f>
                      <m:f>
                        <m:fPr>
                          <m:ctrlPr>
                            <a:rPr lang="en-US" altLang="zh-CN" sz="2000" i="1">
                              <a:latin typeface="Cambria Math" panose="02040503050406030204" pitchFamily="18" charset="0"/>
                              <a:ea typeface="Cambria Math"/>
                            </a:rPr>
                          </m:ctrlPr>
                        </m:fPr>
                        <m:num>
                          <m:r>
                            <a:rPr lang="zh-CN" altLang="en-US" sz="2000" i="1">
                              <a:latin typeface="Cambria Math"/>
                              <a:ea typeface="Cambria Math"/>
                            </a:rPr>
                            <m:t>𝜕</m:t>
                          </m:r>
                          <m:sSub>
                            <m:sSubPr>
                              <m:ctrlPr>
                                <a:rPr lang="en-US" altLang="zh-CN" sz="2000" b="1" i="1">
                                  <a:latin typeface="Cambria Math" panose="02040503050406030204" pitchFamily="18" charset="0"/>
                                  <a:ea typeface="Cambria Math"/>
                                </a:rPr>
                              </m:ctrlPr>
                            </m:sSubPr>
                            <m:e>
                              <m:r>
                                <a:rPr lang="en-US" altLang="zh-CN" sz="2000" i="1">
                                  <a:latin typeface="Cambria Math"/>
                                  <a:ea typeface="Cambria Math"/>
                                </a:rPr>
                                <m:t>𝑛𝑒𝑡</m:t>
                              </m:r>
                            </m:e>
                            <m:sub>
                              <m:r>
                                <a:rPr lang="en-US" altLang="zh-CN" sz="2000" b="0" i="1" smtClean="0">
                                  <a:latin typeface="Cambria Math" panose="02040503050406030204" pitchFamily="18" charset="0"/>
                                  <a:ea typeface="Cambria Math"/>
                                </a:rPr>
                                <m:t>𝑗</m:t>
                              </m:r>
                            </m:sub>
                          </m:sSub>
                        </m:num>
                        <m:den>
                          <m:r>
                            <a:rPr lang="zh-CN" altLang="en-US" sz="2000" i="1">
                              <a:latin typeface="Cambria Math"/>
                              <a:ea typeface="Cambria Math"/>
                            </a:rPr>
                            <m:t>𝜕</m:t>
                          </m:r>
                          <m:sSub>
                            <m:sSubPr>
                              <m:ctrlPr>
                                <a:rPr lang="en-US" altLang="zh-CN" sz="2000" i="1">
                                  <a:latin typeface="Cambria Math" panose="02040503050406030204" pitchFamily="18" charset="0"/>
                                  <a:ea typeface="Cambria Math"/>
                                </a:rPr>
                              </m:ctrlPr>
                            </m:sSubPr>
                            <m:e>
                              <m:r>
                                <a:rPr lang="en-US" altLang="zh-CN" sz="2000" b="0" i="1" smtClean="0">
                                  <a:latin typeface="Cambria Math" panose="02040503050406030204" pitchFamily="18" charset="0"/>
                                  <a:ea typeface="Cambria Math"/>
                                </a:rPr>
                                <m:t>𝑤</m:t>
                              </m:r>
                            </m:e>
                            <m:sub>
                              <m:r>
                                <a:rPr lang="en-US" altLang="zh-CN" sz="2000" i="1">
                                  <a:latin typeface="Cambria Math"/>
                                  <a:ea typeface="Cambria Math"/>
                                </a:rPr>
                                <m:t>𝑗</m:t>
                              </m:r>
                              <m:r>
                                <a:rPr lang="en-US" altLang="zh-CN" sz="2000" b="0" i="1" smtClean="0">
                                  <a:latin typeface="Cambria Math" panose="02040503050406030204" pitchFamily="18" charset="0"/>
                                  <a:ea typeface="Cambria Math"/>
                                </a:rPr>
                                <m:t>𝑖</m:t>
                              </m:r>
                            </m:sub>
                          </m:sSub>
                        </m:den>
                      </m:f>
                    </m:oMath>
                  </m:oMathPara>
                </a14:m>
                <a:endParaRPr lang="zh-CN" altLang="en-US" sz="2000" dirty="0"/>
              </a:p>
            </p:txBody>
          </p:sp>
        </mc:Choice>
        <mc:Fallback xmlns="">
          <p:sp>
            <p:nvSpPr>
              <p:cNvPr id="21" name="TextBox 4"/>
              <p:cNvSpPr txBox="1">
                <a:spLocks noRot="1" noChangeAspect="1" noMove="1" noResize="1" noEditPoints="1" noAdjustHandles="1" noChangeArrowheads="1" noChangeShapeType="1" noTextEdit="1"/>
              </p:cNvSpPr>
              <p:nvPr/>
            </p:nvSpPr>
            <p:spPr>
              <a:xfrm>
                <a:off x="1675555" y="5175991"/>
                <a:ext cx="2516996" cy="773289"/>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TextBox 4"/>
              <p:cNvSpPr txBox="1"/>
              <p:nvPr/>
            </p:nvSpPr>
            <p:spPr>
              <a:xfrm>
                <a:off x="1708428" y="5897366"/>
                <a:ext cx="5459956" cy="10831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a:ea typeface="Cambria Math"/>
                        </a:rPr>
                        <m:t>=</m:t>
                      </m:r>
                      <m:d>
                        <m:dPr>
                          <m:ctrlPr>
                            <a:rPr lang="en-US" altLang="zh-CN" sz="2000" b="1" i="1" smtClean="0">
                              <a:latin typeface="Cambria Math" panose="02040503050406030204" pitchFamily="18" charset="0"/>
                              <a:ea typeface="Cambria Math"/>
                            </a:rPr>
                          </m:ctrlPr>
                        </m:dPr>
                        <m:e>
                          <m:nary>
                            <m:naryPr>
                              <m:chr m:val="∑"/>
                              <m:ctrlPr>
                                <a:rPr lang="en-US" altLang="zh-CN" sz="2000" i="1">
                                  <a:latin typeface="Cambria Math" panose="02040503050406030204" pitchFamily="18" charset="0"/>
                                  <a:ea typeface="Cambria Math"/>
                                </a:rPr>
                              </m:ctrlPr>
                            </m:naryPr>
                            <m:sub>
                              <m:r>
                                <m:rPr>
                                  <m:brk m:alnAt="23"/>
                                </m:rPr>
                                <a:rPr lang="en-US" altLang="zh-CN" sz="2000" i="1">
                                  <a:latin typeface="Cambria Math" panose="02040503050406030204" pitchFamily="18" charset="0"/>
                                  <a:ea typeface="Cambria Math"/>
                                </a:rPr>
                                <m:t>𝑘</m:t>
                              </m:r>
                              <m:r>
                                <a:rPr lang="en-US" altLang="zh-CN" sz="2000" i="1">
                                  <a:latin typeface="Cambria Math" panose="02040503050406030204" pitchFamily="18" charset="0"/>
                                  <a:ea typeface="Cambria Math"/>
                                </a:rPr>
                                <m:t>=1</m:t>
                              </m:r>
                            </m:sub>
                            <m:sup>
                              <m:r>
                                <a:rPr lang="en-US" altLang="zh-CN" sz="2000" i="1">
                                  <a:latin typeface="Cambria Math" panose="02040503050406030204" pitchFamily="18" charset="0"/>
                                  <a:ea typeface="Cambria Math"/>
                                </a:rPr>
                                <m:t>𝑐</m:t>
                              </m:r>
                            </m:sup>
                            <m:e>
                              <m:d>
                                <m:dPr>
                                  <m:ctrlPr>
                                    <a:rPr lang="en-US" altLang="zh-CN" sz="2000" b="1" i="1">
                                      <a:latin typeface="Cambria Math" panose="02040503050406030204" pitchFamily="18" charset="0"/>
                                      <a:ea typeface="Cambria Math"/>
                                    </a:rPr>
                                  </m:ctrlPr>
                                </m:dPr>
                                <m:e>
                                  <m:sSub>
                                    <m:sSubPr>
                                      <m:ctrlPr>
                                        <a:rPr lang="en-US" altLang="zh-CN" sz="2000" i="1">
                                          <a:latin typeface="Cambria Math" panose="02040503050406030204" pitchFamily="18" charset="0"/>
                                          <a:ea typeface="Cambria Math"/>
                                        </a:rPr>
                                      </m:ctrlPr>
                                    </m:sSubPr>
                                    <m:e>
                                      <m:r>
                                        <a:rPr lang="en-US" altLang="zh-CN" sz="2000" i="1">
                                          <a:latin typeface="Cambria Math"/>
                                          <a:ea typeface="Cambria Math"/>
                                        </a:rPr>
                                        <m:t>𝑧</m:t>
                                      </m:r>
                                    </m:e>
                                    <m:sub>
                                      <m:r>
                                        <a:rPr lang="en-US" altLang="zh-CN" sz="2000" i="1">
                                          <a:latin typeface="Cambria Math"/>
                                          <a:ea typeface="Cambria Math"/>
                                        </a:rPr>
                                        <m:t>𝑘</m:t>
                                      </m:r>
                                    </m:sub>
                                  </m:sSub>
                                  <m:r>
                                    <a:rPr lang="en-US" altLang="zh-CN" sz="2000" i="1">
                                      <a:latin typeface="Cambria Math" panose="02040503050406030204" pitchFamily="18" charset="0"/>
                                      <a:ea typeface="Cambria Math"/>
                                    </a:rPr>
                                    <m:t>−</m:t>
                                  </m:r>
                                  <m:sSub>
                                    <m:sSubPr>
                                      <m:ctrlPr>
                                        <a:rPr lang="en-US" altLang="zh-CN" sz="2000" i="1">
                                          <a:latin typeface="Cambria Math" panose="02040503050406030204" pitchFamily="18" charset="0"/>
                                          <a:ea typeface="Cambria Math"/>
                                        </a:rPr>
                                      </m:ctrlPr>
                                    </m:sSubPr>
                                    <m:e>
                                      <m:r>
                                        <a:rPr lang="en-US" altLang="zh-CN" sz="2000" i="1">
                                          <a:latin typeface="Cambria Math"/>
                                          <a:ea typeface="Cambria Math"/>
                                        </a:rPr>
                                        <m:t>𝑡</m:t>
                                      </m:r>
                                    </m:e>
                                    <m:sub>
                                      <m:r>
                                        <a:rPr lang="en-US" altLang="zh-CN" sz="2000" i="1">
                                          <a:latin typeface="Cambria Math"/>
                                          <a:ea typeface="Cambria Math"/>
                                        </a:rPr>
                                        <m:t>𝑘</m:t>
                                      </m:r>
                                    </m:sub>
                                  </m:sSub>
                                </m:e>
                              </m:d>
                              <m:r>
                                <a:rPr lang="en-US" altLang="zh-CN" sz="2000" b="1" i="1">
                                  <a:latin typeface="Cambria Math"/>
                                  <a:ea typeface="Cambria Math"/>
                                </a:rPr>
                                <m:t>∙</m:t>
                              </m:r>
                              <m:sSup>
                                <m:sSupPr>
                                  <m:ctrlPr>
                                    <a:rPr lang="en-US" altLang="zh-CN" sz="2000" i="1">
                                      <a:latin typeface="Cambria Math" panose="02040503050406030204" pitchFamily="18" charset="0"/>
                                      <a:ea typeface="Cambria Math"/>
                                    </a:rPr>
                                  </m:ctrlPr>
                                </m:sSupPr>
                                <m:e>
                                  <m:r>
                                    <a:rPr lang="en-US" altLang="zh-CN" sz="2000" i="1">
                                      <a:latin typeface="Cambria Math"/>
                                      <a:ea typeface="Cambria Math"/>
                                    </a:rPr>
                                    <m:t>𝑓</m:t>
                                  </m:r>
                                </m:e>
                                <m:sup>
                                  <m:r>
                                    <a:rPr lang="en-US" altLang="zh-CN" sz="2000" i="1">
                                      <a:latin typeface="Cambria Math"/>
                                      <a:ea typeface="Cambria Math"/>
                                    </a:rPr>
                                    <m:t>′</m:t>
                                  </m:r>
                                </m:sup>
                              </m:sSup>
                              <m:d>
                                <m:dPr>
                                  <m:ctrlPr>
                                    <a:rPr lang="en-US" altLang="zh-CN" sz="2000" i="1">
                                      <a:latin typeface="Cambria Math" panose="02040503050406030204" pitchFamily="18" charset="0"/>
                                      <a:ea typeface="Cambria Math"/>
                                    </a:rPr>
                                  </m:ctrlPr>
                                </m:dPr>
                                <m:e>
                                  <m:r>
                                    <a:rPr lang="en-US" altLang="zh-CN" sz="2000" i="1">
                                      <a:latin typeface="Cambria Math"/>
                                      <a:ea typeface="Cambria Math"/>
                                    </a:rPr>
                                    <m:t>𝑛𝑒</m:t>
                                  </m:r>
                                  <m:sSub>
                                    <m:sSubPr>
                                      <m:ctrlPr>
                                        <a:rPr lang="en-US" altLang="zh-CN" sz="2000" i="1">
                                          <a:latin typeface="Cambria Math" panose="02040503050406030204" pitchFamily="18" charset="0"/>
                                          <a:ea typeface="Cambria Math"/>
                                        </a:rPr>
                                      </m:ctrlPr>
                                    </m:sSubPr>
                                    <m:e>
                                      <m:r>
                                        <a:rPr lang="en-US" altLang="zh-CN" sz="2000" i="1">
                                          <a:latin typeface="Cambria Math"/>
                                          <a:ea typeface="Cambria Math"/>
                                        </a:rPr>
                                        <m:t>𝑡</m:t>
                                      </m:r>
                                    </m:e>
                                    <m:sub>
                                      <m:r>
                                        <a:rPr lang="en-US" altLang="zh-CN" sz="2000" i="1">
                                          <a:latin typeface="Cambria Math"/>
                                          <a:ea typeface="Cambria Math"/>
                                        </a:rPr>
                                        <m:t>𝑘</m:t>
                                      </m:r>
                                    </m:sub>
                                  </m:sSub>
                                </m:e>
                              </m:d>
                              <m:r>
                                <a:rPr lang="en-US" altLang="zh-CN" sz="2000" b="1" i="1">
                                  <a:latin typeface="Cambria Math"/>
                                  <a:ea typeface="Cambria Math"/>
                                </a:rPr>
                                <m:t>∙</m:t>
                              </m:r>
                              <m:sSub>
                                <m:sSubPr>
                                  <m:ctrlPr>
                                    <a:rPr lang="en-US" altLang="zh-CN" sz="2000" i="1">
                                      <a:latin typeface="Cambria Math" panose="02040503050406030204" pitchFamily="18" charset="0"/>
                                      <a:ea typeface="Cambria Math"/>
                                    </a:rPr>
                                  </m:ctrlPr>
                                </m:sSubPr>
                                <m:e>
                                  <m:r>
                                    <a:rPr lang="en-US" altLang="zh-CN" sz="2000" i="1">
                                      <a:latin typeface="Cambria Math" panose="02040503050406030204" pitchFamily="18" charset="0"/>
                                      <a:ea typeface="Cambria Math"/>
                                    </a:rPr>
                                    <m:t>𝑤</m:t>
                                  </m:r>
                                </m:e>
                                <m:sub>
                                  <m:r>
                                    <a:rPr lang="en-US" altLang="zh-CN" sz="2000" i="1">
                                      <a:latin typeface="Cambria Math" panose="02040503050406030204" pitchFamily="18" charset="0"/>
                                      <a:ea typeface="Cambria Math"/>
                                    </a:rPr>
                                    <m:t>𝑘</m:t>
                                  </m:r>
                                  <m:r>
                                    <a:rPr lang="en-US" altLang="zh-CN" sz="2000" i="1">
                                      <a:latin typeface="Cambria Math"/>
                                      <a:ea typeface="Cambria Math"/>
                                    </a:rPr>
                                    <m:t>𝑗</m:t>
                                  </m:r>
                                </m:sub>
                              </m:sSub>
                            </m:e>
                          </m:nary>
                        </m:e>
                      </m:d>
                      <m:r>
                        <a:rPr lang="en-US" altLang="zh-CN" sz="2000" b="1" i="1">
                          <a:latin typeface="Cambria Math"/>
                          <a:ea typeface="Cambria Math"/>
                        </a:rPr>
                        <m:t>∙</m:t>
                      </m:r>
                      <m:sSup>
                        <m:sSupPr>
                          <m:ctrlPr>
                            <a:rPr lang="en-US" altLang="zh-CN" sz="2000" i="1">
                              <a:latin typeface="Cambria Math" panose="02040503050406030204" pitchFamily="18" charset="0"/>
                              <a:ea typeface="Cambria Math"/>
                            </a:rPr>
                          </m:ctrlPr>
                        </m:sSupPr>
                        <m:e>
                          <m:r>
                            <a:rPr lang="en-US" altLang="zh-CN" sz="2000" i="1">
                              <a:latin typeface="Cambria Math"/>
                              <a:ea typeface="Cambria Math"/>
                            </a:rPr>
                            <m:t>𝑓</m:t>
                          </m:r>
                        </m:e>
                        <m:sup>
                          <m:r>
                            <a:rPr lang="en-US" altLang="zh-CN" sz="2000" i="1">
                              <a:latin typeface="Cambria Math"/>
                              <a:ea typeface="Cambria Math"/>
                            </a:rPr>
                            <m:t>′</m:t>
                          </m:r>
                        </m:sup>
                      </m:sSup>
                      <m:d>
                        <m:dPr>
                          <m:ctrlPr>
                            <a:rPr lang="en-US" altLang="zh-CN" sz="2000" i="1">
                              <a:latin typeface="Cambria Math" panose="02040503050406030204" pitchFamily="18" charset="0"/>
                              <a:ea typeface="Cambria Math"/>
                            </a:rPr>
                          </m:ctrlPr>
                        </m:dPr>
                        <m:e>
                          <m:r>
                            <a:rPr lang="en-US" altLang="zh-CN" sz="2000" i="1">
                              <a:latin typeface="Cambria Math"/>
                              <a:ea typeface="Cambria Math"/>
                            </a:rPr>
                            <m:t>𝑛𝑒</m:t>
                          </m:r>
                          <m:sSub>
                            <m:sSubPr>
                              <m:ctrlPr>
                                <a:rPr lang="en-US" altLang="zh-CN" sz="2000" i="1">
                                  <a:latin typeface="Cambria Math" panose="02040503050406030204" pitchFamily="18" charset="0"/>
                                  <a:ea typeface="Cambria Math"/>
                                </a:rPr>
                              </m:ctrlPr>
                            </m:sSubPr>
                            <m:e>
                              <m:r>
                                <a:rPr lang="en-US" altLang="zh-CN" sz="2000" i="1">
                                  <a:latin typeface="Cambria Math"/>
                                  <a:ea typeface="Cambria Math"/>
                                </a:rPr>
                                <m:t>𝑡</m:t>
                              </m:r>
                            </m:e>
                            <m:sub>
                              <m:r>
                                <a:rPr lang="en-US" altLang="zh-CN" sz="2000" b="0" i="1" smtClean="0">
                                  <a:latin typeface="Cambria Math" panose="02040503050406030204" pitchFamily="18" charset="0"/>
                                  <a:ea typeface="Cambria Math"/>
                                </a:rPr>
                                <m:t>𝑗</m:t>
                              </m:r>
                            </m:sub>
                          </m:sSub>
                        </m:e>
                      </m:d>
                      <m:r>
                        <a:rPr lang="en-US" altLang="zh-CN" sz="2000" b="1" i="1">
                          <a:latin typeface="Cambria Math"/>
                          <a:ea typeface="Cambria Math"/>
                        </a:rPr>
                        <m:t>∙</m:t>
                      </m:r>
                      <m:sSub>
                        <m:sSubPr>
                          <m:ctrlPr>
                            <a:rPr lang="en-US" altLang="zh-CN" sz="2000" b="0" i="1" smtClean="0">
                              <a:latin typeface="Cambria Math" panose="02040503050406030204" pitchFamily="18" charset="0"/>
                              <a:ea typeface="Cambria Math"/>
                            </a:rPr>
                          </m:ctrlPr>
                        </m:sSubPr>
                        <m:e>
                          <m:r>
                            <a:rPr lang="en-US" altLang="zh-CN" sz="2000" b="0" i="1" smtClean="0">
                              <a:latin typeface="Cambria Math" panose="02040503050406030204" pitchFamily="18" charset="0"/>
                              <a:ea typeface="Cambria Math"/>
                            </a:rPr>
                            <m:t>𝑥</m:t>
                          </m:r>
                        </m:e>
                        <m:sub>
                          <m:r>
                            <a:rPr lang="en-US" altLang="zh-CN" sz="2000" b="0" i="1" smtClean="0">
                              <a:latin typeface="Cambria Math" panose="02040503050406030204" pitchFamily="18" charset="0"/>
                              <a:ea typeface="Cambria Math"/>
                            </a:rPr>
                            <m:t>𝑖</m:t>
                          </m:r>
                        </m:sub>
                      </m:sSub>
                    </m:oMath>
                  </m:oMathPara>
                </a14:m>
                <a:endParaRPr lang="zh-CN" altLang="en-US" sz="2000" dirty="0"/>
              </a:p>
            </p:txBody>
          </p:sp>
        </mc:Choice>
        <mc:Fallback xmlns="">
          <p:sp>
            <p:nvSpPr>
              <p:cNvPr id="22" name="TextBox 4"/>
              <p:cNvSpPr txBox="1">
                <a:spLocks noRot="1" noChangeAspect="1" noMove="1" noResize="1" noEditPoints="1" noAdjustHandles="1" noChangeArrowheads="1" noChangeShapeType="1" noTextEdit="1"/>
              </p:cNvSpPr>
              <p:nvPr/>
            </p:nvSpPr>
            <p:spPr>
              <a:xfrm>
                <a:off x="1708428" y="5897366"/>
                <a:ext cx="5459956" cy="1083182"/>
              </a:xfrm>
              <a:prstGeom prst="rect">
                <a:avLst/>
              </a:prstGeom>
              <a:blipFill rotWithShape="0">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TextBox 4"/>
              <p:cNvSpPr txBox="1"/>
              <p:nvPr/>
            </p:nvSpPr>
            <p:spPr>
              <a:xfrm>
                <a:off x="2030719" y="2848782"/>
                <a:ext cx="1964640" cy="9988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a:rPr>
                        <m:t>𝑛𝑒</m:t>
                      </m:r>
                      <m:sSub>
                        <m:sSubPr>
                          <m:ctrlPr>
                            <a:rPr lang="en-US" altLang="zh-CN" sz="2000" i="1">
                              <a:latin typeface="Cambria Math" panose="02040503050406030204" pitchFamily="18" charset="0"/>
                            </a:rPr>
                          </m:ctrlPr>
                        </m:sSubPr>
                        <m:e>
                          <m:r>
                            <a:rPr lang="en-US" altLang="zh-CN" sz="2000" i="1">
                              <a:latin typeface="Cambria Math"/>
                            </a:rPr>
                            <m:t>𝑡</m:t>
                          </m:r>
                        </m:e>
                        <m:sub>
                          <m:r>
                            <a:rPr lang="en-US" altLang="zh-CN" sz="2000" b="0" i="1" smtClean="0">
                              <a:latin typeface="Cambria Math" panose="02040503050406030204" pitchFamily="18" charset="0"/>
                            </a:rPr>
                            <m:t>𝑗</m:t>
                          </m:r>
                        </m:sub>
                      </m:sSub>
                      <m:r>
                        <a:rPr lang="en-US" altLang="zh-CN" sz="2000" i="1">
                          <a:latin typeface="Cambria Math"/>
                        </a:rPr>
                        <m:t>=</m:t>
                      </m:r>
                      <m:nary>
                        <m:naryPr>
                          <m:chr m:val="∑"/>
                          <m:ctrlPr>
                            <a:rPr lang="en-US" altLang="zh-CN" sz="2000" i="1">
                              <a:latin typeface="Cambria Math" panose="02040503050406030204" pitchFamily="18" charset="0"/>
                            </a:rPr>
                          </m:ctrlPr>
                        </m:naryPr>
                        <m:sub>
                          <m:r>
                            <m:rPr>
                              <m:brk m:alnAt="23"/>
                            </m:rPr>
                            <a:rPr lang="en-US" altLang="zh-CN" sz="2000" i="1">
                              <a:latin typeface="Cambria Math"/>
                            </a:rPr>
                            <m:t>𝑗</m:t>
                          </m:r>
                          <m:r>
                            <a:rPr lang="en-US" altLang="zh-CN" sz="2000" i="1">
                              <a:latin typeface="Cambria Math"/>
                            </a:rPr>
                            <m:t>=0</m:t>
                          </m:r>
                        </m:sub>
                        <m:sup>
                          <m:r>
                            <a:rPr lang="en-US" altLang="zh-CN" sz="2000" b="0" i="1" smtClean="0">
                              <a:latin typeface="Cambria Math" panose="02040503050406030204" pitchFamily="18" charset="0"/>
                            </a:rPr>
                            <m:t>𝑑</m:t>
                          </m:r>
                        </m:sup>
                        <m:e>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sub>
                          </m:sSub>
                          <m:sSub>
                            <m:sSubPr>
                              <m:ctrlPr>
                                <a:rPr lang="en-US" altLang="zh-CN" sz="2000" i="1">
                                  <a:latin typeface="Cambria Math" panose="02040503050406030204" pitchFamily="18" charset="0"/>
                                </a:rPr>
                              </m:ctrlPr>
                            </m:sSubPr>
                            <m:e>
                              <m:r>
                                <a:rPr lang="en-US" altLang="zh-CN" sz="2000" i="1">
                                  <a:latin typeface="Cambria Math"/>
                                </a:rPr>
                                <m:t>𝑤</m:t>
                              </m:r>
                            </m:e>
                            <m:sub>
                              <m:r>
                                <a:rPr lang="en-US" altLang="zh-CN" sz="2000" i="1">
                                  <a:latin typeface="Cambria Math"/>
                                </a:rPr>
                                <m:t>𝑗</m:t>
                              </m:r>
                              <m:r>
                                <a:rPr lang="en-US" altLang="zh-CN" sz="2000" b="0" i="1" smtClean="0">
                                  <a:latin typeface="Cambria Math" panose="02040503050406030204" pitchFamily="18" charset="0"/>
                                </a:rPr>
                                <m:t>𝑖</m:t>
                              </m:r>
                            </m:sub>
                          </m:sSub>
                        </m:e>
                      </m:nary>
                    </m:oMath>
                  </m:oMathPara>
                </a14:m>
                <a:endParaRPr lang="zh-CN" altLang="en-US" sz="2000" dirty="0"/>
              </a:p>
            </p:txBody>
          </p:sp>
        </mc:Choice>
        <mc:Fallback xmlns="">
          <p:sp>
            <p:nvSpPr>
              <p:cNvPr id="23" name="TextBox 4"/>
              <p:cNvSpPr txBox="1">
                <a:spLocks noRot="1" noChangeAspect="1" noMove="1" noResize="1" noEditPoints="1" noAdjustHandles="1" noChangeArrowheads="1" noChangeShapeType="1" noTextEdit="1"/>
              </p:cNvSpPr>
              <p:nvPr/>
            </p:nvSpPr>
            <p:spPr>
              <a:xfrm>
                <a:off x="2030719" y="2848782"/>
                <a:ext cx="1964640" cy="998863"/>
              </a:xfrm>
              <a:prstGeom prst="rect">
                <a:avLst/>
              </a:prstGeom>
              <a:blipFill>
                <a:blip r:embed="rId13"/>
                <a:stretch>
                  <a:fillRect/>
                </a:stretch>
              </a:blipFill>
            </p:spPr>
            <p:txBody>
              <a:bodyPr/>
              <a:lstStyle/>
              <a:p>
                <a:r>
                  <a:rPr lang="en-US">
                    <a:noFill/>
                  </a:rPr>
                  <a:t> </a:t>
                </a:r>
              </a:p>
            </p:txBody>
          </p:sp>
        </mc:Fallback>
      </mc:AlternateContent>
      <p:grpSp>
        <p:nvGrpSpPr>
          <p:cNvPr id="5" name="组合 4"/>
          <p:cNvGrpSpPr/>
          <p:nvPr/>
        </p:nvGrpSpPr>
        <p:grpSpPr>
          <a:xfrm>
            <a:off x="2030719" y="687819"/>
            <a:ext cx="4292339" cy="2293570"/>
            <a:chOff x="2284719" y="807944"/>
            <a:chExt cx="4292339" cy="2293570"/>
          </a:xfrm>
        </p:grpSpPr>
        <mc:AlternateContent xmlns:mc="http://schemas.openxmlformats.org/markup-compatibility/2006" xmlns:a14="http://schemas.microsoft.com/office/drawing/2010/main">
          <mc:Choice Requires="a14">
            <p:sp>
              <p:nvSpPr>
                <p:cNvPr id="24" name="文本框 23"/>
                <p:cNvSpPr txBox="1"/>
                <p:nvPr/>
              </p:nvSpPr>
              <p:spPr>
                <a:xfrm>
                  <a:off x="2804729" y="2412871"/>
                  <a:ext cx="4333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𝑖</m:t>
                            </m:r>
                          </m:sub>
                        </m:sSub>
                      </m:oMath>
                    </m:oMathPara>
                  </a14:m>
                  <a:endParaRPr lang="en-US" b="0" dirty="0"/>
                </a:p>
              </p:txBody>
            </p:sp>
          </mc:Choice>
          <mc:Fallback xmlns="">
            <p:sp>
              <p:nvSpPr>
                <p:cNvPr id="24" name="文本框 23"/>
                <p:cNvSpPr txBox="1">
                  <a:spLocks noRot="1" noChangeAspect="1" noMove="1" noResize="1" noEditPoints="1" noAdjustHandles="1" noChangeArrowheads="1" noChangeShapeType="1" noTextEdit="1"/>
                </p:cNvSpPr>
                <p:nvPr/>
              </p:nvSpPr>
              <p:spPr>
                <a:xfrm>
                  <a:off x="2804729" y="2412871"/>
                  <a:ext cx="433387"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3137510" y="2255366"/>
                  <a:ext cx="532453"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𝑗𝑖</m:t>
                            </m:r>
                          </m:sub>
                        </m:sSub>
                      </m:oMath>
                    </m:oMathPara>
                  </a14:m>
                  <a:endParaRPr lang="en-US" dirty="0"/>
                </a:p>
              </p:txBody>
            </p:sp>
          </mc:Choice>
          <mc:Fallback xmlns="">
            <p:sp>
              <p:nvSpPr>
                <p:cNvPr id="25" name="文本框 24"/>
                <p:cNvSpPr txBox="1">
                  <a:spLocks noRot="1" noChangeAspect="1" noMove="1" noResize="1" noEditPoints="1" noAdjustHandles="1" noChangeArrowheads="1" noChangeShapeType="1" noTextEdit="1"/>
                </p:cNvSpPr>
                <p:nvPr/>
              </p:nvSpPr>
              <p:spPr>
                <a:xfrm>
                  <a:off x="3137510" y="2255366"/>
                  <a:ext cx="532453" cy="391646"/>
                </a:xfrm>
                <a:prstGeom prst="rect">
                  <a:avLst/>
                </a:prstGeom>
                <a:blipFill>
                  <a:blip r:embed="rId15"/>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文本框 25"/>
                <p:cNvSpPr txBox="1"/>
                <p:nvPr/>
              </p:nvSpPr>
              <p:spPr>
                <a:xfrm>
                  <a:off x="4801507" y="2203533"/>
                  <a:ext cx="596253"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𝑘𝑗</m:t>
                            </m:r>
                          </m:sub>
                        </m:sSub>
                      </m:oMath>
                    </m:oMathPara>
                  </a14:m>
                  <a:endParaRPr lang="en-US" dirty="0"/>
                </a:p>
              </p:txBody>
            </p:sp>
          </mc:Choice>
          <mc:Fallback xmlns="">
            <p:sp>
              <p:nvSpPr>
                <p:cNvPr id="26" name="文本框 25"/>
                <p:cNvSpPr txBox="1">
                  <a:spLocks noRot="1" noChangeAspect="1" noMove="1" noResize="1" noEditPoints="1" noAdjustHandles="1" noChangeArrowheads="1" noChangeShapeType="1" noTextEdit="1"/>
                </p:cNvSpPr>
                <p:nvPr/>
              </p:nvSpPr>
              <p:spPr>
                <a:xfrm>
                  <a:off x="4801507" y="2203533"/>
                  <a:ext cx="596253" cy="391646"/>
                </a:xfrm>
                <a:prstGeom prst="rect">
                  <a:avLst/>
                </a:prstGeom>
                <a:blipFill>
                  <a:blip r:embed="rId16"/>
                  <a:stretch>
                    <a:fillRect b="-7813"/>
                  </a:stretch>
                </a:blipFill>
              </p:spPr>
              <p:txBody>
                <a:bodyPr/>
                <a:lstStyle/>
                <a:p>
                  <a:r>
                    <a:rPr lang="en-US">
                      <a:noFill/>
                    </a:rPr>
                    <a:t> </a:t>
                  </a:r>
                </a:p>
              </p:txBody>
            </p:sp>
          </mc:Fallback>
        </mc:AlternateContent>
        <p:grpSp>
          <p:nvGrpSpPr>
            <p:cNvPr id="27" name="组合 26"/>
            <p:cNvGrpSpPr/>
            <p:nvPr/>
          </p:nvGrpSpPr>
          <p:grpSpPr>
            <a:xfrm>
              <a:off x="3916088" y="807944"/>
              <a:ext cx="606667" cy="2293570"/>
              <a:chOff x="1932347" y="3769879"/>
              <a:chExt cx="606667" cy="2293570"/>
            </a:xfrm>
          </p:grpSpPr>
          <p:sp>
            <p:nvSpPr>
              <p:cNvPr id="28" name="矩形 27"/>
              <p:cNvSpPr/>
              <p:nvPr/>
            </p:nvSpPr>
            <p:spPr>
              <a:xfrm>
                <a:off x="1932347" y="3769879"/>
                <a:ext cx="606667" cy="229357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椭圆 28"/>
              <p:cNvSpPr/>
              <p:nvPr/>
            </p:nvSpPr>
            <p:spPr>
              <a:xfrm>
                <a:off x="1994528" y="3833507"/>
                <a:ext cx="468282" cy="4682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椭圆 29"/>
              <p:cNvSpPr/>
              <p:nvPr/>
            </p:nvSpPr>
            <p:spPr>
              <a:xfrm>
                <a:off x="1994528" y="4387623"/>
                <a:ext cx="468282" cy="4682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椭圆 30"/>
              <p:cNvSpPr/>
              <p:nvPr/>
            </p:nvSpPr>
            <p:spPr>
              <a:xfrm>
                <a:off x="1994528" y="4916664"/>
                <a:ext cx="468282" cy="4682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椭圆 31"/>
              <p:cNvSpPr/>
              <p:nvPr/>
            </p:nvSpPr>
            <p:spPr>
              <a:xfrm>
                <a:off x="1994528" y="5464401"/>
                <a:ext cx="468282" cy="4682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组合 32"/>
            <p:cNvGrpSpPr/>
            <p:nvPr/>
          </p:nvGrpSpPr>
          <p:grpSpPr>
            <a:xfrm>
              <a:off x="5623661" y="1020544"/>
              <a:ext cx="606667" cy="1761659"/>
              <a:chOff x="3857572" y="1602323"/>
              <a:chExt cx="606667" cy="1761659"/>
            </a:xfrm>
          </p:grpSpPr>
          <p:sp>
            <p:nvSpPr>
              <p:cNvPr id="34" name="矩形 33"/>
              <p:cNvSpPr/>
              <p:nvPr/>
            </p:nvSpPr>
            <p:spPr>
              <a:xfrm>
                <a:off x="3857572" y="1602323"/>
                <a:ext cx="606667" cy="176165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椭圆 34"/>
              <p:cNvSpPr/>
              <p:nvPr/>
            </p:nvSpPr>
            <p:spPr>
              <a:xfrm>
                <a:off x="3919753" y="1688157"/>
                <a:ext cx="468282" cy="4682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椭圆 35"/>
              <p:cNvSpPr/>
              <p:nvPr/>
            </p:nvSpPr>
            <p:spPr>
              <a:xfrm>
                <a:off x="3919753" y="2217198"/>
                <a:ext cx="468282" cy="4682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椭圆 36"/>
              <p:cNvSpPr/>
              <p:nvPr/>
            </p:nvSpPr>
            <p:spPr>
              <a:xfrm>
                <a:off x="3919753" y="2764935"/>
                <a:ext cx="468282" cy="4682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组合 37"/>
            <p:cNvGrpSpPr/>
            <p:nvPr/>
          </p:nvGrpSpPr>
          <p:grpSpPr>
            <a:xfrm>
              <a:off x="2284719" y="1101649"/>
              <a:ext cx="606667" cy="1704269"/>
              <a:chOff x="793161" y="4154467"/>
              <a:chExt cx="606667" cy="1704269"/>
            </a:xfrm>
          </p:grpSpPr>
          <p:sp>
            <p:nvSpPr>
              <p:cNvPr id="39" name="矩形 38"/>
              <p:cNvSpPr/>
              <p:nvPr/>
            </p:nvSpPr>
            <p:spPr>
              <a:xfrm>
                <a:off x="793161" y="4154467"/>
                <a:ext cx="606667" cy="170426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椭圆 39"/>
              <p:cNvSpPr/>
              <p:nvPr/>
            </p:nvSpPr>
            <p:spPr>
              <a:xfrm>
                <a:off x="855342" y="4218095"/>
                <a:ext cx="468282" cy="4682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椭圆 40"/>
              <p:cNvSpPr/>
              <p:nvPr/>
            </p:nvSpPr>
            <p:spPr>
              <a:xfrm>
                <a:off x="855342" y="4772211"/>
                <a:ext cx="468282" cy="4682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椭圆 41"/>
              <p:cNvSpPr/>
              <p:nvPr/>
            </p:nvSpPr>
            <p:spPr>
              <a:xfrm>
                <a:off x="855342" y="5301252"/>
                <a:ext cx="468282" cy="4682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3" name="直接箭头连接符 42"/>
            <p:cNvCxnSpPr>
              <a:stCxn id="40" idx="6"/>
              <a:endCxn id="30" idx="2"/>
            </p:cNvCxnSpPr>
            <p:nvPr/>
          </p:nvCxnSpPr>
          <p:spPr>
            <a:xfrm>
              <a:off x="2815182" y="1399418"/>
              <a:ext cx="1163087" cy="26041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40" idx="6"/>
              <a:endCxn id="31" idx="2"/>
            </p:cNvCxnSpPr>
            <p:nvPr/>
          </p:nvCxnSpPr>
          <p:spPr>
            <a:xfrm>
              <a:off x="2815182" y="1399418"/>
              <a:ext cx="1163087" cy="78945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endCxn id="32" idx="2"/>
            </p:cNvCxnSpPr>
            <p:nvPr/>
          </p:nvCxnSpPr>
          <p:spPr>
            <a:xfrm>
              <a:off x="2825635" y="1399418"/>
              <a:ext cx="1152634" cy="133718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40" idx="6"/>
            </p:cNvCxnSpPr>
            <p:nvPr/>
          </p:nvCxnSpPr>
          <p:spPr>
            <a:xfrm flipV="1">
              <a:off x="2815182" y="1107059"/>
              <a:ext cx="1157861" cy="2923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41" idx="6"/>
              <a:endCxn id="29" idx="2"/>
            </p:cNvCxnSpPr>
            <p:nvPr/>
          </p:nvCxnSpPr>
          <p:spPr>
            <a:xfrm flipV="1">
              <a:off x="2815182" y="1105713"/>
              <a:ext cx="1163087" cy="84782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stCxn id="42" idx="6"/>
            </p:cNvCxnSpPr>
            <p:nvPr/>
          </p:nvCxnSpPr>
          <p:spPr>
            <a:xfrm flipV="1">
              <a:off x="2815182" y="1105713"/>
              <a:ext cx="1157861" cy="137686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41" idx="6"/>
              <a:endCxn id="30" idx="2"/>
            </p:cNvCxnSpPr>
            <p:nvPr/>
          </p:nvCxnSpPr>
          <p:spPr>
            <a:xfrm flipV="1">
              <a:off x="2815182" y="1659829"/>
              <a:ext cx="1163087" cy="29370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42" idx="6"/>
              <a:endCxn id="31" idx="2"/>
            </p:cNvCxnSpPr>
            <p:nvPr/>
          </p:nvCxnSpPr>
          <p:spPr>
            <a:xfrm flipV="1">
              <a:off x="2815182" y="2188870"/>
              <a:ext cx="1163087" cy="29370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stCxn id="42" idx="6"/>
            </p:cNvCxnSpPr>
            <p:nvPr/>
          </p:nvCxnSpPr>
          <p:spPr>
            <a:xfrm>
              <a:off x="2815182" y="2482575"/>
              <a:ext cx="1173540" cy="2653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stCxn id="42" idx="6"/>
              <a:endCxn id="30" idx="2"/>
            </p:cNvCxnSpPr>
            <p:nvPr/>
          </p:nvCxnSpPr>
          <p:spPr>
            <a:xfrm flipV="1">
              <a:off x="2815182" y="1659829"/>
              <a:ext cx="1163087" cy="82274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stCxn id="41" idx="6"/>
              <a:endCxn id="32" idx="2"/>
            </p:cNvCxnSpPr>
            <p:nvPr/>
          </p:nvCxnSpPr>
          <p:spPr>
            <a:xfrm>
              <a:off x="2815182" y="1953534"/>
              <a:ext cx="1163087" cy="78307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stCxn id="41" idx="6"/>
              <a:endCxn id="31" idx="2"/>
            </p:cNvCxnSpPr>
            <p:nvPr/>
          </p:nvCxnSpPr>
          <p:spPr>
            <a:xfrm>
              <a:off x="2815182" y="1953534"/>
              <a:ext cx="1163087" cy="23533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32" idx="6"/>
              <a:endCxn id="36" idx="2"/>
            </p:cNvCxnSpPr>
            <p:nvPr/>
          </p:nvCxnSpPr>
          <p:spPr>
            <a:xfrm flipV="1">
              <a:off x="4446551" y="1869560"/>
              <a:ext cx="1239291" cy="86704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stCxn id="32" idx="6"/>
              <a:endCxn id="37" idx="2"/>
            </p:cNvCxnSpPr>
            <p:nvPr/>
          </p:nvCxnSpPr>
          <p:spPr>
            <a:xfrm flipV="1">
              <a:off x="4446551" y="2417297"/>
              <a:ext cx="1239291" cy="31931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32" idx="6"/>
              <a:endCxn id="35" idx="2"/>
            </p:cNvCxnSpPr>
            <p:nvPr/>
          </p:nvCxnSpPr>
          <p:spPr>
            <a:xfrm flipV="1">
              <a:off x="4446551" y="1340519"/>
              <a:ext cx="1239291" cy="13960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stCxn id="37" idx="6"/>
            </p:cNvCxnSpPr>
            <p:nvPr/>
          </p:nvCxnSpPr>
          <p:spPr>
            <a:xfrm>
              <a:off x="6154124" y="2417297"/>
              <a:ext cx="37464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文本框 58"/>
                <p:cNvSpPr txBox="1"/>
                <p:nvPr/>
              </p:nvSpPr>
              <p:spPr>
                <a:xfrm>
                  <a:off x="4446550" y="2637775"/>
                  <a:ext cx="433387"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𝑦</m:t>
                            </m:r>
                          </m:e>
                          <m:sub>
                            <m:r>
                              <a:rPr lang="en-US" b="0" i="1" dirty="0" smtClean="0">
                                <a:latin typeface="Cambria Math" panose="02040503050406030204" pitchFamily="18" charset="0"/>
                              </a:rPr>
                              <m:t>𝑗</m:t>
                            </m:r>
                          </m:sub>
                        </m:sSub>
                      </m:oMath>
                    </m:oMathPara>
                  </a14:m>
                  <a:endParaRPr lang="en-US" dirty="0"/>
                </a:p>
              </p:txBody>
            </p:sp>
          </mc:Choice>
          <mc:Fallback xmlns="">
            <p:sp>
              <p:nvSpPr>
                <p:cNvPr id="59" name="文本框 58"/>
                <p:cNvSpPr txBox="1">
                  <a:spLocks noRot="1" noChangeAspect="1" noMove="1" noResize="1" noEditPoints="1" noAdjustHandles="1" noChangeArrowheads="1" noChangeShapeType="1" noTextEdit="1"/>
                </p:cNvSpPr>
                <p:nvPr/>
              </p:nvSpPr>
              <p:spPr>
                <a:xfrm>
                  <a:off x="4446550" y="2637775"/>
                  <a:ext cx="433387" cy="391646"/>
                </a:xfrm>
                <a:prstGeom prst="rect">
                  <a:avLst/>
                </a:prstGeom>
                <a:blipFill>
                  <a:blip r:embed="rId17"/>
                  <a:stretch>
                    <a:fillRect b="-7813"/>
                  </a:stretch>
                </a:blipFill>
              </p:spPr>
              <p:txBody>
                <a:bodyPr/>
                <a:lstStyle/>
                <a:p>
                  <a:r>
                    <a:rPr lang="en-US">
                      <a:noFill/>
                    </a:rPr>
                    <a:t> </a:t>
                  </a:r>
                </a:p>
              </p:txBody>
            </p:sp>
          </mc:Fallback>
        </mc:AlternateContent>
        <p:cxnSp>
          <p:nvCxnSpPr>
            <p:cNvPr id="60" name="直接箭头连接符 59"/>
            <p:cNvCxnSpPr/>
            <p:nvPr/>
          </p:nvCxnSpPr>
          <p:spPr>
            <a:xfrm>
              <a:off x="6154124" y="1340519"/>
              <a:ext cx="37464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a:off x="6158418" y="1884123"/>
              <a:ext cx="37464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文本框 61"/>
                <p:cNvSpPr txBox="1"/>
                <p:nvPr/>
              </p:nvSpPr>
              <p:spPr>
                <a:xfrm>
                  <a:off x="3418741" y="2617910"/>
                  <a:ext cx="433387"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𝑛𝑒𝑡</m:t>
                            </m:r>
                          </m:e>
                          <m:sub>
                            <m:r>
                              <a:rPr lang="en-US" b="0" i="1" dirty="0" smtClean="0">
                                <a:latin typeface="Cambria Math" panose="02040503050406030204" pitchFamily="18" charset="0"/>
                              </a:rPr>
                              <m:t>𝑗</m:t>
                            </m:r>
                          </m:sub>
                        </m:sSub>
                      </m:oMath>
                    </m:oMathPara>
                  </a14:m>
                  <a:endParaRPr lang="en-US" b="0" dirty="0"/>
                </a:p>
              </p:txBody>
            </p:sp>
          </mc:Choice>
          <mc:Fallback xmlns="">
            <p:sp>
              <p:nvSpPr>
                <p:cNvPr id="62" name="文本框 61"/>
                <p:cNvSpPr txBox="1">
                  <a:spLocks noRot="1" noChangeAspect="1" noMove="1" noResize="1" noEditPoints="1" noAdjustHandles="1" noChangeArrowheads="1" noChangeShapeType="1" noTextEdit="1"/>
                </p:cNvSpPr>
                <p:nvPr/>
              </p:nvSpPr>
              <p:spPr>
                <a:xfrm>
                  <a:off x="3418741" y="2617910"/>
                  <a:ext cx="433387" cy="391646"/>
                </a:xfrm>
                <a:prstGeom prst="rect">
                  <a:avLst/>
                </a:prstGeom>
                <a:blipFill>
                  <a:blip r:embed="rId18"/>
                  <a:stretch>
                    <a:fillRect r="-30986"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文本框 62"/>
                <p:cNvSpPr txBox="1"/>
                <p:nvPr/>
              </p:nvSpPr>
              <p:spPr>
                <a:xfrm>
                  <a:off x="5104237" y="2502466"/>
                  <a:ext cx="4333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𝑛𝑒𝑡</m:t>
                            </m:r>
                          </m:e>
                          <m:sub>
                            <m:r>
                              <a:rPr lang="en-US" b="0" i="1" dirty="0" smtClean="0">
                                <a:latin typeface="Cambria Math" panose="02040503050406030204" pitchFamily="18" charset="0"/>
                              </a:rPr>
                              <m:t>𝑘</m:t>
                            </m:r>
                          </m:sub>
                        </m:sSub>
                      </m:oMath>
                    </m:oMathPara>
                  </a14:m>
                  <a:endParaRPr lang="en-US" b="0" dirty="0"/>
                </a:p>
              </p:txBody>
            </p:sp>
          </mc:Choice>
          <mc:Fallback xmlns="">
            <p:sp>
              <p:nvSpPr>
                <p:cNvPr id="63" name="文本框 62"/>
                <p:cNvSpPr txBox="1">
                  <a:spLocks noRot="1" noChangeAspect="1" noMove="1" noResize="1" noEditPoints="1" noAdjustHandles="1" noChangeArrowheads="1" noChangeShapeType="1" noTextEdit="1"/>
                </p:cNvSpPr>
                <p:nvPr/>
              </p:nvSpPr>
              <p:spPr>
                <a:xfrm>
                  <a:off x="5104237" y="2502466"/>
                  <a:ext cx="433387" cy="369332"/>
                </a:xfrm>
                <a:prstGeom prst="rect">
                  <a:avLst/>
                </a:prstGeom>
                <a:blipFill>
                  <a:blip r:embed="rId19"/>
                  <a:stretch>
                    <a:fillRect r="-36620"/>
                  </a:stretch>
                </a:blipFill>
              </p:spPr>
              <p:txBody>
                <a:bodyPr/>
                <a:lstStyle/>
                <a:p>
                  <a:r>
                    <a:rPr lang="en-US">
                      <a:noFill/>
                    </a:rPr>
                    <a:t> </a:t>
                  </a:r>
                </a:p>
              </p:txBody>
            </p:sp>
          </mc:Fallback>
        </mc:AlternateContent>
        <p:cxnSp>
          <p:nvCxnSpPr>
            <p:cNvPr id="64" name="直接箭头连接符 63"/>
            <p:cNvCxnSpPr>
              <a:stCxn id="31" idx="6"/>
              <a:endCxn id="37" idx="2"/>
            </p:cNvCxnSpPr>
            <p:nvPr/>
          </p:nvCxnSpPr>
          <p:spPr>
            <a:xfrm>
              <a:off x="4446551" y="2188870"/>
              <a:ext cx="1239291" cy="22842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stCxn id="30" idx="6"/>
            </p:cNvCxnSpPr>
            <p:nvPr/>
          </p:nvCxnSpPr>
          <p:spPr>
            <a:xfrm>
              <a:off x="4446551" y="1659829"/>
              <a:ext cx="1236555" cy="77569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stCxn id="29" idx="6"/>
              <a:endCxn id="37" idx="2"/>
            </p:cNvCxnSpPr>
            <p:nvPr/>
          </p:nvCxnSpPr>
          <p:spPr>
            <a:xfrm>
              <a:off x="4446551" y="1105713"/>
              <a:ext cx="1239291" cy="131158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stCxn id="31" idx="6"/>
              <a:endCxn id="36" idx="2"/>
            </p:cNvCxnSpPr>
            <p:nvPr/>
          </p:nvCxnSpPr>
          <p:spPr>
            <a:xfrm flipV="1">
              <a:off x="4446551" y="1869560"/>
              <a:ext cx="1239291" cy="31931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stCxn id="31" idx="6"/>
              <a:endCxn id="35" idx="2"/>
            </p:cNvCxnSpPr>
            <p:nvPr/>
          </p:nvCxnSpPr>
          <p:spPr>
            <a:xfrm flipV="1">
              <a:off x="4446551" y="1340519"/>
              <a:ext cx="1239291" cy="8483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stCxn id="30" idx="6"/>
              <a:endCxn id="36" idx="2"/>
            </p:cNvCxnSpPr>
            <p:nvPr/>
          </p:nvCxnSpPr>
          <p:spPr>
            <a:xfrm>
              <a:off x="4446551" y="1659829"/>
              <a:ext cx="1239291" cy="2097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a:off x="4446551" y="1659829"/>
              <a:ext cx="1239291" cy="2097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a:off x="4446551" y="1659829"/>
              <a:ext cx="1239291" cy="2097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stCxn id="30" idx="6"/>
              <a:endCxn id="35" idx="2"/>
            </p:cNvCxnSpPr>
            <p:nvPr/>
          </p:nvCxnSpPr>
          <p:spPr>
            <a:xfrm flipV="1">
              <a:off x="4446551" y="1340519"/>
              <a:ext cx="1239291" cy="31931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29" idx="6"/>
              <a:endCxn id="36" idx="2"/>
            </p:cNvCxnSpPr>
            <p:nvPr/>
          </p:nvCxnSpPr>
          <p:spPr>
            <a:xfrm>
              <a:off x="4446551" y="1105713"/>
              <a:ext cx="1239291" cy="76384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p:nvPr/>
          </p:nvCxnSpPr>
          <p:spPr>
            <a:xfrm>
              <a:off x="4446551" y="1105713"/>
              <a:ext cx="1239291" cy="76384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a:off x="4446551" y="1105713"/>
              <a:ext cx="1239291" cy="76384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a:stCxn id="29" idx="6"/>
              <a:endCxn id="35" idx="2"/>
            </p:cNvCxnSpPr>
            <p:nvPr/>
          </p:nvCxnSpPr>
          <p:spPr>
            <a:xfrm>
              <a:off x="4446551" y="1105713"/>
              <a:ext cx="1239291" cy="23480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文本框 76"/>
                <p:cNvSpPr txBox="1"/>
                <p:nvPr/>
              </p:nvSpPr>
              <p:spPr>
                <a:xfrm>
                  <a:off x="6143671" y="2310500"/>
                  <a:ext cx="4333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𝑧</m:t>
                            </m:r>
                          </m:e>
                          <m:sub>
                            <m:r>
                              <a:rPr lang="en-US" b="0" i="1" dirty="0" smtClean="0">
                                <a:latin typeface="Cambria Math" panose="02040503050406030204" pitchFamily="18" charset="0"/>
                              </a:rPr>
                              <m:t>𝑘</m:t>
                            </m:r>
                          </m:sub>
                        </m:sSub>
                      </m:oMath>
                    </m:oMathPara>
                  </a14:m>
                  <a:endParaRPr lang="en-US" dirty="0"/>
                </a:p>
              </p:txBody>
            </p:sp>
          </mc:Choice>
          <mc:Fallback xmlns="">
            <p:sp>
              <p:nvSpPr>
                <p:cNvPr id="77" name="文本框 76"/>
                <p:cNvSpPr txBox="1">
                  <a:spLocks noRot="1" noChangeAspect="1" noMove="1" noResize="1" noEditPoints="1" noAdjustHandles="1" noChangeArrowheads="1" noChangeShapeType="1" noTextEdit="1"/>
                </p:cNvSpPr>
                <p:nvPr/>
              </p:nvSpPr>
              <p:spPr>
                <a:xfrm>
                  <a:off x="6143671" y="2310500"/>
                  <a:ext cx="433387" cy="369332"/>
                </a:xfrm>
                <a:prstGeom prst="rect">
                  <a:avLst/>
                </a:prstGeom>
                <a:blipFill>
                  <a:blip r:embed="rId20"/>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946972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animBg="1"/>
      <p:bldP spid="18" grpId="0"/>
      <p:bldP spid="19" grpId="0"/>
      <p:bldP spid="20" grpId="0"/>
      <p:bldP spid="21" grpId="0"/>
      <p:bldP spid="22" grpId="0"/>
      <p:bldP spid="2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Natural Neural Net Models</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en-US" altLang="zh-CN" sz="2400" dirty="0">
                    <a:ea typeface="宋体" charset="-122"/>
                  </a:rPr>
                  <a:t>Human brain consists of very large number of neurons (between </a:t>
                </a:r>
                <a14:m>
                  <m:oMath xmlns:m="http://schemas.openxmlformats.org/officeDocument/2006/math">
                    <m:sSup>
                      <m:sSupPr>
                        <m:ctrlPr>
                          <a:rPr lang="en-US" altLang="zh-CN" sz="2400" b="0" i="1" dirty="0" smtClean="0">
                            <a:latin typeface="Cambria Math" panose="02040503050406030204" pitchFamily="18" charset="0"/>
                            <a:ea typeface="宋体" charset="-122"/>
                          </a:rPr>
                        </m:ctrlPr>
                      </m:sSupPr>
                      <m:e>
                        <m:r>
                          <a:rPr lang="en-US" altLang="zh-CN" sz="2400" i="1" dirty="0" smtClean="0">
                            <a:latin typeface="Cambria Math"/>
                            <a:ea typeface="宋体" charset="-122"/>
                          </a:rPr>
                          <m:t>10</m:t>
                        </m:r>
                      </m:e>
                      <m:sup>
                        <m:r>
                          <a:rPr lang="en-US" altLang="zh-CN" sz="2400" b="0" i="1" dirty="0" smtClean="0">
                            <a:latin typeface="Cambria Math"/>
                            <a:ea typeface="宋体" charset="-122"/>
                          </a:rPr>
                          <m:t>10</m:t>
                        </m:r>
                      </m:sup>
                    </m:sSup>
                  </m:oMath>
                </a14:m>
                <a:r>
                  <a:rPr lang="en-US" altLang="zh-CN" sz="2400" dirty="0">
                    <a:ea typeface="宋体" charset="-122"/>
                  </a:rPr>
                  <a:t> to </a:t>
                </a:r>
                <a14:m>
                  <m:oMath xmlns:m="http://schemas.openxmlformats.org/officeDocument/2006/math">
                    <m:sSup>
                      <m:sSupPr>
                        <m:ctrlPr>
                          <a:rPr lang="en-US" altLang="zh-CN" sz="2400" i="1" dirty="0">
                            <a:latin typeface="Cambria Math" panose="02040503050406030204" pitchFamily="18" charset="0"/>
                            <a:ea typeface="宋体" charset="-122"/>
                          </a:rPr>
                        </m:ctrlPr>
                      </m:sSupPr>
                      <m:e>
                        <m:r>
                          <a:rPr lang="en-US" altLang="zh-CN" sz="2400" i="1" dirty="0">
                            <a:latin typeface="Cambria Math"/>
                            <a:ea typeface="宋体" charset="-122"/>
                          </a:rPr>
                          <m:t>10</m:t>
                        </m:r>
                      </m:e>
                      <m:sup>
                        <m:r>
                          <a:rPr lang="en-US" altLang="zh-CN" sz="2400" i="1" dirty="0">
                            <a:latin typeface="Cambria Math"/>
                            <a:ea typeface="宋体" charset="-122"/>
                          </a:rPr>
                          <m:t>1</m:t>
                        </m:r>
                        <m:r>
                          <a:rPr lang="en-US" altLang="zh-CN" sz="2400" b="0" i="1" dirty="0" smtClean="0">
                            <a:latin typeface="Cambria Math"/>
                            <a:ea typeface="宋体" charset="-122"/>
                          </a:rPr>
                          <m:t>2</m:t>
                        </m:r>
                      </m:sup>
                    </m:sSup>
                  </m:oMath>
                </a14:m>
                <a:r>
                  <a:rPr lang="en-US" altLang="zh-CN" sz="2400" dirty="0">
                    <a:ea typeface="宋体" charset="-122"/>
                  </a:rPr>
                  <a:t>)</a:t>
                </a:r>
              </a:p>
              <a:p>
                <a:endParaRPr lang="en-US" altLang="zh-CN" sz="2400" dirty="0">
                  <a:ea typeface="宋体" charset="-122"/>
                </a:endParaRPr>
              </a:p>
              <a:p>
                <a:r>
                  <a:rPr lang="en-US" altLang="zh-CN" sz="2400" dirty="0"/>
                  <a:t>No. of interconnections per neuron is between 1K to 10K</a:t>
                </a:r>
              </a:p>
              <a:p>
                <a:endParaRPr lang="en-US" altLang="zh-CN" sz="2400" dirty="0">
                  <a:ea typeface="宋体" charset="-122"/>
                </a:endParaRPr>
              </a:p>
              <a:p>
                <a:r>
                  <a:rPr lang="en-US" altLang="zh-CN" sz="2400" dirty="0">
                    <a:ea typeface="宋体" charset="-122"/>
                  </a:rPr>
                  <a:t>Total number of interconnections is about </a:t>
                </a:r>
                <a14:m>
                  <m:oMath xmlns:m="http://schemas.openxmlformats.org/officeDocument/2006/math">
                    <m:sSup>
                      <m:sSupPr>
                        <m:ctrlPr>
                          <a:rPr lang="en-US" altLang="zh-CN" sz="2400" i="1" dirty="0">
                            <a:latin typeface="Cambria Math" panose="02040503050406030204" pitchFamily="18" charset="0"/>
                            <a:ea typeface="宋体" charset="-122"/>
                          </a:rPr>
                        </m:ctrlPr>
                      </m:sSupPr>
                      <m:e>
                        <m:r>
                          <a:rPr lang="en-US" altLang="zh-CN" sz="2400" i="1" dirty="0">
                            <a:latin typeface="Cambria Math"/>
                            <a:ea typeface="宋体" charset="-122"/>
                          </a:rPr>
                          <m:t>10</m:t>
                        </m:r>
                      </m:e>
                      <m:sup>
                        <m:r>
                          <a:rPr lang="en-US" altLang="zh-CN" sz="2400" i="1" dirty="0">
                            <a:latin typeface="Cambria Math"/>
                            <a:ea typeface="宋体" charset="-122"/>
                          </a:rPr>
                          <m:t>1</m:t>
                        </m:r>
                        <m:r>
                          <a:rPr lang="en-US" altLang="zh-CN" sz="2400" b="0" i="1" dirty="0" smtClean="0">
                            <a:latin typeface="Cambria Math"/>
                            <a:ea typeface="宋体" charset="-122"/>
                          </a:rPr>
                          <m:t>4</m:t>
                        </m:r>
                      </m:sup>
                    </m:sSup>
                  </m:oMath>
                </a14:m>
                <a:endParaRPr lang="en-US" altLang="zh-CN" sz="2400" dirty="0">
                  <a:ea typeface="宋体" charset="-122"/>
                </a:endParaRPr>
              </a:p>
              <a:p>
                <a:endParaRPr lang="en-US" altLang="zh-CN" sz="2400" dirty="0">
                  <a:ea typeface="宋体" charset="-122"/>
                </a:endParaRPr>
              </a:p>
              <a:p>
                <a:r>
                  <a:rPr lang="en-US" altLang="zh-CN" sz="2400" dirty="0">
                    <a:ea typeface="宋体" charset="-122"/>
                  </a:rPr>
                  <a:t>Damage to a few neurons or synapse (links) does not appear to impair overall performance significantly (robustness)</a:t>
                </a:r>
              </a:p>
              <a:p>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t="-8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244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628650" y="89824"/>
            <a:ext cx="7886700" cy="876238"/>
          </a:xfrm>
        </p:spPr>
        <p:txBody>
          <a:bodyPr>
            <a:normAutofit/>
          </a:bodyPr>
          <a:lstStyle/>
          <a:p>
            <a:r>
              <a:rPr lang="en-US" altLang="zh-CN" dirty="0"/>
              <a:t>The Artificial Neural Network</a:t>
            </a:r>
            <a:endParaRPr lang="zh-CN" altLang="en-US" dirty="0"/>
          </a:p>
        </p:txBody>
      </p:sp>
      <p:sp>
        <p:nvSpPr>
          <p:cNvPr id="3" name="内容占位符 2"/>
          <p:cNvSpPr>
            <a:spLocks noGrp="1"/>
          </p:cNvSpPr>
          <p:nvPr>
            <p:ph idx="1"/>
          </p:nvPr>
        </p:nvSpPr>
        <p:spPr>
          <a:xfrm>
            <a:off x="467544" y="3356992"/>
            <a:ext cx="8350696" cy="576064"/>
          </a:xfrm>
        </p:spPr>
        <p:txBody>
          <a:bodyPr>
            <a:normAutofit/>
          </a:bodyPr>
          <a:lstStyle/>
          <a:p>
            <a:r>
              <a:rPr lang="en-US" altLang="zh-CN" sz="2400" dirty="0"/>
              <a:t>A cartoon drawing of a biological neuron </a:t>
            </a:r>
            <a:endParaRPr lang="zh-CN" altLang="en-US" sz="2400" dirty="0"/>
          </a:p>
        </p:txBody>
      </p:sp>
      <p:pic>
        <p:nvPicPr>
          <p:cNvPr id="7170" name="Picture 2" descr="http://cs231n.github.io/assets/nn1/neur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1653" y="1124744"/>
            <a:ext cx="4716967" cy="20162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Perceptron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7744" y="4043573"/>
            <a:ext cx="4608512" cy="2629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13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92088" y="188640"/>
            <a:ext cx="8172400" cy="936104"/>
          </a:xfrm>
        </p:spPr>
        <p:txBody>
          <a:bodyPr/>
          <a:lstStyle/>
          <a:p>
            <a:r>
              <a:rPr lang="en-US" altLang="zh-CN" dirty="0"/>
              <a:t>The Artificial Neural Network (Deep Learning)</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053" y="2422291"/>
            <a:ext cx="8568000" cy="2340896"/>
          </a:xfrm>
          <a:prstGeom prst="rect">
            <a:avLst/>
          </a:prstGeom>
        </p:spPr>
      </p:pic>
    </p:spTree>
    <p:extLst>
      <p:ext uri="{BB962C8B-B14F-4D97-AF65-F5344CB8AC3E}">
        <p14:creationId xmlns:p14="http://schemas.microsoft.com/office/powerpoint/2010/main" val="42595260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294967295"/>
          </p:nvPr>
        </p:nvSpPr>
        <p:spPr>
          <a:xfrm>
            <a:off x="6457950" y="6356351"/>
            <a:ext cx="2057400" cy="365125"/>
          </a:xfrm>
          <a:prstGeom prst="rect">
            <a:avLst/>
          </a:prstGeom>
        </p:spPr>
        <p:txBody>
          <a:bodyPr/>
          <a:lstStyle/>
          <a:p>
            <a:fld id="{FDA2E123-5DA2-4463-AB97-1B1822883514}" type="slidenum">
              <a:rPr lang="en-US" altLang="zh-CN" smtClean="0"/>
              <a:pPr/>
              <a:t>46</a:t>
            </a:fld>
            <a:endParaRPr lang="en-US" altLang="zh-CN"/>
          </a:p>
        </p:txBody>
      </p:sp>
      <p:sp>
        <p:nvSpPr>
          <p:cNvPr id="39939" name="Rectangle 3"/>
          <p:cNvSpPr>
            <a:spLocks noGrp="1" noChangeArrowheads="1"/>
          </p:cNvSpPr>
          <p:nvPr>
            <p:ph type="title" idx="4294967295"/>
          </p:nvPr>
        </p:nvSpPr>
        <p:spPr>
          <a:xfrm>
            <a:off x="533400" y="0"/>
            <a:ext cx="8610600" cy="1330325"/>
          </a:xfrm>
        </p:spPr>
        <p:txBody>
          <a:bodyPr/>
          <a:lstStyle/>
          <a:p>
            <a:r>
              <a:rPr lang="en-US" altLang="zh-CN" dirty="0">
                <a:ea typeface="宋体" charset="-122"/>
              </a:rPr>
              <a:t>Linear (simple) decision boundary VS. </a:t>
            </a:r>
            <a:br>
              <a:rPr lang="en-US" altLang="zh-CN" dirty="0">
                <a:ea typeface="宋体" charset="-122"/>
              </a:rPr>
            </a:br>
            <a:r>
              <a:rPr lang="en-US" altLang="zh-CN" dirty="0">
                <a:ea typeface="宋体" charset="-122"/>
              </a:rPr>
              <a:t>Complex decision boundary</a:t>
            </a:r>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13257" r="22728" b="27182"/>
          <a:stretch/>
        </p:blipFill>
        <p:spPr>
          <a:xfrm>
            <a:off x="260839" y="1512276"/>
            <a:ext cx="4577861" cy="3329551"/>
          </a:xfrm>
          <a:prstGeom prst="rect">
            <a:avLst/>
          </a:prstGeom>
        </p:spPr>
      </p:pic>
      <p:pic>
        <p:nvPicPr>
          <p:cNvPr id="4" name="图片 3"/>
          <p:cNvPicPr>
            <a:picLocks noChangeAspect="1"/>
          </p:cNvPicPr>
          <p:nvPr/>
        </p:nvPicPr>
        <p:blipFill rotWithShape="1">
          <a:blip r:embed="rId4">
            <a:extLst>
              <a:ext uri="{28A0092B-C50C-407E-A947-70E740481C1C}">
                <a14:useLocalDpi xmlns:a14="http://schemas.microsoft.com/office/drawing/2010/main" val="0"/>
              </a:ext>
            </a:extLst>
          </a:blip>
          <a:srcRect l="15760" r="26795" b="32918"/>
          <a:stretch/>
        </p:blipFill>
        <p:spPr>
          <a:xfrm>
            <a:off x="4484077" y="1565727"/>
            <a:ext cx="4454770" cy="3222647"/>
          </a:xfrm>
          <a:prstGeom prst="rect">
            <a:avLst/>
          </a:prstGeom>
        </p:spPr>
      </p:pic>
      <p:sp>
        <p:nvSpPr>
          <p:cNvPr id="8" name="内容占位符 2"/>
          <p:cNvSpPr txBox="1">
            <a:spLocks/>
          </p:cNvSpPr>
          <p:nvPr/>
        </p:nvSpPr>
        <p:spPr>
          <a:xfrm>
            <a:off x="628650" y="5188354"/>
            <a:ext cx="7886700" cy="1045711"/>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zh-CN" sz="2400" dirty="0">
                <a:latin typeface="Palatino Linotype" panose="02040502050505030304" pitchFamily="18" charset="0"/>
                <a:ea typeface="宋体" charset="-122"/>
              </a:rPr>
              <a:t>Which one is better?</a:t>
            </a:r>
          </a:p>
        </p:txBody>
      </p:sp>
    </p:spTree>
    <p:extLst>
      <p:ext uri="{BB962C8B-B14F-4D97-AF65-F5344CB8AC3E}">
        <p14:creationId xmlns:p14="http://schemas.microsoft.com/office/powerpoint/2010/main" val="3887838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2708" y="239469"/>
            <a:ext cx="8229600" cy="756993"/>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r>
              <a:rPr lang="en-US" altLang="zh-CN" dirty="0"/>
              <a:t>Bias-variance Decomposition</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340768"/>
                <a:ext cx="8435280" cy="5112568"/>
              </a:xfrm>
            </p:spPr>
            <p:txBody>
              <a:bodyPr>
                <a:normAutofit fontScale="85000" lnSpcReduction="20000"/>
              </a:bodyPr>
              <a:lstStyle/>
              <a:p>
                <a14:m>
                  <m:oMath xmlns:m="http://schemas.openxmlformats.org/officeDocument/2006/math">
                    <m:r>
                      <m:rPr>
                        <m:sty m:val="p"/>
                      </m:rPr>
                      <a:rPr lang="en-US" altLang="zh-CN" smtClean="0">
                        <a:solidFill>
                          <a:schemeClr val="tx1"/>
                        </a:solidFill>
                        <a:latin typeface="Cambria Math"/>
                      </a:rPr>
                      <m:t>EPE</m:t>
                    </m:r>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a:rPr>
                          <m:t>𝑓</m:t>
                        </m:r>
                      </m:e>
                    </m:d>
                    <m:r>
                      <a:rPr lang="en-US" altLang="zh-CN" i="1">
                        <a:solidFill>
                          <a:schemeClr val="tx1"/>
                        </a:solidFill>
                        <a:latin typeface="Cambria Math"/>
                      </a:rPr>
                      <m:t>=</m:t>
                    </m:r>
                    <m:nary>
                      <m:naryPr>
                        <m:chr m:val="∬"/>
                        <m:limLoc m:val="undOvr"/>
                        <m:subHide m:val="on"/>
                        <m:supHide m:val="on"/>
                        <m:ctrlPr>
                          <a:rPr lang="en-US" altLang="zh-CN" i="1">
                            <a:solidFill>
                              <a:schemeClr val="tx1"/>
                            </a:solidFill>
                            <a:latin typeface="Cambria Math" panose="02040503050406030204" pitchFamily="18" charset="0"/>
                          </a:rPr>
                        </m:ctrlPr>
                      </m:naryPr>
                      <m:sub/>
                      <m:sup/>
                      <m:e>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a:rPr>
                              <m:t>(</m:t>
                            </m:r>
                            <m:r>
                              <a:rPr lang="en-US" altLang="zh-CN" i="1">
                                <a:solidFill>
                                  <a:schemeClr val="tx1"/>
                                </a:solidFill>
                                <a:latin typeface="Cambria Math"/>
                              </a:rPr>
                              <m:t>𝑦</m:t>
                            </m:r>
                            <m:r>
                              <a:rPr lang="en-US" altLang="zh-CN" i="1">
                                <a:solidFill>
                                  <a:schemeClr val="tx1"/>
                                </a:solidFill>
                                <a:latin typeface="Cambria Math"/>
                              </a:rPr>
                              <m:t>−</m:t>
                            </m:r>
                            <m:r>
                              <a:rPr lang="en-US" altLang="zh-CN" i="1">
                                <a:solidFill>
                                  <a:schemeClr val="tx1"/>
                                </a:solidFill>
                                <a:latin typeface="Cambria Math"/>
                              </a:rPr>
                              <m:t>𝑓</m:t>
                            </m:r>
                            <m:d>
                              <m:dPr>
                                <m:ctrlPr>
                                  <a:rPr lang="en-US" altLang="zh-CN" i="1">
                                    <a:solidFill>
                                      <a:schemeClr val="tx1"/>
                                    </a:solidFill>
                                    <a:latin typeface="Cambria Math" panose="02040503050406030204" pitchFamily="18" charset="0"/>
                                  </a:rPr>
                                </m:ctrlPr>
                              </m:dPr>
                              <m:e>
                                <m:r>
                                  <a:rPr lang="en-US" altLang="zh-CN" b="1" i="1">
                                    <a:solidFill>
                                      <a:schemeClr val="tx1"/>
                                    </a:solidFill>
                                    <a:latin typeface="Cambria Math"/>
                                  </a:rPr>
                                  <m:t>𝒙</m:t>
                                </m:r>
                              </m:e>
                            </m:d>
                            <m:r>
                              <a:rPr lang="en-US" altLang="zh-CN" i="1">
                                <a:solidFill>
                                  <a:schemeClr val="tx1"/>
                                </a:solidFill>
                                <a:latin typeface="Cambria Math"/>
                              </a:rPr>
                              <m:t>)</m:t>
                            </m:r>
                          </m:e>
                          <m:sup>
                            <m:r>
                              <a:rPr lang="en-US" altLang="zh-CN" i="1">
                                <a:solidFill>
                                  <a:schemeClr val="tx1"/>
                                </a:solidFill>
                                <a:latin typeface="Cambria Math"/>
                              </a:rPr>
                              <m:t>2</m:t>
                            </m:r>
                          </m:sup>
                        </m:sSup>
                        <m:r>
                          <a:rPr lang="en-US" altLang="zh-CN" i="1" dirty="0">
                            <a:solidFill>
                              <a:schemeClr val="tx1"/>
                            </a:solidFill>
                            <a:latin typeface="Cambria Math"/>
                          </a:rPr>
                          <m:t>𝑝</m:t>
                        </m:r>
                        <m:d>
                          <m:dPr>
                            <m:ctrlPr>
                              <a:rPr lang="en-US" altLang="zh-CN" i="1" dirty="0">
                                <a:solidFill>
                                  <a:schemeClr val="tx1"/>
                                </a:solidFill>
                                <a:latin typeface="Cambria Math" panose="02040503050406030204" pitchFamily="18" charset="0"/>
                              </a:rPr>
                            </m:ctrlPr>
                          </m:dPr>
                          <m:e>
                            <m:r>
                              <a:rPr lang="en-US" altLang="zh-CN" b="1" i="1" dirty="0">
                                <a:solidFill>
                                  <a:schemeClr val="tx1"/>
                                </a:solidFill>
                                <a:latin typeface="Cambria Math"/>
                              </a:rPr>
                              <m:t>𝒙</m:t>
                            </m:r>
                            <m:r>
                              <a:rPr lang="en-US" altLang="zh-CN" i="1" dirty="0">
                                <a:solidFill>
                                  <a:schemeClr val="tx1"/>
                                </a:solidFill>
                                <a:latin typeface="Cambria Math"/>
                              </a:rPr>
                              <m:t>,</m:t>
                            </m:r>
                            <m:r>
                              <a:rPr lang="en-US" altLang="zh-CN" i="1" dirty="0">
                                <a:solidFill>
                                  <a:schemeClr val="tx1"/>
                                </a:solidFill>
                                <a:latin typeface="Cambria Math"/>
                              </a:rPr>
                              <m:t>𝑦</m:t>
                            </m:r>
                          </m:e>
                        </m:d>
                        <m:r>
                          <a:rPr lang="en-US" altLang="zh-CN" i="1" dirty="0">
                            <a:solidFill>
                              <a:schemeClr val="tx1"/>
                            </a:solidFill>
                            <a:latin typeface="Cambria Math"/>
                          </a:rPr>
                          <m:t>𝑑</m:t>
                        </m:r>
                        <m:r>
                          <a:rPr lang="en-US" altLang="zh-CN" b="1" i="1" dirty="0">
                            <a:solidFill>
                              <a:schemeClr val="tx1"/>
                            </a:solidFill>
                            <a:latin typeface="Cambria Math"/>
                          </a:rPr>
                          <m:t>𝒙</m:t>
                        </m:r>
                        <m:r>
                          <a:rPr lang="en-US" altLang="zh-CN" i="1" dirty="0">
                            <a:solidFill>
                              <a:schemeClr val="tx1"/>
                            </a:solidFill>
                            <a:latin typeface="Cambria Math"/>
                          </a:rPr>
                          <m:t>𝑑𝑦</m:t>
                        </m:r>
                      </m:e>
                    </m:nary>
                  </m:oMath>
                </a14:m>
                <a:endParaRPr lang="en-US" altLang="zh-CN" dirty="0">
                  <a:solidFill>
                    <a:schemeClr val="tx1"/>
                  </a:solidFill>
                </a:endParaRPr>
              </a:p>
              <a:p>
                <a:r>
                  <a:rPr lang="en-US" altLang="zh-CN" dirty="0"/>
                  <a:t>Expected prediction error (expected loss) =</a:t>
                </a:r>
                <a:endParaRPr lang="zh-CN" altLang="en-US" dirty="0"/>
              </a:p>
              <a:p>
                <a:pPr marL="0" indent="0" algn="ctr">
                  <a:buNone/>
                </a:pPr>
                <a:r>
                  <a:rPr lang="en-US" altLang="zh-CN" b="1" dirty="0">
                    <a:solidFill>
                      <a:srgbClr val="FF0000"/>
                    </a:solidFill>
                  </a:rPr>
                  <a:t>(bias)</a:t>
                </a:r>
                <a:r>
                  <a:rPr lang="en-US" altLang="zh-CN" b="1" baseline="30000" dirty="0">
                    <a:solidFill>
                      <a:srgbClr val="FF0000"/>
                    </a:solidFill>
                  </a:rPr>
                  <a:t>2 </a:t>
                </a:r>
                <a:r>
                  <a:rPr lang="en-US" altLang="zh-CN" b="1" dirty="0">
                    <a:solidFill>
                      <a:srgbClr val="FF0000"/>
                    </a:solidFill>
                  </a:rPr>
                  <a:t>+ variance + noise</a:t>
                </a:r>
              </a:p>
              <a:p>
                <a:r>
                  <a:rPr lang="en-US" altLang="zh-CN" dirty="0"/>
                  <a:t>(bias)</a:t>
                </a:r>
                <a:r>
                  <a:rPr lang="en-US" altLang="zh-CN" baseline="30000" dirty="0"/>
                  <a:t>2</a:t>
                </a:r>
                <a:r>
                  <a:rPr lang="en-US" altLang="zh-CN" dirty="0"/>
                  <a:t>: </a:t>
                </a:r>
              </a:p>
              <a:p>
                <a:pPr marL="0" indent="0">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altLang="zh-CN" i="1">
                              <a:latin typeface="Cambria Math" panose="02040503050406030204" pitchFamily="18" charset="0"/>
                            </a:rPr>
                          </m:ctrlPr>
                        </m:naryPr>
                        <m:sub/>
                        <m:sup/>
                        <m:e>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a:rPr>
                                        <m:t>𝐸</m:t>
                                      </m:r>
                                    </m:e>
                                    <m:sub>
                                      <m:r>
                                        <a:rPr lang="en-US" altLang="zh-CN" i="1">
                                          <a:latin typeface="Cambria Math"/>
                                        </a:rPr>
                                        <m:t>𝐷</m:t>
                                      </m:r>
                                    </m:sub>
                                  </m:sSub>
                                  <m:d>
                                    <m:dPr>
                                      <m:ctrlPr>
                                        <a:rPr lang="en-US" altLang="zh-CN" i="1">
                                          <a:latin typeface="Cambria Math" panose="02040503050406030204" pitchFamily="18" charset="0"/>
                                        </a:rPr>
                                      </m:ctrlPr>
                                    </m:dPr>
                                    <m:e>
                                      <m:r>
                                        <a:rPr lang="en-US" altLang="zh-CN" i="1">
                                          <a:latin typeface="Cambria Math"/>
                                          <a:ea typeface="宋体" charset="-122"/>
                                        </a:rPr>
                                        <m:t>𝑓</m:t>
                                      </m:r>
                                      <m:d>
                                        <m:dPr>
                                          <m:ctrlPr>
                                            <a:rPr lang="en-US" altLang="zh-CN" i="1">
                                              <a:latin typeface="Cambria Math" panose="02040503050406030204" pitchFamily="18" charset="0"/>
                                              <a:ea typeface="宋体" charset="-122"/>
                                            </a:rPr>
                                          </m:ctrlPr>
                                        </m:dPr>
                                        <m:e>
                                          <m:r>
                                            <a:rPr lang="en-US" altLang="zh-CN" b="1" i="1">
                                              <a:latin typeface="Cambria Math"/>
                                              <a:ea typeface="宋体" charset="-122"/>
                                            </a:rPr>
                                            <m:t>𝒙</m:t>
                                          </m:r>
                                          <m:r>
                                            <a:rPr lang="en-US" altLang="zh-CN" b="1" i="1">
                                              <a:latin typeface="Cambria Math"/>
                                              <a:ea typeface="宋体" charset="-122"/>
                                            </a:rPr>
                                            <m:t>;</m:t>
                                          </m:r>
                                          <m:r>
                                            <a:rPr lang="en-US" altLang="zh-CN" i="1">
                                              <a:latin typeface="Cambria Math"/>
                                              <a:ea typeface="宋体" charset="-122"/>
                                            </a:rPr>
                                            <m:t>𝐷</m:t>
                                          </m:r>
                                        </m:e>
                                      </m:d>
                                    </m:e>
                                  </m:d>
                                  <m:r>
                                    <m:rPr>
                                      <m:nor/>
                                    </m:rPr>
                                    <a:rPr lang="en-US" altLang="zh-CN" dirty="0"/>
                                    <m:t> </m:t>
                                  </m:r>
                                  <m:r>
                                    <a:rPr lang="en-US" altLang="zh-CN" i="1" dirty="0">
                                      <a:latin typeface="Cambria Math"/>
                                    </a:rPr>
                                    <m:t>−</m:t>
                                  </m:r>
                                  <m:r>
                                    <a:rPr lang="en-US" altLang="zh-CN" b="0" i="1" dirty="0" smtClean="0">
                                      <a:latin typeface="Cambria Math" panose="02040503050406030204" pitchFamily="18" charset="0"/>
                                    </a:rPr>
                                    <m:t>𝐸</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𝑦</m:t>
                                      </m:r>
                                      <m:r>
                                        <a:rPr lang="en-US" altLang="zh-CN" b="0" i="1" dirty="0" smtClean="0">
                                          <a:latin typeface="Cambria Math" panose="02040503050406030204" pitchFamily="18" charset="0"/>
                                        </a:rPr>
                                        <m:t>|</m:t>
                                      </m:r>
                                      <m:r>
                                        <a:rPr lang="en-US" altLang="zh-CN" b="1" i="1">
                                          <a:latin typeface="Cambria Math"/>
                                        </a:rPr>
                                        <m:t>𝒙</m:t>
                                      </m:r>
                                    </m:e>
                                  </m:d>
                                </m:e>
                              </m:d>
                            </m:e>
                            <m:sup>
                              <m:r>
                                <a:rPr lang="en-US" altLang="zh-CN" i="1">
                                  <a:latin typeface="Cambria Math"/>
                                </a:rPr>
                                <m:t>2</m:t>
                              </m:r>
                            </m:sup>
                          </m:sSup>
                          <m:r>
                            <a:rPr lang="en-US" altLang="zh-CN" i="1">
                              <a:latin typeface="Cambria Math"/>
                            </a:rPr>
                            <m:t>𝑝</m:t>
                          </m:r>
                          <m:d>
                            <m:dPr>
                              <m:ctrlPr>
                                <a:rPr lang="en-US" altLang="zh-CN" i="1">
                                  <a:latin typeface="Cambria Math" panose="02040503050406030204" pitchFamily="18" charset="0"/>
                                </a:rPr>
                              </m:ctrlPr>
                            </m:dPr>
                            <m:e>
                              <m:r>
                                <a:rPr lang="en-US" altLang="zh-CN" b="1" i="1">
                                  <a:latin typeface="Cambria Math"/>
                                </a:rPr>
                                <m:t>𝒙</m:t>
                              </m:r>
                            </m:e>
                          </m:d>
                          <m:r>
                            <a:rPr lang="en-US" altLang="zh-CN" i="1">
                              <a:latin typeface="Cambria Math"/>
                            </a:rPr>
                            <m:t>𝑑</m:t>
                          </m:r>
                          <m:r>
                            <a:rPr lang="en-US" altLang="zh-CN" b="1" i="1">
                              <a:latin typeface="Cambria Math"/>
                            </a:rPr>
                            <m:t>𝒙</m:t>
                          </m:r>
                        </m:e>
                      </m:nary>
                    </m:oMath>
                  </m:oMathPara>
                </a14:m>
                <a:endParaRPr lang="en-US" altLang="zh-CN" dirty="0"/>
              </a:p>
              <a:p>
                <a:r>
                  <a:rPr lang="en-US" altLang="zh-CN" dirty="0"/>
                  <a:t>variance:</a:t>
                </a:r>
              </a:p>
              <a:p>
                <a:pPr marL="0" indent="0">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altLang="zh-CN" i="1">
                              <a:latin typeface="Cambria Math" panose="02040503050406030204" pitchFamily="18" charset="0"/>
                            </a:rPr>
                          </m:ctrlPr>
                        </m:naryPr>
                        <m:sub/>
                        <m:sup/>
                        <m:e>
                          <m:sSub>
                            <m:sSubPr>
                              <m:ctrlPr>
                                <a:rPr lang="en-US" altLang="zh-CN" i="1">
                                  <a:latin typeface="Cambria Math" panose="02040503050406030204" pitchFamily="18" charset="0"/>
                                </a:rPr>
                              </m:ctrlPr>
                            </m:sSubPr>
                            <m:e>
                              <m:r>
                                <a:rPr lang="en-US" altLang="zh-CN" i="1">
                                  <a:latin typeface="Cambria Math"/>
                                </a:rPr>
                                <m:t>𝐸</m:t>
                              </m:r>
                            </m:e>
                            <m:sub>
                              <m:r>
                                <a:rPr lang="en-US" altLang="zh-CN" i="1">
                                  <a:latin typeface="Cambria Math"/>
                                </a:rPr>
                                <m:t>𝐷</m:t>
                              </m:r>
                            </m:sub>
                          </m:sSub>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ea typeface="宋体" charset="-122"/>
                                    </a:rPr>
                                  </m:ctrlPr>
                                </m:sSupPr>
                                <m:e>
                                  <m:d>
                                    <m:dPr>
                                      <m:begChr m:val="["/>
                                      <m:endChr m:val="]"/>
                                      <m:ctrlPr>
                                        <a:rPr lang="en-US" altLang="zh-CN" i="1">
                                          <a:latin typeface="Cambria Math" panose="02040503050406030204" pitchFamily="18" charset="0"/>
                                          <a:ea typeface="宋体" charset="-122"/>
                                        </a:rPr>
                                      </m:ctrlPr>
                                    </m:dPr>
                                    <m:e>
                                      <m:r>
                                        <a:rPr lang="en-US" altLang="zh-CN" i="1">
                                          <a:latin typeface="Cambria Math"/>
                                        </a:rPr>
                                        <m:t>𝑓</m:t>
                                      </m:r>
                                      <m:d>
                                        <m:dPr>
                                          <m:ctrlPr>
                                            <a:rPr lang="en-US" altLang="zh-CN" i="1">
                                              <a:latin typeface="Cambria Math" panose="02040503050406030204" pitchFamily="18" charset="0"/>
                                            </a:rPr>
                                          </m:ctrlPr>
                                        </m:dPr>
                                        <m:e>
                                          <m:r>
                                            <a:rPr lang="en-US" altLang="zh-CN" b="1" i="1">
                                              <a:latin typeface="Cambria Math"/>
                                            </a:rPr>
                                            <m:t>𝒙</m:t>
                                          </m:r>
                                          <m:r>
                                            <a:rPr lang="en-US" altLang="zh-CN" b="1" i="1">
                                              <a:latin typeface="Cambria Math"/>
                                            </a:rPr>
                                            <m:t>;</m:t>
                                          </m:r>
                                          <m:r>
                                            <a:rPr lang="en-US" altLang="zh-CN" i="1">
                                              <a:latin typeface="Cambria Math"/>
                                            </a:rPr>
                                            <m:t>𝐷</m:t>
                                          </m:r>
                                        </m:e>
                                      </m:d>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𝐸</m:t>
                                          </m:r>
                                        </m:e>
                                        <m:sub>
                                          <m:r>
                                            <a:rPr lang="en-US" altLang="zh-CN" i="1">
                                              <a:latin typeface="Cambria Math"/>
                                            </a:rPr>
                                            <m:t>𝐷</m:t>
                                          </m:r>
                                        </m:sub>
                                      </m:sSub>
                                      <m:d>
                                        <m:dPr>
                                          <m:ctrlPr>
                                            <a:rPr lang="en-US" altLang="zh-CN" i="1">
                                              <a:latin typeface="Cambria Math" panose="02040503050406030204" pitchFamily="18" charset="0"/>
                                            </a:rPr>
                                          </m:ctrlPr>
                                        </m:dPr>
                                        <m:e>
                                          <m:r>
                                            <a:rPr lang="en-US" altLang="zh-CN" i="1">
                                              <a:latin typeface="Cambria Math"/>
                                              <a:ea typeface="宋体" charset="-122"/>
                                            </a:rPr>
                                            <m:t>𝑓</m:t>
                                          </m:r>
                                          <m:d>
                                            <m:dPr>
                                              <m:ctrlPr>
                                                <a:rPr lang="en-US" altLang="zh-CN" i="1">
                                                  <a:latin typeface="Cambria Math" panose="02040503050406030204" pitchFamily="18" charset="0"/>
                                                  <a:ea typeface="宋体" charset="-122"/>
                                                </a:rPr>
                                              </m:ctrlPr>
                                            </m:dPr>
                                            <m:e>
                                              <m:r>
                                                <a:rPr lang="en-US" altLang="zh-CN" b="1" i="1">
                                                  <a:latin typeface="Cambria Math"/>
                                                  <a:ea typeface="宋体" charset="-122"/>
                                                </a:rPr>
                                                <m:t>𝒙</m:t>
                                              </m:r>
                                              <m:r>
                                                <a:rPr lang="en-US" altLang="zh-CN" b="1" i="1">
                                                  <a:latin typeface="Cambria Math"/>
                                                  <a:ea typeface="宋体" charset="-122"/>
                                                </a:rPr>
                                                <m:t>;</m:t>
                                              </m:r>
                                              <m:r>
                                                <a:rPr lang="en-US" altLang="zh-CN" i="1">
                                                  <a:latin typeface="Cambria Math"/>
                                                  <a:ea typeface="宋体" charset="-122"/>
                                                </a:rPr>
                                                <m:t>𝐷</m:t>
                                              </m:r>
                                            </m:e>
                                          </m:d>
                                        </m:e>
                                      </m:d>
                                    </m:e>
                                  </m:d>
                                </m:e>
                                <m:sup>
                                  <m:r>
                                    <a:rPr lang="en-US" altLang="zh-CN" i="1">
                                      <a:latin typeface="Cambria Math"/>
                                      <a:ea typeface="宋体" charset="-122"/>
                                    </a:rPr>
                                    <m:t>2</m:t>
                                  </m:r>
                                </m:sup>
                              </m:sSup>
                            </m:e>
                          </m:d>
                          <m:r>
                            <a:rPr lang="en-US" altLang="zh-CN" i="1">
                              <a:latin typeface="Cambria Math"/>
                            </a:rPr>
                            <m:t>𝑝</m:t>
                          </m:r>
                          <m:d>
                            <m:dPr>
                              <m:ctrlPr>
                                <a:rPr lang="en-US" altLang="zh-CN" i="1">
                                  <a:latin typeface="Cambria Math" panose="02040503050406030204" pitchFamily="18" charset="0"/>
                                </a:rPr>
                              </m:ctrlPr>
                            </m:dPr>
                            <m:e>
                              <m:r>
                                <a:rPr lang="en-US" altLang="zh-CN" b="1" i="1">
                                  <a:latin typeface="Cambria Math"/>
                                </a:rPr>
                                <m:t>𝒙</m:t>
                              </m:r>
                            </m:e>
                          </m:d>
                          <m:r>
                            <a:rPr lang="en-US" altLang="zh-CN" i="1">
                              <a:latin typeface="Cambria Math"/>
                            </a:rPr>
                            <m:t>𝑑</m:t>
                          </m:r>
                          <m:r>
                            <a:rPr lang="en-US" altLang="zh-CN" b="1" i="1">
                              <a:latin typeface="Cambria Math"/>
                            </a:rPr>
                            <m:t>𝒙</m:t>
                          </m:r>
                        </m:e>
                      </m:nary>
                    </m:oMath>
                  </m:oMathPara>
                </a14:m>
                <a:endParaRPr lang="en-US" altLang="zh-CN" dirty="0"/>
              </a:p>
              <a:p>
                <a:r>
                  <a:rPr lang="en-US" altLang="zh-CN" dirty="0"/>
                  <a:t>noise:</a:t>
                </a:r>
              </a:p>
              <a:p>
                <a:pPr marL="0" indent="0">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altLang="zh-CN" i="1">
                              <a:latin typeface="Cambria Math" panose="02040503050406030204" pitchFamily="18" charset="0"/>
                            </a:rPr>
                          </m:ctrlPr>
                        </m:naryPr>
                        <m:sub/>
                        <m:sup/>
                        <m:e>
                          <m:r>
                            <m:rPr>
                              <m:nor/>
                            </m:rPr>
                            <a:rPr lang="en-US" altLang="zh-CN">
                              <a:latin typeface="Cambria Math"/>
                            </a:rPr>
                            <m:t>var</m:t>
                          </m:r>
                          <m:d>
                            <m:dPr>
                              <m:ctrlPr>
                                <a:rPr lang="en-US" altLang="zh-CN" i="1">
                                  <a:latin typeface="Cambria Math" panose="02040503050406030204" pitchFamily="18" charset="0"/>
                                </a:rPr>
                              </m:ctrlPr>
                            </m:dPr>
                            <m:e>
                              <m:r>
                                <a:rPr lang="en-US" altLang="zh-CN" i="1">
                                  <a:latin typeface="Cambria Math"/>
                                </a:rPr>
                                <m:t>𝑦</m:t>
                              </m:r>
                              <m:r>
                                <a:rPr lang="en-US" altLang="zh-CN" i="1">
                                  <a:latin typeface="Cambria Math"/>
                                </a:rPr>
                                <m:t>|</m:t>
                              </m:r>
                              <m:r>
                                <a:rPr lang="en-US" altLang="zh-CN" b="1" i="1">
                                  <a:latin typeface="Cambria Math"/>
                                </a:rPr>
                                <m:t>𝒙</m:t>
                              </m:r>
                            </m:e>
                          </m:d>
                          <m:r>
                            <a:rPr lang="en-US" altLang="zh-CN" i="1">
                              <a:latin typeface="Cambria Math"/>
                            </a:rPr>
                            <m:t>𝑝</m:t>
                          </m:r>
                          <m:d>
                            <m:dPr>
                              <m:ctrlPr>
                                <a:rPr lang="en-US" altLang="zh-CN" i="1">
                                  <a:latin typeface="Cambria Math" panose="02040503050406030204" pitchFamily="18" charset="0"/>
                                </a:rPr>
                              </m:ctrlPr>
                            </m:dPr>
                            <m:e>
                              <m:r>
                                <a:rPr lang="en-US" altLang="zh-CN" b="1" i="1">
                                  <a:latin typeface="Cambria Math"/>
                                </a:rPr>
                                <m:t>𝒙</m:t>
                              </m:r>
                            </m:e>
                          </m:d>
                          <m:r>
                            <a:rPr lang="en-US" altLang="zh-CN" i="1">
                              <a:latin typeface="Cambria Math"/>
                            </a:rPr>
                            <m:t>𝑑</m:t>
                          </m:r>
                          <m:r>
                            <a:rPr lang="en-US" altLang="zh-CN" b="1" i="1">
                              <a:latin typeface="Cambria Math"/>
                            </a:rPr>
                            <m:t>𝒙</m:t>
                          </m:r>
                        </m:e>
                      </m:nary>
                    </m:oMath>
                  </m:oMathPara>
                </a14:m>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340768"/>
                <a:ext cx="8435280" cy="5112568"/>
              </a:xfrm>
              <a:blipFill rotWithShape="0">
                <a:blip r:embed="rId3"/>
                <a:stretch>
                  <a:fillRect t="-97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280221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0"/>
            <a:ext cx="8229600" cy="648072"/>
          </a:xfrm>
        </p:spPr>
        <p:txBody>
          <a:bodyPr/>
          <a:lstStyle/>
          <a:p>
            <a:r>
              <a:rPr lang="en-US" altLang="zh-CN" dirty="0"/>
              <a:t>General </a:t>
            </a:r>
            <a:r>
              <a:rPr lang="en-US" altLang="zh-CN" dirty="0" err="1"/>
              <a:t>Feedforward</a:t>
            </a:r>
            <a:r>
              <a:rPr lang="en-US" altLang="zh-CN" dirty="0"/>
              <a:t> Operation </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55576" y="980728"/>
                <a:ext cx="8280920" cy="4417749"/>
              </a:xfrm>
            </p:spPr>
            <p:txBody>
              <a:bodyPr>
                <a:normAutofit fontScale="92500" lnSpcReduction="10000"/>
              </a:bodyPr>
              <a:lstStyle/>
              <a:p>
                <a:r>
                  <a:rPr lang="en-US" altLang="zh-CN" dirty="0"/>
                  <a:t>Case of </a:t>
                </a:r>
                <a:r>
                  <a:rPr lang="en-US" altLang="zh-CN" i="1" dirty="0"/>
                  <a:t>c</a:t>
                </a:r>
                <a:r>
                  <a:rPr lang="en-US" altLang="zh-CN" dirty="0"/>
                  <a:t> output units</a:t>
                </a:r>
              </a:p>
              <a:p>
                <a:pPr marL="0"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𝑔</m:t>
                          </m:r>
                        </m:e>
                        <m:sub>
                          <m:r>
                            <a:rPr lang="en-US" altLang="zh-CN" i="1">
                              <a:latin typeface="Cambria Math"/>
                            </a:rPr>
                            <m:t>𝑘</m:t>
                          </m:r>
                        </m:sub>
                      </m:sSub>
                      <m:d>
                        <m:dPr>
                          <m:ctrlPr>
                            <a:rPr lang="en-US" altLang="zh-CN" i="1">
                              <a:latin typeface="Cambria Math" panose="02040503050406030204" pitchFamily="18" charset="0"/>
                            </a:rPr>
                          </m:ctrlPr>
                        </m:dPr>
                        <m:e>
                          <m:r>
                            <a:rPr lang="en-US" altLang="zh-CN" b="1" i="1">
                              <a:latin typeface="Cambria Math"/>
                            </a:rPr>
                            <m:t>𝒙</m:t>
                          </m:r>
                        </m:e>
                      </m:d>
                      <m:r>
                        <a:rPr lang="en-US" altLang="zh-CN" i="1" smtClean="0">
                          <a:latin typeface="Cambria Math"/>
                          <a:ea typeface="Cambria Math"/>
                        </a:rPr>
                        <m:t>≡</m:t>
                      </m:r>
                      <m:sSub>
                        <m:sSubPr>
                          <m:ctrlPr>
                            <a:rPr lang="en-US" altLang="zh-CN" b="0" i="1" smtClean="0">
                              <a:latin typeface="Cambria Math" panose="02040503050406030204" pitchFamily="18" charset="0"/>
                              <a:ea typeface="Cambria Math"/>
                            </a:rPr>
                          </m:ctrlPr>
                        </m:sSubPr>
                        <m:e>
                          <m:r>
                            <a:rPr lang="en-US" altLang="zh-CN" b="0" i="1" smtClean="0">
                              <a:latin typeface="Cambria Math"/>
                              <a:ea typeface="Cambria Math"/>
                            </a:rPr>
                            <m:t>𝑧</m:t>
                          </m:r>
                        </m:e>
                        <m:sub>
                          <m:r>
                            <a:rPr lang="en-US" altLang="zh-CN" b="0" i="1" smtClean="0">
                              <a:latin typeface="Cambria Math"/>
                              <a:ea typeface="Cambria Math"/>
                            </a:rPr>
                            <m:t>𝑘</m:t>
                          </m:r>
                        </m:sub>
                      </m:sSub>
                      <m:r>
                        <a:rPr lang="en-US" altLang="zh-CN" b="0" i="1" smtClean="0">
                          <a:latin typeface="Cambria Math"/>
                          <a:ea typeface="Cambria Math"/>
                        </a:rPr>
                        <m:t>=</m:t>
                      </m:r>
                      <m:r>
                        <a:rPr lang="en-US" altLang="zh-CN" b="0" i="1" smtClean="0">
                          <a:latin typeface="Cambria Math"/>
                          <a:ea typeface="Cambria Math"/>
                        </a:rPr>
                        <m:t>𝑓</m:t>
                      </m:r>
                      <m:d>
                        <m:dPr>
                          <m:ctrlPr>
                            <a:rPr lang="en-US" altLang="zh-CN" b="0" i="1" smtClean="0">
                              <a:latin typeface="Cambria Math" panose="02040503050406030204" pitchFamily="18" charset="0"/>
                              <a:ea typeface="Cambria Math"/>
                            </a:rPr>
                          </m:ctrlPr>
                        </m:dPr>
                        <m:e>
                          <m:nary>
                            <m:naryPr>
                              <m:chr m:val="∑"/>
                              <m:ctrlPr>
                                <a:rPr lang="en-US" altLang="zh-CN" i="1">
                                  <a:latin typeface="Cambria Math" panose="02040503050406030204" pitchFamily="18" charset="0"/>
                                </a:rPr>
                              </m:ctrlPr>
                            </m:naryPr>
                            <m:sub>
                              <m:r>
                                <m:rPr>
                                  <m:brk m:alnAt="23"/>
                                </m:rPr>
                                <a:rPr lang="en-US" altLang="zh-CN" i="1">
                                  <a:latin typeface="Cambria Math"/>
                                </a:rPr>
                                <m:t>𝑗</m:t>
                              </m:r>
                              <m:r>
                                <a:rPr lang="en-US" altLang="zh-CN" i="1">
                                  <a:latin typeface="Cambria Math"/>
                                </a:rPr>
                                <m:t>=1</m:t>
                              </m:r>
                            </m:sub>
                            <m:sup>
                              <m:sSub>
                                <m:sSubPr>
                                  <m:ctrlPr>
                                    <a:rPr lang="en-US" altLang="zh-CN" i="1">
                                      <a:latin typeface="Cambria Math" panose="02040503050406030204" pitchFamily="18" charset="0"/>
                                    </a:rPr>
                                  </m:ctrlPr>
                                </m:sSubPr>
                                <m:e>
                                  <m:r>
                                    <a:rPr lang="en-US" altLang="zh-CN" i="1">
                                      <a:latin typeface="Cambria Math"/>
                                    </a:rPr>
                                    <m:t>𝑛</m:t>
                                  </m:r>
                                </m:e>
                                <m:sub>
                                  <m:r>
                                    <a:rPr lang="en-US" altLang="zh-CN" i="1">
                                      <a:latin typeface="Cambria Math"/>
                                    </a:rPr>
                                    <m:t>𝐻</m:t>
                                  </m:r>
                                </m:sub>
                              </m:sSub>
                            </m:sup>
                            <m:e>
                              <m:sSub>
                                <m:sSubPr>
                                  <m:ctrlPr>
                                    <a:rPr lang="en-US" altLang="zh-CN" i="1">
                                      <a:latin typeface="Cambria Math" panose="02040503050406030204" pitchFamily="18" charset="0"/>
                                    </a:rPr>
                                  </m:ctrlPr>
                                </m:sSubPr>
                                <m:e>
                                  <m:r>
                                    <a:rPr lang="en-US" altLang="zh-CN" i="1">
                                      <a:latin typeface="Cambria Math"/>
                                    </a:rPr>
                                    <m:t>𝑤</m:t>
                                  </m:r>
                                </m:e>
                                <m:sub>
                                  <m:r>
                                    <a:rPr lang="en-US" altLang="zh-CN" i="1">
                                      <a:latin typeface="Cambria Math"/>
                                    </a:rPr>
                                    <m:t>𝑘𝑗</m:t>
                                  </m:r>
                                </m:sub>
                              </m:sSub>
                            </m:e>
                          </m:nary>
                          <m:r>
                            <a:rPr lang="en-US" altLang="zh-CN" b="0" i="1" smtClean="0">
                              <a:latin typeface="Cambria Math"/>
                              <a:ea typeface="Cambria Math"/>
                            </a:rPr>
                            <m:t>𝑓</m:t>
                          </m:r>
                          <m:d>
                            <m:dPr>
                              <m:ctrlPr>
                                <a:rPr lang="en-US" altLang="zh-CN" b="0" i="1" smtClean="0">
                                  <a:latin typeface="Cambria Math" panose="02040503050406030204" pitchFamily="18" charset="0"/>
                                  <a:ea typeface="Cambria Math"/>
                                </a:rPr>
                              </m:ctrlPr>
                            </m:dPr>
                            <m:e>
                              <m:nary>
                                <m:naryPr>
                                  <m:chr m:val="∑"/>
                                  <m:ctrlPr>
                                    <a:rPr lang="en-US" altLang="zh-CN" i="1">
                                      <a:latin typeface="Cambria Math" panose="02040503050406030204" pitchFamily="18" charset="0"/>
                                    </a:rPr>
                                  </m:ctrlPr>
                                </m:naryPr>
                                <m:sub>
                                  <m:r>
                                    <a:rPr lang="en-US" altLang="zh-CN" i="1">
                                      <a:latin typeface="Cambria Math"/>
                                    </a:rPr>
                                    <m:t>𝑖</m:t>
                                  </m:r>
                                  <m:r>
                                    <a:rPr lang="en-US" altLang="zh-CN" i="1">
                                      <a:latin typeface="Cambria Math"/>
                                    </a:rPr>
                                    <m:t>=1</m:t>
                                  </m:r>
                                </m:sub>
                                <m:sup>
                                  <m:r>
                                    <a:rPr lang="en-US" altLang="zh-CN" i="1">
                                      <a:latin typeface="Cambria Math"/>
                                    </a:rPr>
                                    <m:t>𝑑</m:t>
                                  </m:r>
                                </m:sup>
                                <m:e>
                                  <m:sSub>
                                    <m:sSubPr>
                                      <m:ctrlPr>
                                        <a:rPr lang="en-US" altLang="zh-CN" i="1">
                                          <a:latin typeface="Cambria Math" panose="02040503050406030204" pitchFamily="18" charset="0"/>
                                        </a:rPr>
                                      </m:ctrlPr>
                                    </m:sSubPr>
                                    <m:e>
                                      <m:r>
                                        <a:rPr lang="en-US" altLang="zh-CN" i="1">
                                          <a:latin typeface="Cambria Math"/>
                                        </a:rPr>
                                        <m:t>𝑤</m:t>
                                      </m:r>
                                    </m:e>
                                    <m:sub>
                                      <m:r>
                                        <a:rPr lang="en-US" altLang="zh-CN" i="1">
                                          <a:latin typeface="Cambria Math"/>
                                        </a:rPr>
                                        <m:t>𝑗𝑖</m:t>
                                      </m:r>
                                    </m:sub>
                                  </m:sSub>
                                  <m:sSub>
                                    <m:sSubPr>
                                      <m:ctrlPr>
                                        <a:rPr lang="en-US" altLang="zh-CN" i="1">
                                          <a:latin typeface="Cambria Math" panose="02040503050406030204" pitchFamily="18" charset="0"/>
                                        </a:rPr>
                                      </m:ctrlPr>
                                    </m:sSubPr>
                                    <m:e>
                                      <m:r>
                                        <a:rPr lang="en-US" altLang="zh-CN" i="1">
                                          <a:latin typeface="Cambria Math"/>
                                        </a:rPr>
                                        <m:t>𝑥</m:t>
                                      </m:r>
                                    </m:e>
                                    <m:sub>
                                      <m:r>
                                        <a:rPr lang="en-US" altLang="zh-CN" i="1">
                                          <a:latin typeface="Cambria Math"/>
                                        </a:rPr>
                                        <m:t>𝑖</m:t>
                                      </m:r>
                                    </m:sub>
                                  </m:sSub>
                                </m:e>
                              </m:nary>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𝑤</m:t>
                                  </m:r>
                                </m:e>
                                <m:sub>
                                  <m:r>
                                    <a:rPr lang="en-US" altLang="zh-CN" b="0" i="1" smtClean="0">
                                      <a:latin typeface="Cambria Math"/>
                                    </a:rPr>
                                    <m:t>𝑗</m:t>
                                  </m:r>
                                  <m:r>
                                    <a:rPr lang="en-US" altLang="zh-CN" b="0" i="1" smtClean="0">
                                      <a:latin typeface="Cambria Math"/>
                                    </a:rPr>
                                    <m:t>0</m:t>
                                  </m:r>
                                </m:sub>
                              </m:sSub>
                            </m:e>
                          </m:d>
                          <m:r>
                            <a:rPr lang="en-US" altLang="zh-CN" b="0" i="1" smtClean="0">
                              <a:latin typeface="Cambria Math"/>
                              <a:ea typeface="Cambria Math"/>
                            </a:rPr>
                            <m:t>+</m:t>
                          </m:r>
                          <m:sSub>
                            <m:sSubPr>
                              <m:ctrlPr>
                                <a:rPr lang="en-US" altLang="zh-CN" b="0" i="1" smtClean="0">
                                  <a:latin typeface="Cambria Math" panose="02040503050406030204" pitchFamily="18" charset="0"/>
                                  <a:ea typeface="Cambria Math"/>
                                </a:rPr>
                              </m:ctrlPr>
                            </m:sSubPr>
                            <m:e>
                              <m:r>
                                <a:rPr lang="en-US" altLang="zh-CN" b="0" i="1" smtClean="0">
                                  <a:latin typeface="Cambria Math"/>
                                  <a:ea typeface="Cambria Math"/>
                                </a:rPr>
                                <m:t>𝑤</m:t>
                              </m:r>
                            </m:e>
                            <m:sub>
                              <m:r>
                                <a:rPr lang="en-US" altLang="zh-CN" b="0" i="1" smtClean="0">
                                  <a:latin typeface="Cambria Math"/>
                                  <a:ea typeface="Cambria Math"/>
                                </a:rPr>
                                <m:t>𝑘</m:t>
                              </m:r>
                              <m:r>
                                <a:rPr lang="en-US" altLang="zh-CN" b="0" i="1" smtClean="0">
                                  <a:latin typeface="Cambria Math"/>
                                  <a:ea typeface="Cambria Math"/>
                                </a:rPr>
                                <m:t>0</m:t>
                              </m:r>
                            </m:sub>
                          </m:sSub>
                        </m:e>
                      </m:d>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a:rPr>
                        <m:t>𝑘</m:t>
                      </m:r>
                      <m:r>
                        <a:rPr lang="en-US" altLang="zh-CN" i="1">
                          <a:latin typeface="Cambria Math"/>
                        </a:rPr>
                        <m:t>=1,⋯,</m:t>
                      </m:r>
                      <m:r>
                        <a:rPr lang="en-US" altLang="zh-CN" i="1">
                          <a:latin typeface="Cambria Math"/>
                        </a:rPr>
                        <m:t>𝑐</m:t>
                      </m:r>
                    </m:oMath>
                  </m:oMathPara>
                </a14:m>
                <a:endParaRPr lang="en-US" altLang="zh-CN" dirty="0">
                  <a:ea typeface="宋体" charset="-122"/>
                </a:endParaRPr>
              </a:p>
              <a:p>
                <a:r>
                  <a:rPr lang="en-US" altLang="zh-CN" dirty="0">
                    <a:ea typeface="宋体" charset="-122"/>
                  </a:rPr>
                  <a:t>Hidden units enable us to express more complicated nonlinear functions and extend classification capability</a:t>
                </a:r>
              </a:p>
              <a:p>
                <a:r>
                  <a:rPr lang="en-US" altLang="zh-CN" dirty="0">
                    <a:ea typeface="宋体" charset="-122"/>
                  </a:rPr>
                  <a:t>Assume for now that all activation functions are identical</a:t>
                </a:r>
              </a:p>
              <a:p>
                <a:endParaRPr lang="en-US" altLang="zh-CN" dirty="0"/>
              </a:p>
              <a:p>
                <a:r>
                  <a:rPr lang="en-US" altLang="zh-CN" dirty="0">
                    <a:solidFill>
                      <a:srgbClr val="FF0000"/>
                    </a:solidFill>
                  </a:rPr>
                  <a:t>Question: Can every decision boundary be implemented by a three-layer network described by the above equation?</a:t>
                </a:r>
                <a:endParaRPr lang="zh-CN" altLang="en-US" dirty="0">
                  <a:solidFill>
                    <a:srgbClr val="FF0000"/>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55576" y="980728"/>
                <a:ext cx="8280920" cy="4417749"/>
              </a:xfrm>
              <a:blipFill rotWithShape="0">
                <a:blip r:embed="rId2"/>
                <a:stretch>
                  <a:fillRect t="-1379" r="-11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02079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ea typeface="宋体" charset="-122"/>
              </a:rPr>
              <a:t>Expressive Power of Multi-layer Networks</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en-US" altLang="zh-CN" dirty="0">
                    <a:solidFill>
                      <a:srgbClr val="FF0000"/>
                    </a:solidFill>
                  </a:rPr>
                  <a:t>Answer: Yes (due to A. Kolmogorov)</a:t>
                </a:r>
              </a:p>
              <a:p>
                <a:pPr lvl="1"/>
                <a:r>
                  <a:rPr lang="en-US" altLang="zh-CN" dirty="0"/>
                  <a:t>Any continuous function from input to output can be implemented in a three-layer net, </a:t>
                </a:r>
                <a:r>
                  <a:rPr lang="en-US" altLang="zh-CN" dirty="0">
                    <a:solidFill>
                      <a:srgbClr val="FF0000"/>
                    </a:solidFill>
                  </a:rPr>
                  <a:t>given sufficient number of hidden units </a:t>
                </a:r>
                <a14:m>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en-US" altLang="zh-CN" i="1">
                            <a:solidFill>
                              <a:srgbClr val="FF0000"/>
                            </a:solidFill>
                            <a:latin typeface="Cambria Math"/>
                          </a:rPr>
                          <m:t>𝑛</m:t>
                        </m:r>
                      </m:e>
                      <m:sub>
                        <m:r>
                          <a:rPr lang="en-US" altLang="zh-CN" i="1">
                            <a:solidFill>
                              <a:srgbClr val="FF0000"/>
                            </a:solidFill>
                            <a:latin typeface="Cambria Math"/>
                          </a:rPr>
                          <m:t>𝐻</m:t>
                        </m:r>
                      </m:sub>
                    </m:sSub>
                  </m:oMath>
                </a14:m>
                <a:r>
                  <a:rPr lang="en-US" altLang="zh-CN" dirty="0">
                    <a:solidFill>
                      <a:srgbClr val="FF0000"/>
                    </a:solidFill>
                  </a:rPr>
                  <a:t>, proper nonlinearities, and weights</a:t>
                </a:r>
                <a:r>
                  <a:rPr lang="en-US" altLang="zh-CN" dirty="0"/>
                  <a:t>.</a:t>
                </a:r>
              </a:p>
              <a:p>
                <a:endParaRPr lang="en-US" altLang="zh-CN" dirty="0"/>
              </a:p>
              <a:p>
                <a:r>
                  <a:rPr lang="en-US" altLang="zh-CN" dirty="0"/>
                  <a:t>Any continuous function </a:t>
                </a:r>
                <a14:m>
                  <m:oMath xmlns:m="http://schemas.openxmlformats.org/officeDocument/2006/math">
                    <m:r>
                      <a:rPr lang="en-US" altLang="zh-CN" b="0" i="1" smtClean="0">
                        <a:latin typeface="Cambria Math"/>
                      </a:rPr>
                      <m:t>𝑔</m:t>
                    </m:r>
                    <m:d>
                      <m:dPr>
                        <m:ctrlPr>
                          <a:rPr lang="en-US" altLang="zh-CN" b="0" i="1" smtClean="0">
                            <a:latin typeface="Cambria Math" panose="02040503050406030204" pitchFamily="18" charset="0"/>
                          </a:rPr>
                        </m:ctrlPr>
                      </m:dPr>
                      <m:e>
                        <m:r>
                          <a:rPr lang="en-US" altLang="zh-CN" b="1" i="1" smtClean="0">
                            <a:latin typeface="Cambria Math"/>
                          </a:rPr>
                          <m:t>𝒙</m:t>
                        </m:r>
                      </m:e>
                    </m:d>
                  </m:oMath>
                </a14:m>
                <a:r>
                  <a:rPr lang="en-US" altLang="zh-CN" dirty="0"/>
                  <a:t> defined on the unit hypercube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a:rPr>
                          <m:t>𝐼</m:t>
                        </m:r>
                      </m:e>
                      <m:sup>
                        <m:r>
                          <a:rPr lang="en-US" altLang="zh-CN" b="0" i="1" smtClean="0">
                            <a:latin typeface="Cambria Math"/>
                          </a:rPr>
                          <m:t>𝑛</m:t>
                        </m:r>
                      </m:sup>
                    </m:sSup>
                    <m:d>
                      <m:dPr>
                        <m:ctrlPr>
                          <a:rPr lang="en-US" altLang="zh-CN" b="0" i="1" smtClean="0">
                            <a:latin typeface="Cambria Math" panose="02040503050406030204" pitchFamily="18" charset="0"/>
                          </a:rPr>
                        </m:ctrlPr>
                      </m:dPr>
                      <m:e>
                        <m:r>
                          <a:rPr lang="en-US" altLang="zh-CN" b="0" i="1" smtClean="0">
                            <a:latin typeface="Cambria Math"/>
                          </a:rPr>
                          <m:t>𝐼</m:t>
                        </m:r>
                        <m:r>
                          <a:rPr lang="en-US" altLang="zh-CN" b="0" i="1" smtClean="0">
                            <a:latin typeface="Cambria Math"/>
                          </a:rPr>
                          <m:t>=</m:t>
                        </m:r>
                        <m:d>
                          <m:dPr>
                            <m:begChr m:val="["/>
                            <m:endChr m:val="]"/>
                            <m:ctrlPr>
                              <a:rPr lang="en-US" altLang="zh-CN" b="0" i="1" smtClean="0">
                                <a:latin typeface="Cambria Math" panose="02040503050406030204" pitchFamily="18" charset="0"/>
                              </a:rPr>
                            </m:ctrlPr>
                          </m:dPr>
                          <m:e>
                            <m:r>
                              <a:rPr lang="en-US" altLang="zh-CN" b="0" i="1" smtClean="0">
                                <a:latin typeface="Cambria Math"/>
                              </a:rPr>
                              <m:t>0,1</m:t>
                            </m:r>
                          </m:e>
                        </m:d>
                        <m:r>
                          <a:rPr lang="en-US" altLang="zh-CN" b="0" i="1" smtClean="0">
                            <a:latin typeface="Cambria Math"/>
                          </a:rPr>
                          <m:t> </m:t>
                        </m:r>
                        <m:r>
                          <m:rPr>
                            <m:nor/>
                          </m:rPr>
                          <a:rPr lang="en-US" altLang="zh-CN" b="0" i="0" smtClean="0">
                            <a:latin typeface="Cambria Math"/>
                          </a:rPr>
                          <m:t>and</m:t>
                        </m:r>
                        <m:r>
                          <a:rPr lang="en-US" altLang="zh-CN" b="0" i="1" smtClean="0">
                            <a:latin typeface="Cambria Math"/>
                          </a:rPr>
                          <m:t> </m:t>
                        </m:r>
                        <m:r>
                          <a:rPr lang="en-US" altLang="zh-CN" b="0" i="1" smtClean="0">
                            <a:latin typeface="Cambria Math"/>
                          </a:rPr>
                          <m:t>𝑛</m:t>
                        </m:r>
                        <m:r>
                          <a:rPr lang="en-US" altLang="zh-CN" b="0" i="1" smtClean="0">
                            <a:latin typeface="Cambria Math"/>
                          </a:rPr>
                          <m:t>≥2</m:t>
                        </m:r>
                      </m:e>
                    </m:d>
                  </m:oMath>
                </a14:m>
                <a:r>
                  <a:rPr lang="en-US" altLang="zh-CN" dirty="0"/>
                  <a:t> can be represented in the following form:</a:t>
                </a:r>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a:rPr>
                        <m:t>𝑔</m:t>
                      </m:r>
                      <m:d>
                        <m:dPr>
                          <m:ctrlPr>
                            <a:rPr lang="en-US" altLang="zh-CN" i="1">
                              <a:latin typeface="Cambria Math" panose="02040503050406030204" pitchFamily="18" charset="0"/>
                            </a:rPr>
                          </m:ctrlPr>
                        </m:dPr>
                        <m:e>
                          <m:r>
                            <a:rPr lang="en-US" altLang="zh-CN" b="1" i="1">
                              <a:latin typeface="Cambria Math"/>
                            </a:rPr>
                            <m:t>𝒙</m:t>
                          </m:r>
                        </m:e>
                      </m:d>
                      <m:r>
                        <a:rPr lang="en-US" altLang="zh-CN" b="0" i="1" smtClean="0">
                          <a:latin typeface="Cambria Math"/>
                        </a:rPr>
                        <m:t>=</m:t>
                      </m:r>
                      <m:nary>
                        <m:naryPr>
                          <m:chr m:val="∑"/>
                          <m:ctrlPr>
                            <a:rPr lang="en-US" altLang="zh-CN" b="0" i="1" smtClean="0">
                              <a:latin typeface="Cambria Math" panose="02040503050406030204" pitchFamily="18" charset="0"/>
                            </a:rPr>
                          </m:ctrlPr>
                        </m:naryPr>
                        <m:sub>
                          <m:r>
                            <a:rPr lang="en-US" altLang="zh-CN" b="0" i="1" smtClean="0">
                              <a:latin typeface="Cambria Math"/>
                            </a:rPr>
                            <m:t>𝑗</m:t>
                          </m:r>
                          <m:r>
                            <a:rPr lang="en-US" altLang="zh-CN" b="0" i="1" smtClean="0">
                              <a:latin typeface="Cambria Math"/>
                            </a:rPr>
                            <m:t>=1</m:t>
                          </m:r>
                        </m:sub>
                        <m:sup>
                          <m:r>
                            <a:rPr lang="en-US" altLang="zh-CN" b="0" i="1" smtClean="0">
                              <a:latin typeface="Cambria Math"/>
                            </a:rPr>
                            <m:t>2</m:t>
                          </m:r>
                          <m:r>
                            <a:rPr lang="en-US" altLang="zh-CN" b="0" i="1" smtClean="0">
                              <a:latin typeface="Cambria Math"/>
                            </a:rPr>
                            <m:t>𝑛</m:t>
                          </m:r>
                          <m:r>
                            <a:rPr lang="en-US" altLang="zh-CN" b="0" i="1" smtClean="0">
                              <a:latin typeface="Cambria Math"/>
                            </a:rPr>
                            <m:t>+1</m:t>
                          </m:r>
                        </m:sup>
                        <m:e>
                          <m:sSub>
                            <m:sSubPr>
                              <m:ctrlPr>
                                <a:rPr lang="en-US" altLang="zh-CN" b="0" i="1" smtClean="0">
                                  <a:latin typeface="Cambria Math" panose="02040503050406030204" pitchFamily="18" charset="0"/>
                                </a:rPr>
                              </m:ctrlPr>
                            </m:sSubPr>
                            <m:e>
                              <m:r>
                                <m:rPr>
                                  <m:sty m:val="p"/>
                                </m:rPr>
                                <a:rPr lang="en-US" altLang="zh-CN" b="0" i="0" smtClean="0">
                                  <a:latin typeface="Cambria Math"/>
                                </a:rPr>
                                <m:t>Ξ</m:t>
                              </m:r>
                            </m:e>
                            <m:sub>
                              <m:r>
                                <a:rPr lang="en-US" altLang="zh-CN" b="0" i="1" smtClean="0">
                                  <a:latin typeface="Cambria Math"/>
                                </a:rPr>
                                <m:t>𝑗</m:t>
                              </m:r>
                            </m:sub>
                          </m:sSub>
                          <m:d>
                            <m:dPr>
                              <m:ctrlPr>
                                <a:rPr lang="en-US" altLang="zh-CN" b="0" i="1" smtClean="0">
                                  <a:latin typeface="Cambria Math" panose="02040503050406030204" pitchFamily="18" charset="0"/>
                                </a:rPr>
                              </m:ctrlPr>
                            </m:dPr>
                            <m:e>
                              <m:nary>
                                <m:naryPr>
                                  <m:chr m:val="∑"/>
                                  <m:ctrlPr>
                                    <a:rPr lang="en-US" altLang="zh-CN" b="0" i="1" smtClean="0">
                                      <a:latin typeface="Cambria Math" panose="02040503050406030204" pitchFamily="18" charset="0"/>
                                    </a:rPr>
                                  </m:ctrlPr>
                                </m:naryPr>
                                <m:sub>
                                  <m:r>
                                    <a:rPr lang="en-US" altLang="zh-CN" b="0" i="1" smtClean="0">
                                      <a:latin typeface="Cambria Math"/>
                                    </a:rPr>
                                    <m:t>𝑖</m:t>
                                  </m:r>
                                  <m:r>
                                    <a:rPr lang="en-US" altLang="zh-CN" b="0" i="1" smtClean="0">
                                      <a:latin typeface="Cambria Math"/>
                                    </a:rPr>
                                    <m:t>=1</m:t>
                                  </m:r>
                                </m:sub>
                                <m:sup>
                                  <m:r>
                                    <a:rPr lang="en-US" altLang="zh-CN" b="0" i="1" smtClean="0">
                                      <a:latin typeface="Cambria Math"/>
                                    </a:rPr>
                                    <m:t>𝑑</m:t>
                                  </m:r>
                                </m:sup>
                                <m:e>
                                  <m:sSub>
                                    <m:sSubPr>
                                      <m:ctrlPr>
                                        <a:rPr lang="en-US" altLang="zh-CN" b="0" i="1" smtClean="0">
                                          <a:latin typeface="Cambria Math" panose="02040503050406030204" pitchFamily="18" charset="0"/>
                                        </a:rPr>
                                      </m:ctrlPr>
                                    </m:sSubPr>
                                    <m:e>
                                      <m:r>
                                        <m:rPr>
                                          <m:sty m:val="p"/>
                                        </m:rPr>
                                        <a:rPr lang="en-US" altLang="zh-CN" b="0" i="0" smtClean="0">
                                          <a:latin typeface="Cambria Math"/>
                                        </a:rPr>
                                        <m:t>Φ</m:t>
                                      </m:r>
                                    </m:e>
                                    <m:sub>
                                      <m:r>
                                        <a:rPr lang="en-US" altLang="zh-CN" b="0" i="1" smtClean="0">
                                          <a:latin typeface="Cambria Math"/>
                                        </a:rPr>
                                        <m:t>𝑖𝑗</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a:rPr>
                                            <m:t>𝑥</m:t>
                                          </m:r>
                                        </m:e>
                                        <m:sub>
                                          <m:r>
                                            <a:rPr lang="en-US" altLang="zh-CN" b="0" i="1" smtClean="0">
                                              <a:latin typeface="Cambria Math"/>
                                            </a:rPr>
                                            <m:t>𝑖</m:t>
                                          </m:r>
                                        </m:sub>
                                      </m:sSub>
                                    </m:e>
                                  </m:d>
                                </m:e>
                              </m:nary>
                            </m:e>
                          </m:d>
                        </m:e>
                      </m:nary>
                    </m:oMath>
                  </m:oMathPara>
                </a14:m>
                <a:endParaRPr lang="en-US" altLang="zh-CN" dirty="0"/>
              </a:p>
              <a:p>
                <a:pPr marL="0" indent="0">
                  <a:buNone/>
                </a:pPr>
                <a:r>
                  <a:rPr lang="en-US" altLang="zh-CN" dirty="0">
                    <a:ea typeface="宋体" charset="-122"/>
                  </a:rPr>
                  <a:t>     for properly chosen functions </a:t>
                </a:r>
                <a14:m>
                  <m:oMath xmlns:m="http://schemas.openxmlformats.org/officeDocument/2006/math">
                    <m:sSub>
                      <m:sSubPr>
                        <m:ctrlPr>
                          <a:rPr lang="en-US" altLang="zh-CN" i="1">
                            <a:latin typeface="Cambria Math" panose="02040503050406030204" pitchFamily="18" charset="0"/>
                          </a:rPr>
                        </m:ctrlPr>
                      </m:sSubPr>
                      <m:e>
                        <m:r>
                          <m:rPr>
                            <m:sty m:val="p"/>
                          </m:rPr>
                          <a:rPr lang="en-US" altLang="zh-CN">
                            <a:latin typeface="Cambria Math"/>
                          </a:rPr>
                          <m:t>Ξ</m:t>
                        </m:r>
                      </m:e>
                      <m:sub>
                        <m:r>
                          <a:rPr lang="en-US" altLang="zh-CN" i="1">
                            <a:latin typeface="Cambria Math"/>
                          </a:rPr>
                          <m:t>𝑗</m:t>
                        </m:r>
                      </m:sub>
                    </m:sSub>
                  </m:oMath>
                </a14:m>
                <a:r>
                  <a:rPr lang="en-US" altLang="zh-CN" baseline="-25000" dirty="0">
                    <a:ea typeface="宋体" charset="-122"/>
                    <a:sym typeface="Symbol" pitchFamily="18" charset="2"/>
                  </a:rPr>
                  <a:t> </a:t>
                </a:r>
                <a:r>
                  <a:rPr lang="en-US" altLang="zh-CN" dirty="0">
                    <a:ea typeface="宋体" charset="-122"/>
                    <a:sym typeface="Symbol" pitchFamily="18" charset="2"/>
                  </a:rPr>
                  <a:t>and </a:t>
                </a:r>
                <a14:m>
                  <m:oMath xmlns:m="http://schemas.openxmlformats.org/officeDocument/2006/math">
                    <m:sSub>
                      <m:sSubPr>
                        <m:ctrlPr>
                          <a:rPr lang="en-US" altLang="zh-CN" i="1">
                            <a:latin typeface="Cambria Math" panose="02040503050406030204" pitchFamily="18" charset="0"/>
                          </a:rPr>
                        </m:ctrlPr>
                      </m:sSubPr>
                      <m:e>
                        <m:r>
                          <m:rPr>
                            <m:sty m:val="p"/>
                          </m:rPr>
                          <a:rPr lang="en-US" altLang="zh-CN">
                            <a:latin typeface="Cambria Math"/>
                          </a:rPr>
                          <m:t>Φ</m:t>
                        </m:r>
                      </m:e>
                      <m:sub>
                        <m:r>
                          <a:rPr lang="en-US" altLang="zh-CN" i="1">
                            <a:latin typeface="Cambria Math"/>
                          </a:rPr>
                          <m:t>𝑖𝑗</m:t>
                        </m:r>
                      </m:sub>
                    </m:sSub>
                  </m:oMath>
                </a14:m>
                <a:endParaRPr lang="en-US" altLang="zh-CN" i="1" baseline="-25000" dirty="0">
                  <a:ea typeface="宋体" charset="-122"/>
                </a:endParaRPr>
              </a:p>
              <a:p>
                <a:pPr marL="0"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t="-656" r="-6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0722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Supervised Learning</a:t>
            </a:r>
            <a:endParaRPr lang="zh-CN" altLang="en-US" dirty="0"/>
          </a:p>
        </p:txBody>
      </p:sp>
      <p:sp>
        <p:nvSpPr>
          <p:cNvPr id="5" name="文本框 4"/>
          <p:cNvSpPr txBox="1"/>
          <p:nvPr/>
        </p:nvSpPr>
        <p:spPr>
          <a:xfrm>
            <a:off x="628650" y="1520042"/>
            <a:ext cx="8277844" cy="369332"/>
          </a:xfrm>
          <a:prstGeom prst="rect">
            <a:avLst/>
          </a:prstGeom>
          <a:noFill/>
        </p:spPr>
        <p:txBody>
          <a:bodyPr wrap="square" rtlCol="0">
            <a:spAutoFit/>
          </a:bodyPr>
          <a:lstStyle/>
          <a:p>
            <a:r>
              <a:rPr lang="en-US" altLang="zh-CN" dirty="0"/>
              <a:t>Learning from </a:t>
            </a:r>
            <a:r>
              <a:rPr lang="en-US" altLang="zh-CN" b="1" dirty="0">
                <a:solidFill>
                  <a:srgbClr val="FF0000"/>
                </a:solidFill>
              </a:rPr>
              <a:t>experience</a:t>
            </a:r>
            <a:r>
              <a:rPr lang="en-US" altLang="zh-CN" dirty="0"/>
              <a:t>(training data), and build </a:t>
            </a:r>
            <a:r>
              <a:rPr lang="en-US" altLang="zh-CN" b="1" dirty="0">
                <a:solidFill>
                  <a:srgbClr val="FF0000"/>
                </a:solidFill>
              </a:rPr>
              <a:t>model</a:t>
            </a:r>
            <a:r>
              <a:rPr lang="en-US" altLang="zh-CN" dirty="0"/>
              <a:t> to </a:t>
            </a:r>
            <a:r>
              <a:rPr lang="en-US" altLang="zh-CN" b="1" dirty="0">
                <a:solidFill>
                  <a:srgbClr val="FF0000"/>
                </a:solidFill>
              </a:rPr>
              <a:t>predict</a:t>
            </a:r>
            <a:r>
              <a:rPr lang="en-US" altLang="zh-CN" dirty="0"/>
              <a:t> the future </a:t>
            </a:r>
            <a:endParaRPr lang="zh-CN" altLang="en-US" dirty="0"/>
          </a:p>
        </p:txBody>
      </p:sp>
      <p:sp>
        <p:nvSpPr>
          <p:cNvPr id="6" name="圆角矩形 5"/>
          <p:cNvSpPr/>
          <p:nvPr/>
        </p:nvSpPr>
        <p:spPr>
          <a:xfrm>
            <a:off x="4748149" y="2213286"/>
            <a:ext cx="1805050" cy="985652"/>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Design &amp; Train</a:t>
            </a:r>
          </a:p>
          <a:p>
            <a:pPr algn="ctr"/>
            <a:r>
              <a:rPr lang="en-US" altLang="zh-CN" dirty="0">
                <a:solidFill>
                  <a:schemeClr val="tx1"/>
                </a:solidFill>
              </a:rPr>
              <a:t>Model</a:t>
            </a:r>
          </a:p>
        </p:txBody>
      </p:sp>
      <p:sp>
        <p:nvSpPr>
          <p:cNvPr id="7" name="圆角矩形 6"/>
          <p:cNvSpPr/>
          <p:nvPr/>
        </p:nvSpPr>
        <p:spPr>
          <a:xfrm>
            <a:off x="544285" y="2229120"/>
            <a:ext cx="1805050" cy="985652"/>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Collect training samples</a:t>
            </a:r>
            <a:endParaRPr lang="zh-CN" altLang="en-US" dirty="0">
              <a:solidFill>
                <a:schemeClr val="tx1"/>
              </a:solidFill>
            </a:endParaRPr>
          </a:p>
        </p:txBody>
      </p:sp>
      <p:sp>
        <p:nvSpPr>
          <p:cNvPr id="8" name="圆角矩形 7"/>
          <p:cNvSpPr/>
          <p:nvPr/>
        </p:nvSpPr>
        <p:spPr>
          <a:xfrm>
            <a:off x="2646217" y="2213286"/>
            <a:ext cx="1805050" cy="985652"/>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Define features</a:t>
            </a:r>
            <a:endParaRPr lang="zh-CN" altLang="en-US" dirty="0">
              <a:solidFill>
                <a:schemeClr val="tx1"/>
              </a:solidFill>
            </a:endParaRPr>
          </a:p>
        </p:txBody>
      </p:sp>
      <p:sp>
        <p:nvSpPr>
          <p:cNvPr id="9" name="圆角矩形 8"/>
          <p:cNvSpPr/>
          <p:nvPr/>
        </p:nvSpPr>
        <p:spPr>
          <a:xfrm>
            <a:off x="6850081" y="2181877"/>
            <a:ext cx="1805050" cy="985652"/>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solidFill>
                  <a:schemeClr val="tx1"/>
                </a:solidFill>
              </a:rPr>
              <a:t>Make prediction</a:t>
            </a:r>
            <a:endParaRPr lang="zh-CN" altLang="en-US" dirty="0">
              <a:solidFill>
                <a:schemeClr val="tx1"/>
              </a:solidFill>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7211" y="3396513"/>
            <a:ext cx="931887" cy="931887"/>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687" y="3738873"/>
            <a:ext cx="862489" cy="862489"/>
          </a:xfrm>
          <a:prstGeom prst="rect">
            <a:avLst/>
          </a:pr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412" y="4019072"/>
            <a:ext cx="931887" cy="931887"/>
          </a:xfrm>
          <a:prstGeom prst="rect">
            <a:avLst/>
          </a:prstGeom>
        </p:spPr>
      </p:pic>
      <p:pic>
        <p:nvPicPr>
          <p:cNvPr id="15" name="图片 14"/>
          <p:cNvPicPr>
            <a:picLocks noChangeAspect="1"/>
          </p:cNvPicPr>
          <p:nvPr/>
        </p:nvPicPr>
        <p:blipFill>
          <a:blip r:embed="rId5"/>
          <a:stretch>
            <a:fillRect/>
          </a:stretch>
        </p:blipFill>
        <p:spPr>
          <a:xfrm>
            <a:off x="2776305" y="3433284"/>
            <a:ext cx="1247775" cy="1171575"/>
          </a:xfrm>
          <a:prstGeom prst="rect">
            <a:avLst/>
          </a:prstGeom>
        </p:spPr>
      </p:pic>
      <p:pic>
        <p:nvPicPr>
          <p:cNvPr id="16" name="图片 15"/>
          <p:cNvPicPr>
            <a:picLocks noChangeAspect="1"/>
          </p:cNvPicPr>
          <p:nvPr/>
        </p:nvPicPr>
        <p:blipFill>
          <a:blip r:embed="rId6"/>
          <a:stretch>
            <a:fillRect/>
          </a:stretch>
        </p:blipFill>
        <p:spPr>
          <a:xfrm>
            <a:off x="4889209" y="3460032"/>
            <a:ext cx="1466850" cy="1619250"/>
          </a:xfrm>
          <a:prstGeom prst="rect">
            <a:avLst/>
          </a:prstGeom>
        </p:spPr>
      </p:pic>
      <p:cxnSp>
        <p:nvCxnSpPr>
          <p:cNvPr id="18" name="直接箭头连接符 17"/>
          <p:cNvCxnSpPr>
            <a:stCxn id="10" idx="3"/>
          </p:cNvCxnSpPr>
          <p:nvPr/>
        </p:nvCxnSpPr>
        <p:spPr>
          <a:xfrm flipV="1">
            <a:off x="2279098" y="3862456"/>
            <a:ext cx="405740" cy="1"/>
          </a:xfrm>
          <a:prstGeom prst="straightConnector1">
            <a:avLst/>
          </a:prstGeom>
          <a:ln w="19050">
            <a:solidFill>
              <a:schemeClr val="accent1">
                <a:lumMod val="60000"/>
                <a:lumOff val="40000"/>
              </a:schemeClr>
            </a:solidFill>
            <a:tailEnd type="triangle"/>
          </a:ln>
        </p:spPr>
        <p:style>
          <a:lnRef idx="1">
            <a:schemeClr val="dk1"/>
          </a:lnRef>
          <a:fillRef idx="0">
            <a:schemeClr val="dk1"/>
          </a:fillRef>
          <a:effectRef idx="0">
            <a:schemeClr val="dk1"/>
          </a:effectRef>
          <a:fontRef idx="minor">
            <a:schemeClr val="tx1"/>
          </a:fontRef>
        </p:style>
      </p:cxnSp>
      <p:cxnSp>
        <p:nvCxnSpPr>
          <p:cNvPr id="19" name="直接箭头连接符 18"/>
          <p:cNvCxnSpPr/>
          <p:nvPr/>
        </p:nvCxnSpPr>
        <p:spPr>
          <a:xfrm flipV="1">
            <a:off x="4230023" y="3862455"/>
            <a:ext cx="405740" cy="1"/>
          </a:xfrm>
          <a:prstGeom prst="straightConnector1">
            <a:avLst/>
          </a:prstGeom>
          <a:ln w="19050">
            <a:solidFill>
              <a:schemeClr val="accent1">
                <a:lumMod val="60000"/>
                <a:lumOff val="40000"/>
              </a:schemeClr>
            </a:solidFill>
            <a:tailEnd type="triangle"/>
          </a:ln>
        </p:spPr>
        <p:style>
          <a:lnRef idx="1">
            <a:schemeClr val="dk1"/>
          </a:lnRef>
          <a:fillRef idx="0">
            <a:schemeClr val="dk1"/>
          </a:fillRef>
          <a:effectRef idx="0">
            <a:schemeClr val="dk1"/>
          </a:effectRef>
          <a:fontRef idx="minor">
            <a:schemeClr val="tx1"/>
          </a:fontRef>
        </p:style>
      </p:cxnSp>
      <p:pic>
        <p:nvPicPr>
          <p:cNvPr id="20" name="图片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34798" y="3731633"/>
            <a:ext cx="901459" cy="901459"/>
          </a:xfrm>
          <a:prstGeom prst="rect">
            <a:avLst/>
          </a:prstGeom>
        </p:spPr>
      </p:pic>
      <p:pic>
        <p:nvPicPr>
          <p:cNvPr id="24" name="图片 2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84816" y="5291327"/>
            <a:ext cx="429986" cy="429986"/>
          </a:xfrm>
          <a:prstGeom prst="rect">
            <a:avLst/>
          </a:prstGeom>
        </p:spPr>
      </p:pic>
      <p:cxnSp>
        <p:nvCxnSpPr>
          <p:cNvPr id="25" name="直接箭头连接符 24"/>
          <p:cNvCxnSpPr/>
          <p:nvPr/>
        </p:nvCxnSpPr>
        <p:spPr>
          <a:xfrm flipV="1">
            <a:off x="6664997" y="4392758"/>
            <a:ext cx="1017372" cy="2"/>
          </a:xfrm>
          <a:prstGeom prst="straightConnector1">
            <a:avLst/>
          </a:prstGeom>
          <a:ln w="19050">
            <a:solidFill>
              <a:srgbClr val="92D050"/>
            </a:solidFill>
            <a:tailEnd type="triangle"/>
          </a:ln>
        </p:spPr>
        <p:style>
          <a:lnRef idx="1">
            <a:schemeClr val="dk1"/>
          </a:lnRef>
          <a:fillRef idx="0">
            <a:schemeClr val="dk1"/>
          </a:fillRef>
          <a:effectRef idx="0">
            <a:schemeClr val="dk1"/>
          </a:effectRef>
          <a:fontRef idx="minor">
            <a:schemeClr val="tx1"/>
          </a:fontRef>
        </p:style>
      </p:cxnSp>
      <p:pic>
        <p:nvPicPr>
          <p:cNvPr id="27" name="图片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03067" y="3641641"/>
            <a:ext cx="684723" cy="684723"/>
          </a:xfrm>
          <a:prstGeom prst="rect">
            <a:avLst/>
          </a:prstGeom>
        </p:spPr>
      </p:pic>
      <p:sp>
        <p:nvSpPr>
          <p:cNvPr id="28" name="文本框 27"/>
          <p:cNvSpPr txBox="1"/>
          <p:nvPr/>
        </p:nvSpPr>
        <p:spPr>
          <a:xfrm>
            <a:off x="7682369" y="5298595"/>
            <a:ext cx="380113" cy="369332"/>
          </a:xfrm>
          <a:prstGeom prst="rect">
            <a:avLst/>
          </a:prstGeom>
          <a:noFill/>
        </p:spPr>
        <p:txBody>
          <a:bodyPr wrap="square" rtlCol="0">
            <a:spAutoFit/>
          </a:bodyPr>
          <a:lstStyle/>
          <a:p>
            <a:r>
              <a:rPr lang="en-US" altLang="zh-CN" b="1" dirty="0"/>
              <a:t>?</a:t>
            </a:r>
            <a:endParaRPr lang="zh-CN" altLang="en-US" b="1" dirty="0"/>
          </a:p>
        </p:txBody>
      </p:sp>
      <p:cxnSp>
        <p:nvCxnSpPr>
          <p:cNvPr id="31" name="曲线连接符 30"/>
          <p:cNvCxnSpPr>
            <a:stCxn id="20" idx="2"/>
            <a:endCxn id="15" idx="2"/>
          </p:cNvCxnSpPr>
          <p:nvPr/>
        </p:nvCxnSpPr>
        <p:spPr>
          <a:xfrm rot="5400000" flipH="1">
            <a:off x="5878744" y="2126309"/>
            <a:ext cx="28233" cy="4985335"/>
          </a:xfrm>
          <a:prstGeom prst="curvedConnector3">
            <a:avLst>
              <a:gd name="adj1" fmla="val -2492165"/>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6" name="直接箭头连接符 35"/>
          <p:cNvCxnSpPr/>
          <p:nvPr/>
        </p:nvCxnSpPr>
        <p:spPr>
          <a:xfrm flipV="1">
            <a:off x="4230023" y="4287025"/>
            <a:ext cx="405740" cy="1"/>
          </a:xfrm>
          <a:prstGeom prst="straightConnector1">
            <a:avLst/>
          </a:prstGeom>
          <a:ln w="19050">
            <a:solidFill>
              <a:srgbClr val="92D050"/>
            </a:solidFill>
            <a:tailEnd type="triangle"/>
          </a:ln>
        </p:spPr>
        <p:style>
          <a:lnRef idx="1">
            <a:schemeClr val="dk1"/>
          </a:lnRef>
          <a:fillRef idx="0">
            <a:schemeClr val="dk1"/>
          </a:fillRef>
          <a:effectRef idx="0">
            <a:schemeClr val="dk1"/>
          </a:effectRef>
          <a:fontRef idx="minor">
            <a:schemeClr val="tx1"/>
          </a:fontRef>
        </p:style>
      </p:cxnSp>
      <p:cxnSp>
        <p:nvCxnSpPr>
          <p:cNvPr id="38" name="直接箭头连接符 37"/>
          <p:cNvCxnSpPr/>
          <p:nvPr/>
        </p:nvCxnSpPr>
        <p:spPr>
          <a:xfrm flipV="1">
            <a:off x="1084559" y="5284125"/>
            <a:ext cx="405740" cy="1"/>
          </a:xfrm>
          <a:prstGeom prst="straightConnector1">
            <a:avLst/>
          </a:prstGeom>
          <a:ln w="19050">
            <a:solidFill>
              <a:schemeClr val="accent1">
                <a:lumMod val="60000"/>
                <a:lumOff val="40000"/>
              </a:schemeClr>
            </a:solidFill>
            <a:tailEnd type="triangle"/>
          </a:ln>
        </p:spPr>
        <p:style>
          <a:lnRef idx="1">
            <a:schemeClr val="dk1"/>
          </a:lnRef>
          <a:fillRef idx="0">
            <a:schemeClr val="dk1"/>
          </a:fillRef>
          <a:effectRef idx="0">
            <a:schemeClr val="dk1"/>
          </a:effectRef>
          <a:fontRef idx="minor">
            <a:schemeClr val="tx1"/>
          </a:fontRef>
        </p:style>
      </p:cxnSp>
      <p:cxnSp>
        <p:nvCxnSpPr>
          <p:cNvPr id="39" name="直接箭头连接符 38"/>
          <p:cNvCxnSpPr/>
          <p:nvPr/>
        </p:nvCxnSpPr>
        <p:spPr>
          <a:xfrm flipV="1">
            <a:off x="1118342" y="5633722"/>
            <a:ext cx="405740" cy="1"/>
          </a:xfrm>
          <a:prstGeom prst="straightConnector1">
            <a:avLst/>
          </a:prstGeom>
          <a:ln w="19050">
            <a:solidFill>
              <a:srgbClr val="92D050"/>
            </a:solidFill>
            <a:tailEnd type="triangle"/>
          </a:ln>
        </p:spPr>
        <p:style>
          <a:lnRef idx="1">
            <a:schemeClr val="dk1"/>
          </a:lnRef>
          <a:fillRef idx="0">
            <a:schemeClr val="dk1"/>
          </a:fillRef>
          <a:effectRef idx="0">
            <a:schemeClr val="dk1"/>
          </a:effectRef>
          <a:fontRef idx="minor">
            <a:schemeClr val="tx1"/>
          </a:fontRef>
        </p:style>
      </p:cxnSp>
      <p:sp>
        <p:nvSpPr>
          <p:cNvPr id="40" name="文本框 39"/>
          <p:cNvSpPr txBox="1"/>
          <p:nvPr/>
        </p:nvSpPr>
        <p:spPr>
          <a:xfrm>
            <a:off x="1547560" y="5113649"/>
            <a:ext cx="1657677" cy="369332"/>
          </a:xfrm>
          <a:prstGeom prst="rect">
            <a:avLst/>
          </a:prstGeom>
          <a:noFill/>
        </p:spPr>
        <p:txBody>
          <a:bodyPr wrap="square" rtlCol="0">
            <a:spAutoFit/>
          </a:bodyPr>
          <a:lstStyle/>
          <a:p>
            <a:r>
              <a:rPr lang="en-US" altLang="zh-CN" dirty="0"/>
              <a:t>Training phase</a:t>
            </a:r>
            <a:endParaRPr lang="zh-CN" altLang="en-US" dirty="0"/>
          </a:p>
        </p:txBody>
      </p:sp>
      <p:sp>
        <p:nvSpPr>
          <p:cNvPr id="41" name="文本框 40"/>
          <p:cNvSpPr txBox="1"/>
          <p:nvPr/>
        </p:nvSpPr>
        <p:spPr>
          <a:xfrm>
            <a:off x="1535821" y="5449056"/>
            <a:ext cx="1657677" cy="369332"/>
          </a:xfrm>
          <a:prstGeom prst="rect">
            <a:avLst/>
          </a:prstGeom>
          <a:noFill/>
        </p:spPr>
        <p:txBody>
          <a:bodyPr wrap="square" rtlCol="0">
            <a:spAutoFit/>
          </a:bodyPr>
          <a:lstStyle/>
          <a:p>
            <a:r>
              <a:rPr lang="en-US" altLang="zh-CN" dirty="0"/>
              <a:t>Test phase</a:t>
            </a:r>
            <a:endParaRPr lang="zh-CN" altLang="en-US" dirty="0"/>
          </a:p>
        </p:txBody>
      </p:sp>
      <p:grpSp>
        <p:nvGrpSpPr>
          <p:cNvPr id="26" name="组合 25"/>
          <p:cNvGrpSpPr/>
          <p:nvPr/>
        </p:nvGrpSpPr>
        <p:grpSpPr>
          <a:xfrm>
            <a:off x="2480371" y="1866719"/>
            <a:ext cx="2183627" cy="4339992"/>
            <a:chOff x="2480371" y="1866719"/>
            <a:chExt cx="2183627" cy="4339992"/>
          </a:xfrm>
        </p:grpSpPr>
        <p:sp>
          <p:nvSpPr>
            <p:cNvPr id="29" name="椭圆 28"/>
            <p:cNvSpPr/>
            <p:nvPr/>
          </p:nvSpPr>
          <p:spPr>
            <a:xfrm>
              <a:off x="2480371" y="1866719"/>
              <a:ext cx="2183627" cy="3854765"/>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3059152" y="5745046"/>
              <a:ext cx="979179" cy="461665"/>
            </a:xfrm>
            <a:prstGeom prst="rect">
              <a:avLst/>
            </a:prstGeom>
            <a:noFill/>
          </p:spPr>
          <p:txBody>
            <a:bodyPr wrap="none" rtlCol="0">
              <a:spAutoFit/>
            </a:bodyPr>
            <a:lstStyle/>
            <a:p>
              <a:r>
                <a:rPr lang="en-US" altLang="zh-CN" sz="2400" b="1" dirty="0">
                  <a:solidFill>
                    <a:srgbClr val="FF0000"/>
                  </a:solidFill>
                </a:rPr>
                <a:t>Step 1</a:t>
              </a:r>
              <a:endParaRPr lang="zh-CN" altLang="en-US" sz="2400" b="1" dirty="0">
                <a:solidFill>
                  <a:srgbClr val="FF0000"/>
                </a:solidFill>
              </a:endParaRPr>
            </a:p>
          </p:txBody>
        </p:sp>
      </p:grpSp>
      <p:grpSp>
        <p:nvGrpSpPr>
          <p:cNvPr id="32" name="组合 31"/>
          <p:cNvGrpSpPr/>
          <p:nvPr/>
        </p:nvGrpSpPr>
        <p:grpSpPr>
          <a:xfrm>
            <a:off x="4572000" y="1866719"/>
            <a:ext cx="2183627" cy="4339992"/>
            <a:chOff x="2480371" y="1866719"/>
            <a:chExt cx="2183627" cy="4339992"/>
          </a:xfrm>
        </p:grpSpPr>
        <p:sp>
          <p:nvSpPr>
            <p:cNvPr id="33" name="椭圆 32"/>
            <p:cNvSpPr/>
            <p:nvPr/>
          </p:nvSpPr>
          <p:spPr>
            <a:xfrm>
              <a:off x="2480371" y="1866719"/>
              <a:ext cx="2183627" cy="3854765"/>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3059152" y="5745046"/>
              <a:ext cx="979179" cy="461665"/>
            </a:xfrm>
            <a:prstGeom prst="rect">
              <a:avLst/>
            </a:prstGeom>
            <a:noFill/>
          </p:spPr>
          <p:txBody>
            <a:bodyPr wrap="none" rtlCol="0">
              <a:spAutoFit/>
            </a:bodyPr>
            <a:lstStyle/>
            <a:p>
              <a:r>
                <a:rPr lang="en-US" altLang="zh-CN" sz="2400" b="1" dirty="0">
                  <a:solidFill>
                    <a:srgbClr val="FF0000"/>
                  </a:solidFill>
                </a:rPr>
                <a:t>Step 2</a:t>
              </a:r>
              <a:endParaRPr lang="zh-CN" altLang="en-US" sz="2400" b="1" dirty="0">
                <a:solidFill>
                  <a:srgbClr val="FF0000"/>
                </a:solidFill>
              </a:endParaRPr>
            </a:p>
          </p:txBody>
        </p:sp>
      </p:grpSp>
      <p:sp>
        <p:nvSpPr>
          <p:cNvPr id="35" name="文本框 34"/>
          <p:cNvSpPr txBox="1"/>
          <p:nvPr/>
        </p:nvSpPr>
        <p:spPr>
          <a:xfrm>
            <a:off x="2099150" y="6261932"/>
            <a:ext cx="2790059" cy="400110"/>
          </a:xfrm>
          <a:prstGeom prst="rect">
            <a:avLst/>
          </a:prstGeom>
          <a:noFill/>
        </p:spPr>
        <p:txBody>
          <a:bodyPr wrap="none" rtlCol="0">
            <a:spAutoFit/>
          </a:bodyPr>
          <a:lstStyle/>
          <a:p>
            <a:r>
              <a:rPr lang="en-US" altLang="zh-CN" sz="2000" b="1" dirty="0">
                <a:solidFill>
                  <a:srgbClr val="FF0000"/>
                </a:solidFill>
              </a:rPr>
              <a:t>Representation Learning</a:t>
            </a:r>
            <a:endParaRPr lang="zh-CN" altLang="en-US" sz="2000" b="1" dirty="0">
              <a:solidFill>
                <a:srgbClr val="FF0000"/>
              </a:solidFill>
            </a:endParaRPr>
          </a:p>
        </p:txBody>
      </p:sp>
    </p:spTree>
    <p:extLst>
      <p:ext uri="{BB962C8B-B14F-4D97-AF65-F5344CB8AC3E}">
        <p14:creationId xmlns:p14="http://schemas.microsoft.com/office/powerpoint/2010/main" val="4168714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28" grpId="0"/>
      <p:bldP spid="40" grpId="0"/>
      <p:bldP spid="41" grpId="0"/>
      <p:bldP spid="3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64119" y="764704"/>
            <a:ext cx="6228184" cy="4474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11321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Artificial Neural Net Models</a:t>
            </a:r>
            <a:endParaRPr lang="zh-CN" altLang="en-US" dirty="0"/>
          </a:p>
        </p:txBody>
      </p:sp>
      <p:sp>
        <p:nvSpPr>
          <p:cNvPr id="3" name="内容占位符 2"/>
          <p:cNvSpPr>
            <a:spLocks noGrp="1"/>
          </p:cNvSpPr>
          <p:nvPr>
            <p:ph idx="1"/>
          </p:nvPr>
        </p:nvSpPr>
        <p:spPr>
          <a:xfrm>
            <a:off x="628650" y="1415386"/>
            <a:ext cx="7886700" cy="4980248"/>
          </a:xfrm>
        </p:spPr>
        <p:txBody>
          <a:bodyPr/>
          <a:lstStyle/>
          <a:p>
            <a:r>
              <a:rPr lang="en-US" altLang="zh-CN" sz="2400" dirty="0"/>
              <a:t>Artificial Neural nets are specified by</a:t>
            </a:r>
          </a:p>
          <a:p>
            <a:pPr lvl="1"/>
            <a:endParaRPr lang="en-US" altLang="zh-CN" sz="2800" dirty="0"/>
          </a:p>
          <a:p>
            <a:pPr lvl="1"/>
            <a:r>
              <a:rPr lang="en-US" altLang="zh-CN" sz="2800" dirty="0"/>
              <a:t>Net topology</a:t>
            </a:r>
          </a:p>
          <a:p>
            <a:pPr lvl="1"/>
            <a:endParaRPr lang="en-US" altLang="zh-CN" sz="2800" dirty="0"/>
          </a:p>
          <a:p>
            <a:pPr lvl="1"/>
            <a:endParaRPr lang="en-US" altLang="zh-CN" sz="2800" dirty="0"/>
          </a:p>
          <a:p>
            <a:pPr lvl="1"/>
            <a:r>
              <a:rPr lang="en-US" altLang="zh-CN" sz="2800" dirty="0"/>
              <a:t>Node (processor) characteristics</a:t>
            </a:r>
          </a:p>
          <a:p>
            <a:pPr lvl="1"/>
            <a:endParaRPr lang="en-US" altLang="zh-CN" sz="2800" dirty="0"/>
          </a:p>
          <a:p>
            <a:pPr lvl="1"/>
            <a:endParaRPr lang="en-US" altLang="zh-CN" sz="2800" dirty="0"/>
          </a:p>
          <a:p>
            <a:pPr lvl="1"/>
            <a:r>
              <a:rPr lang="en-US" altLang="zh-CN" sz="2800" dirty="0"/>
              <a:t>Training/learning rules </a:t>
            </a:r>
          </a:p>
          <a:p>
            <a:endParaRPr lang="en-US" altLang="zh-CN" sz="2400" dirty="0"/>
          </a:p>
          <a:p>
            <a:endParaRPr lang="en-US" altLang="zh-CN" sz="2400" dirty="0"/>
          </a:p>
        </p:txBody>
      </p:sp>
    </p:spTree>
    <p:extLst>
      <p:ext uri="{BB962C8B-B14F-4D97-AF65-F5344CB8AC3E}">
        <p14:creationId xmlns:p14="http://schemas.microsoft.com/office/powerpoint/2010/main" val="124789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Artificial Neural Net Models</a:t>
            </a:r>
            <a:endParaRPr lang="zh-CN" altLang="en-US" dirty="0"/>
          </a:p>
        </p:txBody>
      </p:sp>
      <p:sp>
        <p:nvSpPr>
          <p:cNvPr id="3" name="内容占位符 2"/>
          <p:cNvSpPr>
            <a:spLocks noGrp="1"/>
          </p:cNvSpPr>
          <p:nvPr>
            <p:ph idx="1"/>
          </p:nvPr>
        </p:nvSpPr>
        <p:spPr>
          <a:xfrm>
            <a:off x="628650" y="1415386"/>
            <a:ext cx="7886700" cy="4980248"/>
          </a:xfrm>
        </p:spPr>
        <p:txBody>
          <a:bodyPr/>
          <a:lstStyle/>
          <a:p>
            <a:r>
              <a:rPr lang="en-US" altLang="zh-CN" sz="2400" dirty="0"/>
              <a:t>Artificial Neural nets are specified by</a:t>
            </a:r>
          </a:p>
          <a:p>
            <a:pPr lvl="1"/>
            <a:endParaRPr lang="en-US" altLang="zh-CN" sz="2800" dirty="0"/>
          </a:p>
          <a:p>
            <a:pPr lvl="1"/>
            <a:r>
              <a:rPr lang="en-US" altLang="zh-CN" sz="2800" dirty="0"/>
              <a:t>Net topology</a:t>
            </a:r>
          </a:p>
          <a:p>
            <a:pPr lvl="1"/>
            <a:endParaRPr lang="en-US" altLang="zh-CN" sz="2800" dirty="0"/>
          </a:p>
          <a:p>
            <a:pPr lvl="1"/>
            <a:endParaRPr lang="en-US" altLang="zh-CN" sz="2800" dirty="0"/>
          </a:p>
          <a:p>
            <a:pPr lvl="1"/>
            <a:r>
              <a:rPr lang="en-US" altLang="zh-CN" sz="2800" dirty="0"/>
              <a:t>Node (processor) characteristics</a:t>
            </a:r>
          </a:p>
          <a:p>
            <a:pPr lvl="1"/>
            <a:endParaRPr lang="en-US" altLang="zh-CN" sz="2800" dirty="0"/>
          </a:p>
          <a:p>
            <a:pPr lvl="1"/>
            <a:endParaRPr lang="en-US" altLang="zh-CN" sz="2800" dirty="0"/>
          </a:p>
          <a:p>
            <a:pPr lvl="1"/>
            <a:r>
              <a:rPr lang="en-US" altLang="zh-CN" sz="2800" dirty="0">
                <a:solidFill>
                  <a:srgbClr val="FF0000"/>
                </a:solidFill>
              </a:rPr>
              <a:t>Training/learning rules </a:t>
            </a:r>
          </a:p>
          <a:p>
            <a:pPr lvl="2"/>
            <a:r>
              <a:rPr lang="en-US" altLang="zh-CN" sz="2500" dirty="0">
                <a:solidFill>
                  <a:srgbClr val="FF0000"/>
                </a:solidFill>
              </a:rPr>
              <a:t>Backpropagation</a:t>
            </a:r>
          </a:p>
          <a:p>
            <a:endParaRPr lang="en-US" altLang="zh-CN" sz="2400" dirty="0"/>
          </a:p>
          <a:p>
            <a:endParaRPr lang="en-US" altLang="zh-CN" sz="2400" dirty="0"/>
          </a:p>
        </p:txBody>
      </p:sp>
    </p:spTree>
    <p:extLst>
      <p:ext uri="{BB962C8B-B14F-4D97-AF65-F5344CB8AC3E}">
        <p14:creationId xmlns:p14="http://schemas.microsoft.com/office/powerpoint/2010/main" val="7211235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9512" y="89824"/>
            <a:ext cx="8964488" cy="592102"/>
          </a:xfrm>
        </p:spPr>
        <p:txBody>
          <a:bodyPr/>
          <a:lstStyle/>
          <a:p>
            <a:r>
              <a:rPr lang="en-US" altLang="zh-CN" sz="2400" dirty="0"/>
              <a:t>Neural Network (Deep Learning) History &amp; Progress</a:t>
            </a:r>
            <a:endParaRPr lang="zh-CN" altLang="en-US" sz="2400" dirty="0"/>
          </a:p>
        </p:txBody>
      </p:sp>
      <p:sp>
        <p:nvSpPr>
          <p:cNvPr id="3" name="内容占位符 2"/>
          <p:cNvSpPr>
            <a:spLocks noGrp="1"/>
          </p:cNvSpPr>
          <p:nvPr>
            <p:ph idx="1"/>
          </p:nvPr>
        </p:nvSpPr>
        <p:spPr>
          <a:xfrm>
            <a:off x="628650" y="1022888"/>
            <a:ext cx="7886700" cy="5584556"/>
          </a:xfrm>
        </p:spPr>
        <p:txBody>
          <a:bodyPr>
            <a:normAutofit/>
          </a:bodyPr>
          <a:lstStyle/>
          <a:p>
            <a:r>
              <a:rPr lang="en-US" altLang="zh-CN" sz="2000" dirty="0"/>
              <a:t>1957, Perceptron created by Frank Rosenblatt (</a:t>
            </a:r>
            <a:r>
              <a:rPr lang="en-US" altLang="zh-CN" sz="2000" b="1" dirty="0">
                <a:solidFill>
                  <a:srgbClr val="FF0000"/>
                </a:solidFill>
              </a:rPr>
              <a:t>60 years ago</a:t>
            </a:r>
            <a:r>
              <a:rPr lang="en-US" altLang="zh-CN" sz="2000" dirty="0"/>
              <a:t>)</a:t>
            </a:r>
          </a:p>
          <a:p>
            <a:r>
              <a:rPr lang="en-US" altLang="zh-CN" sz="2000" dirty="0"/>
              <a:t>1969, the first AI winter caused by “</a:t>
            </a:r>
            <a:r>
              <a:rPr lang="en-US" altLang="zh-CN" sz="2000" dirty="0" err="1"/>
              <a:t>Perceptrons</a:t>
            </a:r>
            <a:r>
              <a:rPr lang="en-US" altLang="zh-CN" sz="2000" dirty="0"/>
              <a:t>”</a:t>
            </a:r>
          </a:p>
          <a:p>
            <a:r>
              <a:rPr lang="en-US" altLang="zh-CN" sz="2000" dirty="0"/>
              <a:t>1970s, Backpropagation was introduced and wasn’t valued </a:t>
            </a:r>
          </a:p>
          <a:p>
            <a:r>
              <a:rPr lang="en-US" altLang="zh-CN" sz="2000" dirty="0"/>
              <a:t>1986, Backpropagation was reinvented</a:t>
            </a:r>
          </a:p>
          <a:p>
            <a:r>
              <a:rPr lang="en-US" altLang="zh-CN" sz="2000" dirty="0"/>
              <a:t>1989, </a:t>
            </a:r>
            <a:r>
              <a:rPr lang="en-US" altLang="zh-CN" sz="2000" b="1" dirty="0">
                <a:solidFill>
                  <a:srgbClr val="FF0000"/>
                </a:solidFill>
              </a:rPr>
              <a:t>Convolutional Neural Network (CNN) </a:t>
            </a:r>
            <a:r>
              <a:rPr lang="en-US" altLang="zh-CN" sz="2000" dirty="0"/>
              <a:t>by Yann </a:t>
            </a:r>
            <a:r>
              <a:rPr lang="en-US" altLang="zh-CN" sz="2000" dirty="0" err="1"/>
              <a:t>LeCun</a:t>
            </a:r>
            <a:endParaRPr lang="en-US" altLang="zh-CN" sz="2000" dirty="0"/>
          </a:p>
          <a:p>
            <a:r>
              <a:rPr lang="en-US" altLang="zh-CN" sz="2000" dirty="0"/>
              <a:t>1980s, Recurrent Neural Network was created</a:t>
            </a:r>
          </a:p>
          <a:p>
            <a:r>
              <a:rPr lang="en-US" altLang="zh-CN" sz="2000" dirty="0"/>
              <a:t>1997, </a:t>
            </a:r>
            <a:r>
              <a:rPr lang="en-US" altLang="zh-CN" sz="2000" b="1" dirty="0">
                <a:solidFill>
                  <a:srgbClr val="FF0000"/>
                </a:solidFill>
              </a:rPr>
              <a:t>Long Short Term Memory networks(LSTM)</a:t>
            </a:r>
            <a:r>
              <a:rPr lang="en-US" altLang="zh-CN" sz="2000" dirty="0"/>
              <a:t> by </a:t>
            </a:r>
            <a:r>
              <a:rPr lang="en-US" altLang="zh-CN" sz="2000" dirty="0" err="1"/>
              <a:t>Hochreiter</a:t>
            </a:r>
            <a:r>
              <a:rPr lang="en-US" altLang="zh-CN" sz="2000" dirty="0"/>
              <a:t> &amp; </a:t>
            </a:r>
            <a:r>
              <a:rPr lang="en-US" altLang="zh-CN" sz="2000" dirty="0" err="1"/>
              <a:t>Schmidhuber</a:t>
            </a:r>
            <a:endParaRPr lang="en-US" altLang="zh-CN" sz="2000" dirty="0"/>
          </a:p>
          <a:p>
            <a:endParaRPr lang="en-US" altLang="zh-CN" sz="2000" dirty="0"/>
          </a:p>
          <a:p>
            <a:endParaRPr lang="en-US" altLang="zh-CN" sz="2000" dirty="0"/>
          </a:p>
        </p:txBody>
      </p:sp>
    </p:spTree>
    <p:extLst>
      <p:ext uri="{BB962C8B-B14F-4D97-AF65-F5344CB8AC3E}">
        <p14:creationId xmlns:p14="http://schemas.microsoft.com/office/powerpoint/2010/main" val="1617432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Yann </a:t>
            </a:r>
            <a:r>
              <a:rPr lang="en-US" altLang="zh-CN" dirty="0" err="1"/>
              <a:t>Lecun</a:t>
            </a:r>
            <a:endParaRPr lang="zh-CN" altLang="en-US" dirty="0"/>
          </a:p>
        </p:txBody>
      </p:sp>
      <p:sp>
        <p:nvSpPr>
          <p:cNvPr id="3" name="内容占位符 2"/>
          <p:cNvSpPr>
            <a:spLocks noGrp="1"/>
          </p:cNvSpPr>
          <p:nvPr>
            <p:ph idx="1"/>
          </p:nvPr>
        </p:nvSpPr>
        <p:spPr>
          <a:xfrm>
            <a:off x="457200" y="1600200"/>
            <a:ext cx="4474840" cy="4525963"/>
          </a:xfrm>
        </p:spPr>
        <p:txBody>
          <a:bodyPr>
            <a:normAutofit/>
          </a:bodyPr>
          <a:lstStyle/>
          <a:p>
            <a:r>
              <a:rPr lang="en-US" altLang="zh-CN" b="1" dirty="0" err="1"/>
              <a:t>Yann</a:t>
            </a:r>
            <a:r>
              <a:rPr lang="en-US" altLang="zh-CN" b="1" dirty="0"/>
              <a:t> </a:t>
            </a:r>
            <a:r>
              <a:rPr lang="en-US" altLang="zh-CN" b="1" dirty="0" err="1"/>
              <a:t>Lecun</a:t>
            </a:r>
            <a:endParaRPr lang="en-US" altLang="zh-CN" dirty="0"/>
          </a:p>
          <a:p>
            <a:r>
              <a:rPr lang="en-US" altLang="zh-CN" dirty="0"/>
              <a:t>Burn in Paris in 1960.</a:t>
            </a:r>
          </a:p>
          <a:p>
            <a:r>
              <a:rPr lang="en-US" altLang="zh-CN" dirty="0"/>
              <a:t>In 1987, after receiving PhD in France, he worked as a postdoctoral researcher with </a:t>
            </a:r>
            <a:r>
              <a:rPr lang="en-US" altLang="zh-CN" b="1" dirty="0"/>
              <a:t>Hinton</a:t>
            </a:r>
            <a:r>
              <a:rPr lang="en-US" altLang="zh-CN" dirty="0"/>
              <a:t> for one year, and then in Bell Labs.</a:t>
            </a:r>
          </a:p>
          <a:p>
            <a:endParaRPr lang="en-US" altLang="zh-CN" dirty="0"/>
          </a:p>
          <a:p>
            <a:endParaRPr lang="zh-CN"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080" y="1340768"/>
            <a:ext cx="3164774" cy="4176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57603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BP &amp; CNN</a:t>
            </a:r>
            <a:endParaRPr lang="zh-CN" altLang="en-US" dirty="0"/>
          </a:p>
        </p:txBody>
      </p:sp>
      <p:sp>
        <p:nvSpPr>
          <p:cNvPr id="3" name="内容占位符 2"/>
          <p:cNvSpPr>
            <a:spLocks noGrp="1"/>
          </p:cNvSpPr>
          <p:nvPr>
            <p:ph idx="1"/>
          </p:nvPr>
        </p:nvSpPr>
        <p:spPr/>
        <p:txBody>
          <a:bodyPr>
            <a:normAutofit/>
          </a:bodyPr>
          <a:lstStyle/>
          <a:p>
            <a:r>
              <a:rPr lang="en-US" altLang="zh-CN" dirty="0"/>
              <a:t>In 1989, </a:t>
            </a:r>
            <a:r>
              <a:rPr lang="en-US" altLang="zh-CN" b="1" dirty="0" err="1"/>
              <a:t>Yann</a:t>
            </a:r>
            <a:r>
              <a:rPr lang="en-US" altLang="zh-CN" b="1" dirty="0"/>
              <a:t> </a:t>
            </a:r>
            <a:r>
              <a:rPr lang="en-US" altLang="zh-CN" b="1" dirty="0" err="1"/>
              <a:t>Lecun</a:t>
            </a:r>
            <a:r>
              <a:rPr lang="en-US" altLang="zh-CN" b="1" dirty="0"/>
              <a:t> </a:t>
            </a:r>
            <a:r>
              <a:rPr lang="en-US" altLang="zh-CN" dirty="0"/>
              <a:t>published the paper “</a:t>
            </a:r>
            <a:r>
              <a:rPr lang="en-US" altLang="zh-CN" sz="3000" i="1" dirty="0" err="1">
                <a:solidFill>
                  <a:schemeClr val="bg1">
                    <a:lumMod val="50000"/>
                  </a:schemeClr>
                </a:solidFill>
                <a:latin typeface="Times New Roman" pitchFamily="18" charset="0"/>
                <a:ea typeface="Cambria Math" pitchFamily="18" charset="0"/>
                <a:cs typeface="Times New Roman" pitchFamily="18" charset="0"/>
              </a:rPr>
              <a:t>Backprop-agation</a:t>
            </a:r>
            <a:r>
              <a:rPr lang="en-US" altLang="zh-CN" sz="3000" i="1" dirty="0">
                <a:solidFill>
                  <a:schemeClr val="bg1">
                    <a:lumMod val="50000"/>
                  </a:schemeClr>
                </a:solidFill>
                <a:latin typeface="Times New Roman" pitchFamily="18" charset="0"/>
                <a:ea typeface="Cambria Math" pitchFamily="18" charset="0"/>
                <a:cs typeface="Times New Roman" pitchFamily="18" charset="0"/>
              </a:rPr>
              <a:t> applied to handwritten zip code recognition</a:t>
            </a:r>
            <a:r>
              <a:rPr lang="en-US" altLang="zh-CN" dirty="0"/>
              <a:t>“.</a:t>
            </a:r>
          </a:p>
          <a:p>
            <a:endParaRPr lang="en-US" altLang="zh-CN" dirty="0"/>
          </a:p>
          <a:p>
            <a:r>
              <a:rPr lang="en-US" altLang="zh-CN" dirty="0"/>
              <a:t>In the paper, he trained a CNN model with about 10,000 hand-written-digit images provided by the US Postal System and achieved an test error rate of 5%.</a:t>
            </a:r>
          </a:p>
          <a:p>
            <a:endParaRPr lang="en-US" altLang="zh-CN" dirty="0"/>
          </a:p>
          <a:p>
            <a:r>
              <a:rPr lang="en-US" altLang="zh-CN" dirty="0"/>
              <a:t>A CNN-based commercial software was also developed by </a:t>
            </a:r>
            <a:r>
              <a:rPr lang="en-US" altLang="zh-CN" dirty="0" err="1"/>
              <a:t>Lecun</a:t>
            </a:r>
            <a:r>
              <a:rPr lang="en-US" altLang="zh-CN" dirty="0"/>
              <a:t> to recognize the hand-written digits on checks. It had occupied about 20% of the market share in the late 1990s US.</a:t>
            </a:r>
            <a:endParaRPr lang="zh-CN" altLang="en-US" dirty="0"/>
          </a:p>
        </p:txBody>
      </p:sp>
    </p:spTree>
    <p:extLst>
      <p:ext uri="{BB962C8B-B14F-4D97-AF65-F5344CB8AC3E}">
        <p14:creationId xmlns:p14="http://schemas.microsoft.com/office/powerpoint/2010/main" val="23792516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9512" y="89824"/>
            <a:ext cx="8964488" cy="592102"/>
          </a:xfrm>
        </p:spPr>
        <p:txBody>
          <a:bodyPr/>
          <a:lstStyle/>
          <a:p>
            <a:r>
              <a:rPr lang="en-US" altLang="zh-CN" sz="2400" dirty="0"/>
              <a:t>Neural Network (Deep Learning) History &amp; Progress</a:t>
            </a:r>
            <a:endParaRPr lang="zh-CN" altLang="en-US" sz="2400" dirty="0"/>
          </a:p>
        </p:txBody>
      </p:sp>
      <p:sp>
        <p:nvSpPr>
          <p:cNvPr id="3" name="内容占位符 2"/>
          <p:cNvSpPr>
            <a:spLocks noGrp="1"/>
          </p:cNvSpPr>
          <p:nvPr>
            <p:ph idx="1"/>
          </p:nvPr>
        </p:nvSpPr>
        <p:spPr>
          <a:xfrm>
            <a:off x="628650" y="1022888"/>
            <a:ext cx="7886700" cy="5584556"/>
          </a:xfrm>
        </p:spPr>
        <p:txBody>
          <a:bodyPr>
            <a:normAutofit/>
          </a:bodyPr>
          <a:lstStyle/>
          <a:p>
            <a:r>
              <a:rPr lang="en-US" altLang="zh-CN" sz="2000" dirty="0"/>
              <a:t>1957, Perceptron created by Frank Rosenblatt (</a:t>
            </a:r>
            <a:r>
              <a:rPr lang="en-US" altLang="zh-CN" sz="2000" b="1" dirty="0">
                <a:solidFill>
                  <a:srgbClr val="FF0000"/>
                </a:solidFill>
              </a:rPr>
              <a:t>60 years ago</a:t>
            </a:r>
            <a:r>
              <a:rPr lang="en-US" altLang="zh-CN" sz="2000" dirty="0"/>
              <a:t>)</a:t>
            </a:r>
          </a:p>
          <a:p>
            <a:r>
              <a:rPr lang="en-US" altLang="zh-CN" sz="2000" dirty="0"/>
              <a:t>1969, the first AI winter caused by “</a:t>
            </a:r>
            <a:r>
              <a:rPr lang="en-US" altLang="zh-CN" sz="2000" dirty="0" err="1"/>
              <a:t>Perceptrons</a:t>
            </a:r>
            <a:r>
              <a:rPr lang="en-US" altLang="zh-CN" sz="2000" dirty="0"/>
              <a:t>”</a:t>
            </a:r>
          </a:p>
          <a:p>
            <a:r>
              <a:rPr lang="en-US" altLang="zh-CN" sz="2000" dirty="0"/>
              <a:t>1970s, Backpropagation was introduced and wasn’t valued </a:t>
            </a:r>
          </a:p>
          <a:p>
            <a:r>
              <a:rPr lang="en-US" altLang="zh-CN" sz="2000" dirty="0"/>
              <a:t>1986, Backpropagation was reinvented</a:t>
            </a:r>
          </a:p>
          <a:p>
            <a:r>
              <a:rPr lang="en-US" altLang="zh-CN" sz="2000" dirty="0"/>
              <a:t>1989, </a:t>
            </a:r>
            <a:r>
              <a:rPr lang="en-US" altLang="zh-CN" sz="2000" b="1" dirty="0">
                <a:solidFill>
                  <a:srgbClr val="FF0000"/>
                </a:solidFill>
              </a:rPr>
              <a:t>Convolutional Neural Network (CNN) </a:t>
            </a:r>
            <a:r>
              <a:rPr lang="en-US" altLang="zh-CN" sz="2000" dirty="0"/>
              <a:t>by Yann </a:t>
            </a:r>
            <a:r>
              <a:rPr lang="en-US" altLang="zh-CN" sz="2000" dirty="0" err="1"/>
              <a:t>LeCun</a:t>
            </a:r>
            <a:endParaRPr lang="en-US" altLang="zh-CN" sz="2000" dirty="0"/>
          </a:p>
          <a:p>
            <a:r>
              <a:rPr lang="en-US" altLang="zh-CN" sz="2000" dirty="0"/>
              <a:t>1980s, Recurrent Neural Network was created</a:t>
            </a:r>
          </a:p>
          <a:p>
            <a:r>
              <a:rPr lang="en-US" altLang="zh-CN" sz="2000" dirty="0"/>
              <a:t>1997, </a:t>
            </a:r>
            <a:r>
              <a:rPr lang="en-US" altLang="zh-CN" sz="2000" b="1" dirty="0">
                <a:solidFill>
                  <a:srgbClr val="FF0000"/>
                </a:solidFill>
              </a:rPr>
              <a:t>Long Short Term Memory networks(LSTM)</a:t>
            </a:r>
            <a:r>
              <a:rPr lang="en-US" altLang="zh-CN" sz="2000" dirty="0"/>
              <a:t> by </a:t>
            </a:r>
            <a:r>
              <a:rPr lang="en-US" altLang="zh-CN" sz="2000" dirty="0" err="1"/>
              <a:t>Hochreiter</a:t>
            </a:r>
            <a:r>
              <a:rPr lang="en-US" altLang="zh-CN" sz="2000" dirty="0"/>
              <a:t> &amp; </a:t>
            </a:r>
            <a:r>
              <a:rPr lang="en-US" altLang="zh-CN" sz="2000" dirty="0" err="1"/>
              <a:t>Schmidhuber</a:t>
            </a:r>
            <a:endParaRPr lang="en-US" altLang="zh-CN" sz="2000" dirty="0"/>
          </a:p>
          <a:p>
            <a:r>
              <a:rPr lang="en-US" altLang="zh-CN" sz="2000" dirty="0"/>
              <a:t>For about 20 years,  the second winter brought by SVM</a:t>
            </a:r>
          </a:p>
          <a:p>
            <a:endParaRPr lang="en-US" altLang="zh-CN" sz="2000" dirty="0"/>
          </a:p>
          <a:p>
            <a:endParaRPr lang="en-US" altLang="zh-CN" sz="2000" dirty="0"/>
          </a:p>
          <a:p>
            <a:endParaRPr lang="en-US" altLang="zh-CN" sz="2000" dirty="0"/>
          </a:p>
        </p:txBody>
      </p:sp>
    </p:spTree>
    <p:extLst>
      <p:ext uri="{BB962C8B-B14F-4D97-AF65-F5344CB8AC3E}">
        <p14:creationId xmlns:p14="http://schemas.microsoft.com/office/powerpoint/2010/main" val="108851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second winter</a:t>
            </a:r>
            <a:endParaRPr lang="zh-CN" altLang="en-US" dirty="0"/>
          </a:p>
        </p:txBody>
      </p:sp>
      <p:sp>
        <p:nvSpPr>
          <p:cNvPr id="3" name="内容占位符 2"/>
          <p:cNvSpPr>
            <a:spLocks noGrp="1"/>
          </p:cNvSpPr>
          <p:nvPr>
            <p:ph idx="1"/>
          </p:nvPr>
        </p:nvSpPr>
        <p:spPr>
          <a:xfrm>
            <a:off x="628650" y="1131277"/>
            <a:ext cx="7886700" cy="4721789"/>
          </a:xfrm>
        </p:spPr>
        <p:txBody>
          <a:bodyPr/>
          <a:lstStyle/>
          <a:p>
            <a:r>
              <a:rPr lang="en-US" altLang="zh-CN" dirty="0"/>
              <a:t>However, at the time when CNN was ready to enjoy its booming, a researcher in Bell Labs, whose office was quite near to Yann </a:t>
            </a:r>
            <a:r>
              <a:rPr lang="en-US" altLang="zh-CN" dirty="0" err="1"/>
              <a:t>Lecun’s</a:t>
            </a:r>
            <a:r>
              <a:rPr lang="en-US" altLang="zh-CN" dirty="0"/>
              <a:t>, brought the second winter to NN research.</a:t>
            </a:r>
          </a:p>
          <a:p>
            <a:endParaRPr lang="en-US" altLang="zh-CN" dirty="0"/>
          </a:p>
          <a:p>
            <a:endParaRPr lang="zh-CN" altLang="en-US" dirty="0"/>
          </a:p>
        </p:txBody>
      </p:sp>
      <p:sp>
        <p:nvSpPr>
          <p:cNvPr id="6" name="内容占位符 2"/>
          <p:cNvSpPr txBox="1">
            <a:spLocks/>
          </p:cNvSpPr>
          <p:nvPr/>
        </p:nvSpPr>
        <p:spPr>
          <a:xfrm>
            <a:off x="773723" y="2745599"/>
            <a:ext cx="4325815" cy="308902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baseline="0">
                <a:solidFill>
                  <a:schemeClr val="tx1"/>
                </a:solidFill>
                <a:latin typeface="Palatino Linotype" panose="02040502050505030304" pitchFamily="18"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baseline="0">
                <a:solidFill>
                  <a:schemeClr val="tx1"/>
                </a:solidFill>
                <a:latin typeface="Palatino Linotype" panose="02040502050505030304" pitchFamily="18"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baseline="0">
                <a:solidFill>
                  <a:schemeClr val="tx1"/>
                </a:solidFill>
                <a:latin typeface="Palatino Linotype" panose="02040502050505030304" pitchFamily="18"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baseline="0">
                <a:solidFill>
                  <a:schemeClr val="tx1"/>
                </a:solidFill>
                <a:latin typeface="Palatino Linotype" panose="02040502050505030304" pitchFamily="18"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baseline="0">
                <a:solidFill>
                  <a:schemeClr val="tx1"/>
                </a:solidFill>
                <a:latin typeface="Palatino Linotype" panose="02040502050505030304" pitchFamily="18"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zh-CN" b="1" dirty="0" err="1"/>
              <a:t>Vladmir</a:t>
            </a:r>
            <a:r>
              <a:rPr lang="en-US" altLang="zh-CN" b="1" dirty="0"/>
              <a:t> </a:t>
            </a:r>
            <a:r>
              <a:rPr lang="en-US" altLang="zh-CN" b="1" dirty="0" err="1"/>
              <a:t>Vapnik</a:t>
            </a:r>
            <a:endParaRPr lang="en-US" altLang="zh-CN" b="1" dirty="0"/>
          </a:p>
          <a:p>
            <a:r>
              <a:rPr lang="en-US" altLang="zh-CN" dirty="0"/>
              <a:t>Burn in the former Soviet Union in 1936</a:t>
            </a:r>
          </a:p>
          <a:p>
            <a:r>
              <a:rPr lang="en-US" altLang="zh-CN" dirty="0"/>
              <a:t>Migrated to US in 1990 and worked in </a:t>
            </a:r>
            <a:r>
              <a:rPr lang="en-US" altLang="zh-CN" b="1" dirty="0"/>
              <a:t>Bell Labs</a:t>
            </a:r>
            <a:r>
              <a:rPr lang="en-US" altLang="zh-CN" dirty="0"/>
              <a:t>.</a:t>
            </a:r>
          </a:p>
          <a:p>
            <a:r>
              <a:rPr lang="en-US" altLang="zh-CN" dirty="0"/>
              <a:t>Early in 1963, </a:t>
            </a:r>
            <a:r>
              <a:rPr lang="en-US" altLang="zh-CN" dirty="0" err="1"/>
              <a:t>Vapnik</a:t>
            </a:r>
            <a:r>
              <a:rPr lang="en-US" altLang="zh-CN" dirty="0"/>
              <a:t> invented the </a:t>
            </a:r>
            <a:r>
              <a:rPr lang="en-US" altLang="zh-CN" b="1" dirty="0"/>
              <a:t>Support Vector Machine (SVM) </a:t>
            </a:r>
            <a:r>
              <a:rPr lang="en-US" altLang="zh-CN" dirty="0"/>
              <a:t>algorithm.</a:t>
            </a:r>
          </a:p>
          <a:p>
            <a:endParaRPr lang="zh-CN" alt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088" y="2373069"/>
            <a:ext cx="3176719" cy="3945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572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second winter</a:t>
            </a:r>
            <a:endParaRPr lang="zh-CN" altLang="en-US" dirty="0"/>
          </a:p>
        </p:txBody>
      </p:sp>
      <p:sp>
        <p:nvSpPr>
          <p:cNvPr id="3" name="内容占位符 2"/>
          <p:cNvSpPr>
            <a:spLocks noGrp="1"/>
          </p:cNvSpPr>
          <p:nvPr>
            <p:ph idx="1"/>
          </p:nvPr>
        </p:nvSpPr>
        <p:spPr>
          <a:xfrm>
            <a:off x="628649" y="1589651"/>
            <a:ext cx="8245719" cy="5004580"/>
          </a:xfrm>
        </p:spPr>
        <p:txBody>
          <a:bodyPr>
            <a:normAutofit fontScale="92500" lnSpcReduction="10000"/>
          </a:bodyPr>
          <a:lstStyle/>
          <a:p>
            <a:r>
              <a:rPr lang="en-US" altLang="zh-CN" dirty="0"/>
              <a:t>The SVM, as an exquisite classification algorithm, started to find its prosperity in image and voice recognition, in the early 1990s.</a:t>
            </a:r>
          </a:p>
          <a:p>
            <a:endParaRPr lang="en-US" altLang="zh-CN" dirty="0"/>
          </a:p>
          <a:p>
            <a:r>
              <a:rPr lang="en-US" altLang="zh-CN" dirty="0"/>
              <a:t>In Bell Labs on the corridor,  </a:t>
            </a:r>
            <a:r>
              <a:rPr lang="en-US" altLang="zh-CN" b="1" dirty="0"/>
              <a:t>Yann </a:t>
            </a:r>
            <a:r>
              <a:rPr lang="en-US" altLang="zh-CN" b="1" dirty="0" err="1"/>
              <a:t>Lecun</a:t>
            </a:r>
            <a:r>
              <a:rPr lang="en-US" altLang="zh-CN" b="1" dirty="0"/>
              <a:t> and </a:t>
            </a:r>
            <a:r>
              <a:rPr lang="en-US" altLang="zh-CN" b="1" dirty="0" err="1"/>
              <a:t>Vapnik</a:t>
            </a:r>
            <a:r>
              <a:rPr lang="en-US" altLang="zh-CN" dirty="0"/>
              <a:t> often had fever discussions on the strength and weakness of NN and SVM.</a:t>
            </a:r>
          </a:p>
          <a:p>
            <a:endParaRPr lang="en-US" altLang="zh-CN" dirty="0"/>
          </a:p>
          <a:p>
            <a:r>
              <a:rPr lang="en-US" altLang="zh-CN" dirty="0"/>
              <a:t>On the recognition task of hand-written digits, the SVM had kept making progress:</a:t>
            </a:r>
          </a:p>
          <a:p>
            <a:pPr lvl="1"/>
            <a:r>
              <a:rPr lang="en-US" altLang="zh-CN" dirty="0"/>
              <a:t>By 1998, the error rate had been reduced to 0.8% .</a:t>
            </a:r>
          </a:p>
          <a:p>
            <a:pPr lvl="1"/>
            <a:r>
              <a:rPr lang="en-US" altLang="zh-CN" dirty="0"/>
              <a:t>By 2002, 0.56%</a:t>
            </a:r>
          </a:p>
          <a:p>
            <a:endParaRPr lang="en-US" altLang="zh-CN" dirty="0"/>
          </a:p>
          <a:p>
            <a:r>
              <a:rPr lang="en-US" altLang="zh-CN" dirty="0"/>
              <a:t>It had obviously exceeded the contemporary  performances of NN.</a:t>
            </a:r>
          </a:p>
          <a:p>
            <a:endParaRPr lang="zh-CN" altLang="en-US" dirty="0"/>
          </a:p>
        </p:txBody>
      </p:sp>
    </p:spTree>
    <p:extLst>
      <p:ext uri="{BB962C8B-B14F-4D97-AF65-F5344CB8AC3E}">
        <p14:creationId xmlns:p14="http://schemas.microsoft.com/office/powerpoint/2010/main" val="1254433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The second winter</a:t>
            </a:r>
            <a:endParaRPr lang="zh-CN" altLang="en-US" dirty="0"/>
          </a:p>
        </p:txBody>
      </p:sp>
      <p:sp>
        <p:nvSpPr>
          <p:cNvPr id="3" name="内容占位符 2"/>
          <p:cNvSpPr>
            <a:spLocks noGrp="1"/>
          </p:cNvSpPr>
          <p:nvPr>
            <p:ph idx="1"/>
          </p:nvPr>
        </p:nvSpPr>
        <p:spPr>
          <a:xfrm>
            <a:off x="323528" y="1484784"/>
            <a:ext cx="2664296" cy="4429126"/>
          </a:xfrm>
        </p:spPr>
        <p:txBody>
          <a:bodyPr>
            <a:normAutofit/>
          </a:bodyPr>
          <a:lstStyle/>
          <a:p>
            <a:pPr marL="0" indent="0">
              <a:buNone/>
            </a:pPr>
            <a:r>
              <a:rPr lang="en-US" altLang="zh-CN" dirty="0"/>
              <a:t>Geoff Hinton sits at the head of the table at the 2003 Vancouver workshop, where he and his fellow academics convinced the Canadian Institute for Advanced Research (CIFAR) to agree to fund their work.</a:t>
            </a:r>
            <a:endParaRPr lang="zh-CN" altLang="en-US" dirty="0"/>
          </a:p>
        </p:txBody>
      </p:sp>
      <p:pic>
        <p:nvPicPr>
          <p:cNvPr id="1026" name="Picture 2" descr="Yann LeCu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1484784"/>
            <a:ext cx="6144681" cy="4608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497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Supervised Learning</a:t>
            </a:r>
            <a:endParaRPr lang="zh-CN" altLang="en-US" dirty="0"/>
          </a:p>
        </p:txBody>
      </p:sp>
      <p:sp>
        <p:nvSpPr>
          <p:cNvPr id="37" name="内容占位符 2"/>
          <p:cNvSpPr>
            <a:spLocks noGrp="1"/>
          </p:cNvSpPr>
          <p:nvPr>
            <p:ph idx="1"/>
          </p:nvPr>
        </p:nvSpPr>
        <p:spPr>
          <a:xfrm>
            <a:off x="721013" y="5794289"/>
            <a:ext cx="7886700" cy="637310"/>
          </a:xfrm>
        </p:spPr>
        <p:txBody>
          <a:bodyPr/>
          <a:lstStyle/>
          <a:p>
            <a:r>
              <a:rPr lang="en-US" altLang="zh-CN" dirty="0"/>
              <a:t>Step 1 is more important in building a successful system.</a:t>
            </a:r>
            <a:endParaRPr lang="zh-CN" altLang="en-US" dirty="0"/>
          </a:p>
        </p:txBody>
      </p:sp>
      <p:sp>
        <p:nvSpPr>
          <p:cNvPr id="6" name="圆角矩形 5"/>
          <p:cNvSpPr/>
          <p:nvPr/>
        </p:nvSpPr>
        <p:spPr>
          <a:xfrm>
            <a:off x="5330040" y="1502076"/>
            <a:ext cx="1805050" cy="985652"/>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Design &amp; Train</a:t>
            </a:r>
          </a:p>
          <a:p>
            <a:pPr algn="ctr"/>
            <a:r>
              <a:rPr lang="en-US" altLang="zh-CN" dirty="0">
                <a:solidFill>
                  <a:schemeClr val="tx1"/>
                </a:solidFill>
              </a:rPr>
              <a:t>Model</a:t>
            </a:r>
          </a:p>
        </p:txBody>
      </p:sp>
      <p:sp>
        <p:nvSpPr>
          <p:cNvPr id="8" name="圆角矩形 7"/>
          <p:cNvSpPr/>
          <p:nvPr/>
        </p:nvSpPr>
        <p:spPr>
          <a:xfrm>
            <a:off x="2110510" y="1520568"/>
            <a:ext cx="1805050" cy="985652"/>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Define features</a:t>
            </a:r>
            <a:endParaRPr lang="zh-CN" altLang="en-US" dirty="0">
              <a:solidFill>
                <a:schemeClr val="tx1"/>
              </a:solidFill>
            </a:endParaRPr>
          </a:p>
        </p:txBody>
      </p:sp>
      <p:pic>
        <p:nvPicPr>
          <p:cNvPr id="15" name="图片 14"/>
          <p:cNvPicPr>
            <a:picLocks noChangeAspect="1"/>
          </p:cNvPicPr>
          <p:nvPr/>
        </p:nvPicPr>
        <p:blipFill>
          <a:blip r:embed="rId3"/>
          <a:stretch>
            <a:fillRect/>
          </a:stretch>
        </p:blipFill>
        <p:spPr>
          <a:xfrm>
            <a:off x="2240598" y="2740566"/>
            <a:ext cx="1247775" cy="1171575"/>
          </a:xfrm>
          <a:prstGeom prst="rect">
            <a:avLst/>
          </a:prstGeom>
        </p:spPr>
      </p:pic>
      <p:pic>
        <p:nvPicPr>
          <p:cNvPr id="16" name="图片 15"/>
          <p:cNvPicPr>
            <a:picLocks noChangeAspect="1"/>
          </p:cNvPicPr>
          <p:nvPr/>
        </p:nvPicPr>
        <p:blipFill>
          <a:blip r:embed="rId4"/>
          <a:stretch>
            <a:fillRect/>
          </a:stretch>
        </p:blipFill>
        <p:spPr>
          <a:xfrm>
            <a:off x="5471100" y="2748822"/>
            <a:ext cx="1466850" cy="1619250"/>
          </a:xfrm>
          <a:prstGeom prst="rect">
            <a:avLst/>
          </a:prstGeom>
        </p:spPr>
      </p:pic>
      <p:grpSp>
        <p:nvGrpSpPr>
          <p:cNvPr id="26" name="组合 25"/>
          <p:cNvGrpSpPr/>
          <p:nvPr/>
        </p:nvGrpSpPr>
        <p:grpSpPr>
          <a:xfrm>
            <a:off x="1944664" y="1174001"/>
            <a:ext cx="2183627" cy="4339992"/>
            <a:chOff x="2480371" y="1866719"/>
            <a:chExt cx="2183627" cy="4339992"/>
          </a:xfrm>
        </p:grpSpPr>
        <p:sp>
          <p:nvSpPr>
            <p:cNvPr id="29" name="椭圆 28"/>
            <p:cNvSpPr/>
            <p:nvPr/>
          </p:nvSpPr>
          <p:spPr>
            <a:xfrm>
              <a:off x="2480371" y="1866719"/>
              <a:ext cx="2183627" cy="3854765"/>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3059152" y="5745046"/>
              <a:ext cx="979179" cy="461665"/>
            </a:xfrm>
            <a:prstGeom prst="rect">
              <a:avLst/>
            </a:prstGeom>
            <a:noFill/>
          </p:spPr>
          <p:txBody>
            <a:bodyPr wrap="none" rtlCol="0">
              <a:spAutoFit/>
            </a:bodyPr>
            <a:lstStyle/>
            <a:p>
              <a:r>
                <a:rPr lang="en-US" altLang="zh-CN" sz="2400" b="1" dirty="0">
                  <a:solidFill>
                    <a:srgbClr val="FF0000"/>
                  </a:solidFill>
                </a:rPr>
                <a:t>Step 1</a:t>
              </a:r>
              <a:endParaRPr lang="zh-CN" altLang="en-US" sz="2400" b="1" dirty="0">
                <a:solidFill>
                  <a:srgbClr val="FF0000"/>
                </a:solidFill>
              </a:endParaRPr>
            </a:p>
          </p:txBody>
        </p:sp>
      </p:grpSp>
      <p:grpSp>
        <p:nvGrpSpPr>
          <p:cNvPr id="32" name="组合 31"/>
          <p:cNvGrpSpPr/>
          <p:nvPr/>
        </p:nvGrpSpPr>
        <p:grpSpPr>
          <a:xfrm>
            <a:off x="5153891" y="1155509"/>
            <a:ext cx="2183627" cy="4339992"/>
            <a:chOff x="2480371" y="1866719"/>
            <a:chExt cx="2183627" cy="4339992"/>
          </a:xfrm>
        </p:grpSpPr>
        <p:sp>
          <p:nvSpPr>
            <p:cNvPr id="33" name="椭圆 32"/>
            <p:cNvSpPr/>
            <p:nvPr/>
          </p:nvSpPr>
          <p:spPr>
            <a:xfrm>
              <a:off x="2480371" y="1866719"/>
              <a:ext cx="2183627" cy="3854765"/>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3059152" y="5745046"/>
              <a:ext cx="979179" cy="461665"/>
            </a:xfrm>
            <a:prstGeom prst="rect">
              <a:avLst/>
            </a:prstGeom>
            <a:noFill/>
          </p:spPr>
          <p:txBody>
            <a:bodyPr wrap="none" rtlCol="0">
              <a:spAutoFit/>
            </a:bodyPr>
            <a:lstStyle/>
            <a:p>
              <a:r>
                <a:rPr lang="en-US" altLang="zh-CN" sz="2400" b="1" dirty="0">
                  <a:solidFill>
                    <a:srgbClr val="FF0000"/>
                  </a:solidFill>
                </a:rPr>
                <a:t>Step 2</a:t>
              </a:r>
              <a:endParaRPr lang="zh-CN" altLang="en-US" sz="2400" b="1" dirty="0">
                <a:solidFill>
                  <a:srgbClr val="FF0000"/>
                </a:solidFill>
              </a:endParaRPr>
            </a:p>
          </p:txBody>
        </p:sp>
      </p:grpSp>
    </p:spTree>
    <p:extLst>
      <p:ext uri="{BB962C8B-B14F-4D97-AF65-F5344CB8AC3E}">
        <p14:creationId xmlns:p14="http://schemas.microsoft.com/office/powerpoint/2010/main" val="34404597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The second winter</a:t>
            </a:r>
            <a:endParaRPr lang="zh-CN" altLang="en-US" dirty="0"/>
          </a:p>
        </p:txBody>
      </p:sp>
      <p:sp>
        <p:nvSpPr>
          <p:cNvPr id="3" name="内容占位符 2"/>
          <p:cNvSpPr>
            <a:spLocks noGrp="1"/>
          </p:cNvSpPr>
          <p:nvPr>
            <p:ph idx="1"/>
          </p:nvPr>
        </p:nvSpPr>
        <p:spPr/>
        <p:txBody>
          <a:bodyPr>
            <a:normAutofit/>
          </a:bodyPr>
          <a:lstStyle/>
          <a:p>
            <a:r>
              <a:rPr lang="en-US" altLang="zh-CN" dirty="0"/>
              <a:t>In 2004, Canadian Institute for Advanced Research (CIFAR) agreed to support the NN research  by giving about $10 million over 10 years.</a:t>
            </a:r>
          </a:p>
          <a:p>
            <a:r>
              <a:rPr lang="en-US" altLang="zh-CN" dirty="0"/>
              <a:t>By then, </a:t>
            </a:r>
            <a:r>
              <a:rPr lang="en-US" altLang="zh-CN" b="1" dirty="0"/>
              <a:t>CIFAR</a:t>
            </a:r>
            <a:r>
              <a:rPr lang="en-US" altLang="zh-CN" dirty="0"/>
              <a:t> was </a:t>
            </a:r>
            <a:r>
              <a:rPr lang="en-US" altLang="zh-CN" b="1" dirty="0"/>
              <a:t>the only organization </a:t>
            </a:r>
            <a:r>
              <a:rPr lang="en-US" altLang="zh-CN" dirty="0"/>
              <a:t>funding the research of NN.</a:t>
            </a:r>
          </a:p>
          <a:p>
            <a:r>
              <a:rPr lang="en-US" altLang="zh-CN" b="1" dirty="0"/>
              <a:t>Without the support of CIFAR, the AI research of human beings may have to stagger in darkness for many more years. </a:t>
            </a:r>
          </a:p>
        </p:txBody>
      </p:sp>
    </p:spTree>
    <p:extLst>
      <p:ext uri="{BB962C8B-B14F-4D97-AF65-F5344CB8AC3E}">
        <p14:creationId xmlns:p14="http://schemas.microsoft.com/office/powerpoint/2010/main" val="25512739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64119" y="764704"/>
            <a:ext cx="6228184" cy="4474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25603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Something about ‘deep’ and ‘learning’</a:t>
            </a:r>
            <a:endParaRPr lang="zh-CN" altLang="en-US" dirty="0"/>
          </a:p>
        </p:txBody>
      </p:sp>
      <p:sp>
        <p:nvSpPr>
          <p:cNvPr id="3" name="内容占位符 2"/>
          <p:cNvSpPr>
            <a:spLocks noGrp="1"/>
          </p:cNvSpPr>
          <p:nvPr>
            <p:ph idx="1"/>
          </p:nvPr>
        </p:nvSpPr>
        <p:spPr/>
        <p:txBody>
          <a:bodyPr>
            <a:normAutofit/>
          </a:bodyPr>
          <a:lstStyle/>
          <a:p>
            <a:r>
              <a:rPr lang="en-US" altLang="zh-CN" dirty="0"/>
              <a:t>For neural networks, being deeper means being more powerful and expressive.</a:t>
            </a:r>
          </a:p>
          <a:p>
            <a:endParaRPr lang="en-US" altLang="zh-CN" dirty="0"/>
          </a:p>
          <a:p>
            <a:r>
              <a:rPr lang="en-US" altLang="zh-CN" dirty="0"/>
              <a:t>So, why not going deeper at the very beginning? </a:t>
            </a:r>
          </a:p>
          <a:p>
            <a:pPr lvl="1"/>
            <a:r>
              <a:rPr lang="en-US" altLang="zh-CN" dirty="0"/>
              <a:t>The vanishing gradient problem. </a:t>
            </a:r>
          </a:p>
          <a:p>
            <a:pPr lvl="1"/>
            <a:r>
              <a:rPr lang="en-US" altLang="zh-CN" dirty="0"/>
              <a:t>Expensive computation budget.</a:t>
            </a:r>
          </a:p>
          <a:p>
            <a:endParaRPr lang="en-US" altLang="zh-CN" dirty="0"/>
          </a:p>
          <a:p>
            <a:r>
              <a:rPr lang="en-US" altLang="zh-CN" dirty="0"/>
              <a:t>The advances in handling these problems witnessed by the last decade are the prerequisites for the popularization of deep neural networks, i.e., deep learning.</a:t>
            </a:r>
            <a:endParaRPr lang="zh-CN" altLang="en-US" dirty="0"/>
          </a:p>
        </p:txBody>
      </p:sp>
    </p:spTree>
    <p:extLst>
      <p:ext uri="{BB962C8B-B14F-4D97-AF65-F5344CB8AC3E}">
        <p14:creationId xmlns:p14="http://schemas.microsoft.com/office/powerpoint/2010/main" val="344059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Artificial Neural Net Models</a:t>
            </a:r>
            <a:endParaRPr lang="zh-CN" altLang="en-US" dirty="0"/>
          </a:p>
        </p:txBody>
      </p:sp>
      <p:sp>
        <p:nvSpPr>
          <p:cNvPr id="3" name="内容占位符 2"/>
          <p:cNvSpPr>
            <a:spLocks noGrp="1"/>
          </p:cNvSpPr>
          <p:nvPr>
            <p:ph idx="1"/>
          </p:nvPr>
        </p:nvSpPr>
        <p:spPr>
          <a:xfrm>
            <a:off x="628650" y="1415386"/>
            <a:ext cx="7886700" cy="4980248"/>
          </a:xfrm>
        </p:spPr>
        <p:txBody>
          <a:bodyPr/>
          <a:lstStyle/>
          <a:p>
            <a:r>
              <a:rPr lang="en-US" altLang="zh-CN" sz="2400" dirty="0"/>
              <a:t>Artificial Neural nets are specified by</a:t>
            </a:r>
          </a:p>
          <a:p>
            <a:pPr lvl="1"/>
            <a:endParaRPr lang="en-US" altLang="zh-CN" sz="2800" dirty="0"/>
          </a:p>
          <a:p>
            <a:pPr lvl="1"/>
            <a:r>
              <a:rPr lang="en-US" altLang="zh-CN" sz="2800" dirty="0"/>
              <a:t>Net topology</a:t>
            </a:r>
          </a:p>
          <a:p>
            <a:pPr lvl="1"/>
            <a:endParaRPr lang="en-US" altLang="zh-CN" sz="2800" dirty="0"/>
          </a:p>
          <a:p>
            <a:pPr lvl="1"/>
            <a:endParaRPr lang="en-US" altLang="zh-CN" sz="2800" dirty="0"/>
          </a:p>
          <a:p>
            <a:pPr lvl="1"/>
            <a:r>
              <a:rPr lang="en-US" altLang="zh-CN" sz="2800" dirty="0">
                <a:solidFill>
                  <a:srgbClr val="FF0000"/>
                </a:solidFill>
              </a:rPr>
              <a:t>Node (processor) characteristics</a:t>
            </a:r>
          </a:p>
          <a:p>
            <a:pPr lvl="1"/>
            <a:endParaRPr lang="en-US" altLang="zh-CN" sz="2800" dirty="0"/>
          </a:p>
          <a:p>
            <a:pPr lvl="1"/>
            <a:endParaRPr lang="en-US" altLang="zh-CN" sz="2800" dirty="0"/>
          </a:p>
          <a:p>
            <a:pPr lvl="1"/>
            <a:r>
              <a:rPr lang="en-US" altLang="zh-CN" sz="2800" dirty="0">
                <a:solidFill>
                  <a:srgbClr val="FF0000"/>
                </a:solidFill>
              </a:rPr>
              <a:t>Training/learning rules </a:t>
            </a:r>
          </a:p>
          <a:p>
            <a:endParaRPr lang="en-US" altLang="zh-CN" sz="2400" dirty="0"/>
          </a:p>
          <a:p>
            <a:endParaRPr lang="en-US" altLang="zh-CN" sz="2400" dirty="0"/>
          </a:p>
        </p:txBody>
      </p:sp>
      <p:sp>
        <p:nvSpPr>
          <p:cNvPr id="4" name="矩形 3"/>
          <p:cNvSpPr/>
          <p:nvPr/>
        </p:nvSpPr>
        <p:spPr>
          <a:xfrm>
            <a:off x="779585" y="4630615"/>
            <a:ext cx="5134707" cy="1406770"/>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28959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92088" y="188640"/>
            <a:ext cx="8172400" cy="864096"/>
          </a:xfrm>
        </p:spPr>
        <p:txBody>
          <a:bodyPr>
            <a:normAutofit/>
          </a:bodyPr>
          <a:lstStyle/>
          <a:p>
            <a:r>
              <a:rPr lang="en-US" altLang="zh-CN" dirty="0"/>
              <a:t>Activation Function</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83568" y="1412776"/>
                <a:ext cx="8229600" cy="4925144"/>
              </a:xfrm>
            </p:spPr>
            <p:txBody>
              <a:bodyPr>
                <a:normAutofit fontScale="85000" lnSpcReduction="20000"/>
              </a:bodyPr>
              <a:lstStyle/>
              <a:p>
                <a:r>
                  <a:rPr lang="en-US" altLang="zh-CN" dirty="0">
                    <a:solidFill>
                      <a:srgbClr val="FF0000"/>
                    </a:solidFill>
                  </a:rPr>
                  <a:t>Activation Function </a:t>
                </a:r>
                <a14:m>
                  <m:oMath xmlns:m="http://schemas.openxmlformats.org/officeDocument/2006/math">
                    <m:r>
                      <a:rPr lang="en-US" altLang="zh-CN" i="1" dirty="0" smtClean="0">
                        <a:solidFill>
                          <a:srgbClr val="FF0000"/>
                        </a:solidFill>
                        <a:latin typeface="Cambria Math" panose="02040503050406030204" pitchFamily="18" charset="0"/>
                      </a:rPr>
                      <m:t>𝑓</m:t>
                    </m:r>
                  </m:oMath>
                </a14:m>
                <a:endParaRPr lang="en-US" altLang="zh-CN" dirty="0">
                  <a:solidFill>
                    <a:srgbClr val="FF0000"/>
                  </a:solidFill>
                </a:endParaRPr>
              </a:p>
              <a:p>
                <a:pPr lvl="1"/>
                <a:r>
                  <a:rPr lang="en-US" altLang="zh-CN" dirty="0"/>
                  <a:t>Must be non-linear (otherwise, 3-layer network is just a linear discriminant) and saturate (have max and min value) to keep weights and activation functions bounded</a:t>
                </a:r>
              </a:p>
              <a:p>
                <a:pPr lvl="1"/>
                <a:r>
                  <a:rPr lang="en-US" altLang="zh-CN" dirty="0"/>
                  <a:t>Activation function and its derivative must be continuous and smooth; optionally monotonic</a:t>
                </a:r>
              </a:p>
              <a:p>
                <a:pPr lvl="1"/>
                <a:r>
                  <a:rPr lang="en-US" altLang="zh-CN" dirty="0"/>
                  <a:t>Choice may depend on the problem. </a:t>
                </a:r>
                <a:r>
                  <a:rPr lang="en-US" altLang="zh-CN" dirty="0" err="1"/>
                  <a:t>Eg</a:t>
                </a:r>
                <a:r>
                  <a:rPr lang="en-US" altLang="zh-CN" dirty="0"/>
                  <a:t>. Gaussian activation if the data comes from a mixture of Gaussians</a:t>
                </a:r>
              </a:p>
              <a:p>
                <a:pPr lvl="1"/>
                <a:r>
                  <a:rPr lang="en-US" altLang="zh-CN" dirty="0" err="1"/>
                  <a:t>Eg</a:t>
                </a:r>
                <a:r>
                  <a:rPr lang="en-US" altLang="zh-CN" dirty="0"/>
                  <a:t>: sigmoid (most popular), polynomial, </a:t>
                </a:r>
                <a:r>
                  <a:rPr lang="en-US" altLang="zh-CN" dirty="0" err="1"/>
                  <a:t>tanh</a:t>
                </a:r>
                <a:endParaRPr lang="en-US" altLang="zh-CN" dirty="0"/>
              </a:p>
              <a:p>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Parameters of activation function (e.g. Sigmoid)</a:t>
                </a:r>
              </a:p>
              <a:p>
                <a:pPr lvl="1"/>
                <a:r>
                  <a:rPr lang="en-US" altLang="zh-CN" dirty="0"/>
                  <a:t>Centered at 0, odd function f(-net) = -f(net) (anti-symmetric); leads to faster learning</a:t>
                </a:r>
              </a:p>
              <a:p>
                <a:pPr lvl="1"/>
                <a:r>
                  <a:rPr lang="en-US" altLang="zh-CN" dirty="0"/>
                  <a:t>Depend on the range of the input values</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83568" y="1412776"/>
                <a:ext cx="8229600" cy="4925144"/>
              </a:xfrm>
              <a:blipFill rotWithShape="0">
                <a:blip r:embed="rId2"/>
                <a:stretch>
                  <a:fillRect t="-13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6931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274638"/>
            <a:ext cx="8229600" cy="944562"/>
          </a:xfrm>
        </p:spPr>
        <p:txBody>
          <a:bodyPr/>
          <a:lstStyle/>
          <a:p>
            <a:pPr>
              <a:defRPr/>
            </a:pPr>
            <a:r>
              <a:rPr lang="en-US" dirty="0">
                <a:solidFill>
                  <a:srgbClr val="FF0000"/>
                </a:solidFill>
              </a:rPr>
              <a:t>Activation Function</a:t>
            </a:r>
          </a:p>
        </p:txBody>
      </p:sp>
      <p:pic>
        <p:nvPicPr>
          <p:cNvPr id="2" name="图片 1">
            <a:extLst>
              <a:ext uri="{FF2B5EF4-FFF2-40B4-BE49-F238E27FC236}">
                <a16:creationId xmlns:a16="http://schemas.microsoft.com/office/drawing/2014/main" id="{1B181724-2E8E-014B-B10C-3755D490CC03}"/>
              </a:ext>
            </a:extLst>
          </p:cNvPr>
          <p:cNvPicPr>
            <a:picLocks noChangeAspect="1"/>
          </p:cNvPicPr>
          <p:nvPr/>
        </p:nvPicPr>
        <p:blipFill>
          <a:blip r:embed="rId4"/>
          <a:stretch>
            <a:fillRect/>
          </a:stretch>
        </p:blipFill>
        <p:spPr>
          <a:xfrm>
            <a:off x="971600" y="1628800"/>
            <a:ext cx="2844800" cy="2095500"/>
          </a:xfrm>
          <a:prstGeom prst="rect">
            <a:avLst/>
          </a:prstGeom>
        </p:spPr>
      </p:pic>
      <p:pic>
        <p:nvPicPr>
          <p:cNvPr id="3" name="图片 2">
            <a:extLst>
              <a:ext uri="{FF2B5EF4-FFF2-40B4-BE49-F238E27FC236}">
                <a16:creationId xmlns:a16="http://schemas.microsoft.com/office/drawing/2014/main" id="{7E0A21E2-1C44-C94C-8B49-6AE602373E73}"/>
              </a:ext>
            </a:extLst>
          </p:cNvPr>
          <p:cNvPicPr>
            <a:picLocks noChangeAspect="1"/>
          </p:cNvPicPr>
          <p:nvPr/>
        </p:nvPicPr>
        <p:blipFill>
          <a:blip r:embed="rId5"/>
          <a:stretch>
            <a:fillRect/>
          </a:stretch>
        </p:blipFill>
        <p:spPr>
          <a:xfrm>
            <a:off x="4744696" y="1979711"/>
            <a:ext cx="2923648" cy="1834978"/>
          </a:xfrm>
          <a:prstGeom prst="rect">
            <a:avLst/>
          </a:prstGeom>
        </p:spPr>
      </p:pic>
      <p:pic>
        <p:nvPicPr>
          <p:cNvPr id="4" name="图片 3">
            <a:extLst>
              <a:ext uri="{FF2B5EF4-FFF2-40B4-BE49-F238E27FC236}">
                <a16:creationId xmlns:a16="http://schemas.microsoft.com/office/drawing/2014/main" id="{62727291-4ABC-AA47-BA5B-906FE994ECDD}"/>
              </a:ext>
            </a:extLst>
          </p:cNvPr>
          <p:cNvPicPr>
            <a:picLocks noChangeAspect="1"/>
          </p:cNvPicPr>
          <p:nvPr/>
        </p:nvPicPr>
        <p:blipFill>
          <a:blip r:embed="rId6"/>
          <a:stretch>
            <a:fillRect/>
          </a:stretch>
        </p:blipFill>
        <p:spPr>
          <a:xfrm>
            <a:off x="4740897" y="1547911"/>
            <a:ext cx="1612900" cy="431800"/>
          </a:xfrm>
          <a:prstGeom prst="rect">
            <a:avLst/>
          </a:prstGeom>
        </p:spPr>
      </p:pic>
      <p:sp>
        <p:nvSpPr>
          <p:cNvPr id="5" name="文本框 4">
            <a:extLst>
              <a:ext uri="{FF2B5EF4-FFF2-40B4-BE49-F238E27FC236}">
                <a16:creationId xmlns:a16="http://schemas.microsoft.com/office/drawing/2014/main" id="{F6851FBF-8284-0843-A3C2-0EC5B81DC27C}"/>
              </a:ext>
            </a:extLst>
          </p:cNvPr>
          <p:cNvSpPr txBox="1"/>
          <p:nvPr/>
        </p:nvSpPr>
        <p:spPr>
          <a:xfrm>
            <a:off x="995204" y="4252416"/>
            <a:ext cx="7992888" cy="2308324"/>
          </a:xfrm>
          <a:prstGeom prst="rect">
            <a:avLst/>
          </a:prstGeom>
          <a:noFill/>
        </p:spPr>
        <p:txBody>
          <a:bodyPr wrap="square" rtlCol="0">
            <a:spAutoFit/>
          </a:bodyPr>
          <a:lstStyle/>
          <a:p>
            <a:r>
              <a:rPr lang="en" altLang="zh-CN" dirty="0"/>
              <a:t>Additional tip: Also good to normalize inputs to mean zero and use random weight initialization with avg. weight centered at zero </a:t>
            </a:r>
          </a:p>
          <a:p>
            <a:endParaRPr lang="en" altLang="zh-CN" dirty="0"/>
          </a:p>
          <a:p>
            <a:r>
              <a:rPr lang="en" altLang="zh-CN" dirty="0"/>
              <a:t>Advantages of Tanh</a:t>
            </a:r>
            <a:br>
              <a:rPr lang="en" altLang="zh-CN" dirty="0"/>
            </a:br>
            <a:r>
              <a:rPr lang="en" altLang="zh-CN" dirty="0"/>
              <a:t>• Mean centering</a:t>
            </a:r>
            <a:br>
              <a:rPr lang="en" altLang="zh-CN" dirty="0"/>
            </a:br>
            <a:r>
              <a:rPr lang="en" altLang="zh-CN" dirty="0"/>
              <a:t>• Positive and negative values </a:t>
            </a:r>
          </a:p>
          <a:p>
            <a:r>
              <a:rPr lang="en" altLang="zh-CN" dirty="0"/>
              <a:t>• Larger gradients </a:t>
            </a:r>
          </a:p>
          <a:p>
            <a:endParaRPr kumimoji="1" lang="zh-CN" altLang="en-US" dirty="0"/>
          </a:p>
        </p:txBody>
      </p:sp>
    </p:spTree>
    <p:extLst>
      <p:ext uri="{BB962C8B-B14F-4D97-AF65-F5344CB8AC3E}">
        <p14:creationId xmlns:p14="http://schemas.microsoft.com/office/powerpoint/2010/main" val="27707997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274638"/>
            <a:ext cx="8229600" cy="944562"/>
          </a:xfrm>
        </p:spPr>
        <p:txBody>
          <a:bodyPr/>
          <a:lstStyle/>
          <a:p>
            <a:pPr>
              <a:defRPr/>
            </a:pPr>
            <a:r>
              <a:rPr lang="en-US" dirty="0">
                <a:solidFill>
                  <a:srgbClr val="FF0000"/>
                </a:solidFill>
              </a:rPr>
              <a:t>Activation Function</a:t>
            </a:r>
          </a:p>
        </p:txBody>
      </p:sp>
      <p:pic>
        <p:nvPicPr>
          <p:cNvPr id="6" name="图片 5">
            <a:extLst>
              <a:ext uri="{FF2B5EF4-FFF2-40B4-BE49-F238E27FC236}">
                <a16:creationId xmlns:a16="http://schemas.microsoft.com/office/drawing/2014/main" id="{D68A5193-32FC-D243-A3F5-B5D064EDED12}"/>
              </a:ext>
            </a:extLst>
          </p:cNvPr>
          <p:cNvPicPr>
            <a:picLocks noChangeAspect="1"/>
          </p:cNvPicPr>
          <p:nvPr/>
        </p:nvPicPr>
        <p:blipFill>
          <a:blip r:embed="rId3"/>
          <a:stretch>
            <a:fillRect/>
          </a:stretch>
        </p:blipFill>
        <p:spPr>
          <a:xfrm>
            <a:off x="971600" y="1340768"/>
            <a:ext cx="3390900" cy="2590800"/>
          </a:xfrm>
          <a:prstGeom prst="rect">
            <a:avLst/>
          </a:prstGeom>
        </p:spPr>
      </p:pic>
      <p:pic>
        <p:nvPicPr>
          <p:cNvPr id="7" name="图片 6">
            <a:extLst>
              <a:ext uri="{FF2B5EF4-FFF2-40B4-BE49-F238E27FC236}">
                <a16:creationId xmlns:a16="http://schemas.microsoft.com/office/drawing/2014/main" id="{5614993B-782E-5549-B224-712917C03CB2}"/>
              </a:ext>
            </a:extLst>
          </p:cNvPr>
          <p:cNvPicPr>
            <a:picLocks noChangeAspect="1"/>
          </p:cNvPicPr>
          <p:nvPr/>
        </p:nvPicPr>
        <p:blipFill>
          <a:blip r:embed="rId4"/>
          <a:stretch>
            <a:fillRect/>
          </a:stretch>
        </p:blipFill>
        <p:spPr>
          <a:xfrm>
            <a:off x="4809397" y="1340768"/>
            <a:ext cx="3848100" cy="2743200"/>
          </a:xfrm>
          <a:prstGeom prst="rect">
            <a:avLst/>
          </a:prstGeom>
        </p:spPr>
      </p:pic>
      <p:pic>
        <p:nvPicPr>
          <p:cNvPr id="10" name="图片 9">
            <a:extLst>
              <a:ext uri="{FF2B5EF4-FFF2-40B4-BE49-F238E27FC236}">
                <a16:creationId xmlns:a16="http://schemas.microsoft.com/office/drawing/2014/main" id="{B8F21021-530D-E249-8DF3-813CAC612AC8}"/>
              </a:ext>
            </a:extLst>
          </p:cNvPr>
          <p:cNvPicPr>
            <a:picLocks noChangeAspect="1"/>
          </p:cNvPicPr>
          <p:nvPr/>
        </p:nvPicPr>
        <p:blipFill>
          <a:blip r:embed="rId5"/>
          <a:stretch>
            <a:fillRect/>
          </a:stretch>
        </p:blipFill>
        <p:spPr>
          <a:xfrm>
            <a:off x="971600" y="4057990"/>
            <a:ext cx="3581400" cy="2743200"/>
          </a:xfrm>
          <a:prstGeom prst="rect">
            <a:avLst/>
          </a:prstGeom>
        </p:spPr>
      </p:pic>
      <p:pic>
        <p:nvPicPr>
          <p:cNvPr id="11" name="图片 10">
            <a:extLst>
              <a:ext uri="{FF2B5EF4-FFF2-40B4-BE49-F238E27FC236}">
                <a16:creationId xmlns:a16="http://schemas.microsoft.com/office/drawing/2014/main" id="{726DF6D4-0CE3-8A4A-9ABD-7F8F7762B396}"/>
              </a:ext>
            </a:extLst>
          </p:cNvPr>
          <p:cNvPicPr>
            <a:picLocks noChangeAspect="1"/>
          </p:cNvPicPr>
          <p:nvPr/>
        </p:nvPicPr>
        <p:blipFill>
          <a:blip r:embed="rId6"/>
          <a:stretch>
            <a:fillRect/>
          </a:stretch>
        </p:blipFill>
        <p:spPr>
          <a:xfrm>
            <a:off x="4815799" y="4073292"/>
            <a:ext cx="4127500" cy="355600"/>
          </a:xfrm>
          <a:prstGeom prst="rect">
            <a:avLst/>
          </a:prstGeom>
        </p:spPr>
      </p:pic>
      <p:pic>
        <p:nvPicPr>
          <p:cNvPr id="12" name="图片 11">
            <a:extLst>
              <a:ext uri="{FF2B5EF4-FFF2-40B4-BE49-F238E27FC236}">
                <a16:creationId xmlns:a16="http://schemas.microsoft.com/office/drawing/2014/main" id="{4F5DAE2D-239B-884F-B713-1EB234108428}"/>
              </a:ext>
            </a:extLst>
          </p:cNvPr>
          <p:cNvPicPr>
            <a:picLocks noChangeAspect="1"/>
          </p:cNvPicPr>
          <p:nvPr/>
        </p:nvPicPr>
        <p:blipFill>
          <a:blip r:embed="rId7"/>
          <a:stretch>
            <a:fillRect/>
          </a:stretch>
        </p:blipFill>
        <p:spPr>
          <a:xfrm>
            <a:off x="5018999" y="4724740"/>
            <a:ext cx="3721100" cy="1409700"/>
          </a:xfrm>
          <a:prstGeom prst="rect">
            <a:avLst/>
          </a:prstGeom>
        </p:spPr>
      </p:pic>
      <p:sp>
        <p:nvSpPr>
          <p:cNvPr id="13" name="文本框 12">
            <a:extLst>
              <a:ext uri="{FF2B5EF4-FFF2-40B4-BE49-F238E27FC236}">
                <a16:creationId xmlns:a16="http://schemas.microsoft.com/office/drawing/2014/main" id="{C79B6381-BE88-BE40-9E36-58360FEF889F}"/>
              </a:ext>
            </a:extLst>
          </p:cNvPr>
          <p:cNvSpPr txBox="1"/>
          <p:nvPr/>
        </p:nvSpPr>
        <p:spPr>
          <a:xfrm>
            <a:off x="5126600" y="6381328"/>
            <a:ext cx="3335465" cy="369332"/>
          </a:xfrm>
          <a:prstGeom prst="rect">
            <a:avLst/>
          </a:prstGeom>
          <a:noFill/>
        </p:spPr>
        <p:txBody>
          <a:bodyPr wrap="none" rtlCol="0">
            <a:spAutoFit/>
          </a:bodyPr>
          <a:lstStyle/>
          <a:p>
            <a:r>
              <a:rPr kumimoji="1" lang="en-US" altLang="zh-CN" dirty="0"/>
              <a:t>Alpha is a trainable parameter.</a:t>
            </a:r>
            <a:endParaRPr kumimoji="1" lang="zh-CN" altLang="en-US" dirty="0"/>
          </a:p>
        </p:txBody>
      </p:sp>
    </p:spTree>
    <p:extLst>
      <p:ext uri="{BB962C8B-B14F-4D97-AF65-F5344CB8AC3E}">
        <p14:creationId xmlns:p14="http://schemas.microsoft.com/office/powerpoint/2010/main" val="40146970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274638"/>
            <a:ext cx="8229600" cy="944562"/>
          </a:xfrm>
        </p:spPr>
        <p:txBody>
          <a:bodyPr/>
          <a:lstStyle/>
          <a:p>
            <a:pPr>
              <a:defRPr/>
            </a:pPr>
            <a:r>
              <a:rPr lang="en-US"/>
              <a:t>Activation Function</a:t>
            </a:r>
          </a:p>
        </p:txBody>
      </p:sp>
      <p:pic>
        <p:nvPicPr>
          <p:cNvPr id="5325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1124744"/>
            <a:ext cx="7306045" cy="1080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2"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t="39801" b="25901"/>
          <a:stretch/>
        </p:blipFill>
        <p:spPr bwMode="auto">
          <a:xfrm>
            <a:off x="4572000" y="3104607"/>
            <a:ext cx="4380777" cy="242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3" name="Picture 7"/>
          <p:cNvPicPr>
            <a:picLocks noChangeAspect="1" noChangeArrowheads="1"/>
          </p:cNvPicPr>
          <p:nvPr/>
        </p:nvPicPr>
        <p:blipFill>
          <a:blip r:embed="rId5">
            <a:extLst>
              <a:ext uri="{28A0092B-C50C-407E-A947-70E740481C1C}">
                <a14:useLocalDpi xmlns:a14="http://schemas.microsoft.com/office/drawing/2010/main" val="0"/>
              </a:ext>
            </a:extLst>
          </a:blip>
          <a:srcRect b="60199"/>
          <a:stretch>
            <a:fillRect/>
          </a:stretch>
        </p:blipFill>
        <p:spPr bwMode="auto">
          <a:xfrm>
            <a:off x="621322" y="3883700"/>
            <a:ext cx="3962400"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4" name="Text Box 8"/>
          <p:cNvSpPr txBox="1">
            <a:spLocks noChangeArrowheads="1"/>
          </p:cNvSpPr>
          <p:nvPr/>
        </p:nvSpPr>
        <p:spPr bwMode="auto">
          <a:xfrm>
            <a:off x="826358" y="2335219"/>
            <a:ext cx="355232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US" altLang="zh-CN" sz="1600" dirty="0">
                <a:ea typeface="宋体" charset="-122"/>
              </a:rPr>
              <a:t>The anti-symmetric sigmoid function: </a:t>
            </a:r>
            <a:r>
              <a:rPr lang="en-US" altLang="zh-CN" sz="1600" i="1" dirty="0">
                <a:ea typeface="宋体" charset="-122"/>
              </a:rPr>
              <a:t>f(-x) = -f(x).</a:t>
            </a:r>
          </a:p>
          <a:p>
            <a:pPr eaLnBrk="1" hangingPunct="1"/>
            <a:r>
              <a:rPr lang="en-US" altLang="zh-CN" sz="1600" i="1" dirty="0">
                <a:ea typeface="宋体" charset="-122"/>
              </a:rPr>
              <a:t>a = 1.716, b = 2/3.</a:t>
            </a:r>
          </a:p>
        </p:txBody>
      </p:sp>
      <p:sp>
        <p:nvSpPr>
          <p:cNvPr id="53255" name="Text Box 9"/>
          <p:cNvSpPr txBox="1">
            <a:spLocks noChangeArrowheads="1"/>
          </p:cNvSpPr>
          <p:nvPr/>
        </p:nvSpPr>
        <p:spPr bwMode="auto">
          <a:xfrm>
            <a:off x="5382725" y="2654860"/>
            <a:ext cx="252024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US" altLang="zh-CN" sz="2000" dirty="0">
                <a:ea typeface="宋体" charset="-122"/>
              </a:rPr>
              <a:t>First order derivative</a:t>
            </a:r>
          </a:p>
        </p:txBody>
      </p:sp>
    </p:spTree>
    <p:extLst>
      <p:ext uri="{BB962C8B-B14F-4D97-AF65-F5344CB8AC3E}">
        <p14:creationId xmlns:p14="http://schemas.microsoft.com/office/powerpoint/2010/main" val="376913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2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2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2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2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4" grpId="0"/>
      <p:bldP spid="5325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107504" y="-27384"/>
            <a:ext cx="9036496" cy="864096"/>
          </a:xfrm>
        </p:spPr>
        <p:txBody>
          <a:bodyPr>
            <a:normAutofit/>
          </a:bodyPr>
          <a:lstStyle/>
          <a:p>
            <a:r>
              <a:rPr lang="en-US" altLang="zh-CN" dirty="0"/>
              <a:t>Backpropagation Algorithm</a:t>
            </a:r>
            <a:endParaRPr lang="zh-CN" altLang="en-US" dirty="0"/>
          </a:p>
        </p:txBody>
      </p:sp>
      <mc:AlternateContent xmlns:mc="http://schemas.openxmlformats.org/markup-compatibility/2006" xmlns:a14="http://schemas.microsoft.com/office/drawing/2010/main">
        <mc:Choice Requires="a14">
          <p:sp>
            <p:nvSpPr>
              <p:cNvPr id="17" name="TextBox 4"/>
              <p:cNvSpPr txBox="1"/>
              <p:nvPr/>
            </p:nvSpPr>
            <p:spPr>
              <a:xfrm>
                <a:off x="2259232" y="3668939"/>
                <a:ext cx="2575577" cy="7643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i="1">
                          <a:latin typeface="Cambria Math"/>
                          <a:ea typeface="Cambria Math"/>
                        </a:rPr>
                        <m:t>=</m:t>
                      </m:r>
                      <m:f>
                        <m:fPr>
                          <m:ctrlPr>
                            <a:rPr lang="en-US" altLang="zh-CN" sz="2000" i="1">
                              <a:latin typeface="Cambria Math" panose="02040503050406030204" pitchFamily="18" charset="0"/>
                              <a:ea typeface="Cambria Math"/>
                            </a:rPr>
                          </m:ctrlPr>
                        </m:fPr>
                        <m:num>
                          <m:r>
                            <a:rPr lang="zh-CN" altLang="en-US" sz="2000" i="1">
                              <a:latin typeface="Cambria Math"/>
                              <a:ea typeface="Cambria Math"/>
                            </a:rPr>
                            <m:t>𝜕</m:t>
                          </m:r>
                          <m:r>
                            <a:rPr lang="en-US" altLang="zh-CN" sz="2000" i="1">
                              <a:latin typeface="Cambria Math"/>
                              <a:ea typeface="Cambria Math"/>
                            </a:rPr>
                            <m:t>𝐽</m:t>
                          </m:r>
                        </m:num>
                        <m:den>
                          <m:r>
                            <a:rPr lang="zh-CN" altLang="en-US" sz="2000" i="1">
                              <a:latin typeface="Cambria Math"/>
                              <a:ea typeface="Cambria Math"/>
                            </a:rPr>
                            <m:t>𝜕</m:t>
                          </m:r>
                          <m:sSub>
                            <m:sSubPr>
                              <m:ctrlPr>
                                <a:rPr lang="en-US" altLang="zh-CN" sz="2000" b="1" i="1">
                                  <a:latin typeface="Cambria Math" panose="02040503050406030204" pitchFamily="18" charset="0"/>
                                  <a:ea typeface="Cambria Math"/>
                                </a:rPr>
                              </m:ctrlPr>
                            </m:sSubPr>
                            <m:e>
                              <m:r>
                                <a:rPr lang="en-US" altLang="zh-CN" sz="2000" i="1">
                                  <a:latin typeface="Cambria Math"/>
                                  <a:ea typeface="Cambria Math"/>
                                </a:rPr>
                                <m:t>𝑧</m:t>
                              </m:r>
                            </m:e>
                            <m:sub>
                              <m:r>
                                <a:rPr lang="en-US" altLang="zh-CN" sz="2000" i="1">
                                  <a:latin typeface="Cambria Math"/>
                                  <a:ea typeface="Cambria Math"/>
                                </a:rPr>
                                <m:t>𝑘</m:t>
                              </m:r>
                            </m:sub>
                          </m:sSub>
                        </m:den>
                      </m:f>
                      <m:r>
                        <a:rPr lang="en-US" altLang="zh-CN" sz="2000" b="1" i="1">
                          <a:latin typeface="Cambria Math"/>
                          <a:ea typeface="Cambria Math"/>
                        </a:rPr>
                        <m:t>∙</m:t>
                      </m:r>
                      <m:f>
                        <m:fPr>
                          <m:ctrlPr>
                            <a:rPr lang="en-US" altLang="zh-CN" sz="2000" i="1">
                              <a:latin typeface="Cambria Math" panose="02040503050406030204" pitchFamily="18" charset="0"/>
                              <a:ea typeface="Cambria Math"/>
                            </a:rPr>
                          </m:ctrlPr>
                        </m:fPr>
                        <m:num>
                          <m:r>
                            <a:rPr lang="zh-CN" altLang="en-US" sz="2000" i="1">
                              <a:latin typeface="Cambria Math"/>
                              <a:ea typeface="Cambria Math"/>
                            </a:rPr>
                            <m:t>𝜕</m:t>
                          </m:r>
                          <m:sSub>
                            <m:sSubPr>
                              <m:ctrlPr>
                                <a:rPr lang="en-US" altLang="zh-CN" sz="2000" i="1">
                                  <a:latin typeface="Cambria Math" panose="02040503050406030204" pitchFamily="18" charset="0"/>
                                  <a:ea typeface="Cambria Math"/>
                                </a:rPr>
                              </m:ctrlPr>
                            </m:sSubPr>
                            <m:e>
                              <m:r>
                                <a:rPr lang="en-US" altLang="zh-CN" sz="2000" i="1">
                                  <a:latin typeface="Cambria Math"/>
                                  <a:ea typeface="Cambria Math"/>
                                </a:rPr>
                                <m:t>𝑧</m:t>
                              </m:r>
                            </m:e>
                            <m:sub>
                              <m:r>
                                <a:rPr lang="en-US" altLang="zh-CN" sz="2000" i="1">
                                  <a:latin typeface="Cambria Math"/>
                                  <a:ea typeface="Cambria Math"/>
                                </a:rPr>
                                <m:t>𝑘</m:t>
                              </m:r>
                            </m:sub>
                          </m:sSub>
                        </m:num>
                        <m:den>
                          <m:r>
                            <a:rPr lang="zh-CN" altLang="en-US" sz="2000" i="1">
                              <a:latin typeface="Cambria Math"/>
                              <a:ea typeface="Cambria Math"/>
                            </a:rPr>
                            <m:t>𝜕</m:t>
                          </m:r>
                          <m:sSub>
                            <m:sSubPr>
                              <m:ctrlPr>
                                <a:rPr lang="en-US" altLang="zh-CN" sz="2000" b="1" i="1">
                                  <a:latin typeface="Cambria Math" panose="02040503050406030204" pitchFamily="18" charset="0"/>
                                  <a:ea typeface="Cambria Math"/>
                                </a:rPr>
                              </m:ctrlPr>
                            </m:sSubPr>
                            <m:e>
                              <m:r>
                                <a:rPr lang="en-US" altLang="zh-CN" sz="2000" i="1">
                                  <a:latin typeface="Cambria Math"/>
                                  <a:ea typeface="Cambria Math"/>
                                </a:rPr>
                                <m:t>𝑛𝑒𝑡</m:t>
                              </m:r>
                            </m:e>
                            <m:sub>
                              <m:r>
                                <a:rPr lang="en-US" altLang="zh-CN" sz="2000" i="1">
                                  <a:latin typeface="Cambria Math"/>
                                  <a:ea typeface="Cambria Math"/>
                                </a:rPr>
                                <m:t>𝑘</m:t>
                              </m:r>
                            </m:sub>
                          </m:sSub>
                        </m:den>
                      </m:f>
                      <m:r>
                        <a:rPr lang="en-US" altLang="zh-CN" sz="2000" b="1" i="1">
                          <a:latin typeface="Cambria Math"/>
                          <a:ea typeface="Cambria Math"/>
                        </a:rPr>
                        <m:t>∙</m:t>
                      </m:r>
                      <m:f>
                        <m:fPr>
                          <m:ctrlPr>
                            <a:rPr lang="en-US" altLang="zh-CN" sz="2000" i="1">
                              <a:latin typeface="Cambria Math" panose="02040503050406030204" pitchFamily="18" charset="0"/>
                              <a:ea typeface="Cambria Math"/>
                            </a:rPr>
                          </m:ctrlPr>
                        </m:fPr>
                        <m:num>
                          <m:r>
                            <a:rPr lang="zh-CN" altLang="en-US" sz="2000" i="1">
                              <a:latin typeface="Cambria Math"/>
                              <a:ea typeface="Cambria Math"/>
                            </a:rPr>
                            <m:t>𝜕</m:t>
                          </m:r>
                          <m:sSub>
                            <m:sSubPr>
                              <m:ctrlPr>
                                <a:rPr lang="en-US" altLang="zh-CN" sz="2000" b="1" i="1">
                                  <a:latin typeface="Cambria Math" panose="02040503050406030204" pitchFamily="18" charset="0"/>
                                  <a:ea typeface="Cambria Math"/>
                                </a:rPr>
                              </m:ctrlPr>
                            </m:sSubPr>
                            <m:e>
                              <m:r>
                                <a:rPr lang="en-US" altLang="zh-CN" sz="2000" i="1">
                                  <a:latin typeface="Cambria Math"/>
                                  <a:ea typeface="Cambria Math"/>
                                </a:rPr>
                                <m:t>𝑛𝑒𝑡</m:t>
                              </m:r>
                            </m:e>
                            <m:sub>
                              <m:r>
                                <a:rPr lang="en-US" altLang="zh-CN" sz="2000" i="1">
                                  <a:latin typeface="Cambria Math"/>
                                  <a:ea typeface="Cambria Math"/>
                                </a:rPr>
                                <m:t>𝑘</m:t>
                              </m:r>
                            </m:sub>
                          </m:sSub>
                        </m:num>
                        <m:den>
                          <m:r>
                            <a:rPr lang="zh-CN" altLang="en-US" sz="2000" i="1">
                              <a:latin typeface="Cambria Math"/>
                              <a:ea typeface="Cambria Math"/>
                            </a:rPr>
                            <m:t>𝜕</m:t>
                          </m:r>
                          <m:sSub>
                            <m:sSubPr>
                              <m:ctrlPr>
                                <a:rPr lang="en-US" altLang="zh-CN" sz="2000" i="1">
                                  <a:latin typeface="Cambria Math" panose="02040503050406030204" pitchFamily="18" charset="0"/>
                                  <a:ea typeface="Cambria Math"/>
                                </a:rPr>
                              </m:ctrlPr>
                            </m:sSubPr>
                            <m:e>
                              <m:r>
                                <a:rPr lang="en-US" altLang="zh-CN" sz="2000" i="1">
                                  <a:latin typeface="Cambria Math"/>
                                  <a:ea typeface="Cambria Math"/>
                                </a:rPr>
                                <m:t>𝑤</m:t>
                              </m:r>
                            </m:e>
                            <m:sub>
                              <m:r>
                                <a:rPr lang="en-US" altLang="zh-CN" sz="2000" i="1">
                                  <a:latin typeface="Cambria Math"/>
                                  <a:ea typeface="Cambria Math"/>
                                </a:rPr>
                                <m:t>𝑘𝑗</m:t>
                              </m:r>
                            </m:sub>
                          </m:sSub>
                        </m:den>
                      </m:f>
                    </m:oMath>
                  </m:oMathPara>
                </a14:m>
                <a:endParaRPr lang="zh-CN" altLang="en-US" sz="2000" dirty="0"/>
              </a:p>
            </p:txBody>
          </p:sp>
        </mc:Choice>
        <mc:Fallback xmlns="">
          <p:sp>
            <p:nvSpPr>
              <p:cNvPr id="17" name="TextBox 4"/>
              <p:cNvSpPr txBox="1">
                <a:spLocks noRot="1" noChangeAspect="1" noMove="1" noResize="1" noEditPoints="1" noAdjustHandles="1" noChangeArrowheads="1" noChangeShapeType="1" noTextEdit="1"/>
              </p:cNvSpPr>
              <p:nvPr/>
            </p:nvSpPr>
            <p:spPr>
              <a:xfrm>
                <a:off x="2259232" y="3668939"/>
                <a:ext cx="2575577" cy="76437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4"/>
              <p:cNvSpPr txBox="1"/>
              <p:nvPr/>
            </p:nvSpPr>
            <p:spPr>
              <a:xfrm>
                <a:off x="1541353" y="3672736"/>
                <a:ext cx="791242" cy="7643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sz="2000" i="1">
                              <a:latin typeface="Cambria Math" panose="02040503050406030204" pitchFamily="18" charset="0"/>
                              <a:ea typeface="Cambria Math"/>
                            </a:rPr>
                          </m:ctrlPr>
                        </m:fPr>
                        <m:num>
                          <m:r>
                            <a:rPr lang="zh-CN" altLang="en-US" sz="2000" i="1">
                              <a:latin typeface="Cambria Math"/>
                              <a:ea typeface="Cambria Math"/>
                            </a:rPr>
                            <m:t>𝜕</m:t>
                          </m:r>
                          <m:r>
                            <a:rPr lang="en-US" altLang="zh-CN" sz="2000" i="1">
                              <a:latin typeface="Cambria Math"/>
                              <a:ea typeface="Cambria Math"/>
                            </a:rPr>
                            <m:t>𝐽</m:t>
                          </m:r>
                        </m:num>
                        <m:den>
                          <m:r>
                            <a:rPr lang="zh-CN" altLang="en-US" sz="2000" i="1">
                              <a:latin typeface="Cambria Math"/>
                              <a:ea typeface="Cambria Math"/>
                            </a:rPr>
                            <m:t>𝜕</m:t>
                          </m:r>
                          <m:sSub>
                            <m:sSubPr>
                              <m:ctrlPr>
                                <a:rPr lang="en-US" altLang="zh-CN" sz="2000" i="1">
                                  <a:latin typeface="Cambria Math" panose="02040503050406030204" pitchFamily="18" charset="0"/>
                                  <a:ea typeface="Cambria Math"/>
                                </a:rPr>
                              </m:ctrlPr>
                            </m:sSubPr>
                            <m:e>
                              <m:r>
                                <a:rPr lang="en-US" altLang="zh-CN" sz="2000" i="1">
                                  <a:latin typeface="Cambria Math"/>
                                  <a:ea typeface="Cambria Math"/>
                                </a:rPr>
                                <m:t>𝑤</m:t>
                              </m:r>
                            </m:e>
                            <m:sub>
                              <m:r>
                                <a:rPr lang="en-US" altLang="zh-CN" sz="2000" i="1">
                                  <a:latin typeface="Cambria Math"/>
                                  <a:ea typeface="Cambria Math"/>
                                </a:rPr>
                                <m:t>𝑘𝑗</m:t>
                              </m:r>
                            </m:sub>
                          </m:sSub>
                        </m:den>
                      </m:f>
                    </m:oMath>
                  </m:oMathPara>
                </a14:m>
                <a:endParaRPr lang="zh-CN" altLang="en-US" sz="2000" dirty="0"/>
              </a:p>
            </p:txBody>
          </p:sp>
        </mc:Choice>
        <mc:Fallback xmlns="">
          <p:sp>
            <p:nvSpPr>
              <p:cNvPr id="19" name="TextBox 4"/>
              <p:cNvSpPr txBox="1">
                <a:spLocks noRot="1" noChangeAspect="1" noMove="1" noResize="1" noEditPoints="1" noAdjustHandles="1" noChangeArrowheads="1" noChangeShapeType="1" noTextEdit="1"/>
              </p:cNvSpPr>
              <p:nvPr/>
            </p:nvSpPr>
            <p:spPr>
              <a:xfrm>
                <a:off x="1541353" y="3672736"/>
                <a:ext cx="791242" cy="76437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4"/>
              <p:cNvSpPr txBox="1"/>
              <p:nvPr/>
            </p:nvSpPr>
            <p:spPr>
              <a:xfrm>
                <a:off x="4728582" y="3853936"/>
                <a:ext cx="3053208" cy="424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a:ea typeface="Cambria Math"/>
                        </a:rPr>
                        <m:t>=</m:t>
                      </m:r>
                      <m:d>
                        <m:dPr>
                          <m:ctrlPr>
                            <a:rPr lang="en-US" altLang="zh-CN" sz="2000" b="1" i="1">
                              <a:latin typeface="Cambria Math" panose="02040503050406030204" pitchFamily="18" charset="0"/>
                              <a:ea typeface="Cambria Math"/>
                            </a:rPr>
                          </m:ctrlPr>
                        </m:dPr>
                        <m:e>
                          <m:sSub>
                            <m:sSubPr>
                              <m:ctrlPr>
                                <a:rPr lang="en-US" altLang="zh-CN" sz="2000" i="1">
                                  <a:latin typeface="Cambria Math" panose="02040503050406030204" pitchFamily="18" charset="0"/>
                                  <a:ea typeface="Cambria Math"/>
                                </a:rPr>
                              </m:ctrlPr>
                            </m:sSubPr>
                            <m:e>
                              <m:r>
                                <a:rPr lang="en-US" altLang="zh-CN" sz="2000" i="1">
                                  <a:latin typeface="Cambria Math"/>
                                  <a:ea typeface="Cambria Math"/>
                                </a:rPr>
                                <m:t>𝑧</m:t>
                              </m:r>
                            </m:e>
                            <m:sub>
                              <m:r>
                                <a:rPr lang="en-US" altLang="zh-CN" sz="2000" i="1">
                                  <a:latin typeface="Cambria Math"/>
                                  <a:ea typeface="Cambria Math"/>
                                </a:rPr>
                                <m:t>𝑘</m:t>
                              </m:r>
                            </m:sub>
                          </m:sSub>
                          <m:r>
                            <a:rPr lang="en-US" altLang="zh-CN" sz="2000" b="0" i="1" smtClean="0">
                              <a:latin typeface="Cambria Math" panose="02040503050406030204" pitchFamily="18" charset="0"/>
                              <a:ea typeface="Cambria Math"/>
                            </a:rPr>
                            <m:t>−</m:t>
                          </m:r>
                          <m:sSub>
                            <m:sSubPr>
                              <m:ctrlPr>
                                <a:rPr lang="en-US" altLang="zh-CN" sz="2000" i="1">
                                  <a:latin typeface="Cambria Math" panose="02040503050406030204" pitchFamily="18" charset="0"/>
                                  <a:ea typeface="Cambria Math"/>
                                </a:rPr>
                              </m:ctrlPr>
                            </m:sSubPr>
                            <m:e>
                              <m:r>
                                <a:rPr lang="en-US" altLang="zh-CN" sz="2000" i="1">
                                  <a:latin typeface="Cambria Math"/>
                                  <a:ea typeface="Cambria Math"/>
                                </a:rPr>
                                <m:t>𝑡</m:t>
                              </m:r>
                            </m:e>
                            <m:sub>
                              <m:r>
                                <a:rPr lang="en-US" altLang="zh-CN" sz="2000" i="1">
                                  <a:latin typeface="Cambria Math"/>
                                  <a:ea typeface="Cambria Math"/>
                                </a:rPr>
                                <m:t>𝑘</m:t>
                              </m:r>
                            </m:sub>
                          </m:sSub>
                        </m:e>
                      </m:d>
                      <m:r>
                        <a:rPr lang="en-US" altLang="zh-CN" sz="2000" b="1" i="1">
                          <a:latin typeface="Cambria Math"/>
                          <a:ea typeface="Cambria Math"/>
                        </a:rPr>
                        <m:t>∙</m:t>
                      </m:r>
                      <m:sSup>
                        <m:sSupPr>
                          <m:ctrlPr>
                            <a:rPr lang="en-US" altLang="zh-CN" sz="2000" i="1">
                              <a:latin typeface="Cambria Math" panose="02040503050406030204" pitchFamily="18" charset="0"/>
                              <a:ea typeface="Cambria Math"/>
                            </a:rPr>
                          </m:ctrlPr>
                        </m:sSupPr>
                        <m:e>
                          <m:r>
                            <a:rPr lang="en-US" altLang="zh-CN" sz="2000" i="1">
                              <a:latin typeface="Cambria Math"/>
                              <a:ea typeface="Cambria Math"/>
                            </a:rPr>
                            <m:t>𝑓</m:t>
                          </m:r>
                        </m:e>
                        <m:sup>
                          <m:r>
                            <a:rPr lang="en-US" altLang="zh-CN" sz="2000" i="1">
                              <a:latin typeface="Cambria Math"/>
                              <a:ea typeface="Cambria Math"/>
                            </a:rPr>
                            <m:t>′</m:t>
                          </m:r>
                        </m:sup>
                      </m:sSup>
                      <m:d>
                        <m:dPr>
                          <m:ctrlPr>
                            <a:rPr lang="en-US" altLang="zh-CN" sz="2000" i="1">
                              <a:latin typeface="Cambria Math" panose="02040503050406030204" pitchFamily="18" charset="0"/>
                              <a:ea typeface="Cambria Math"/>
                            </a:rPr>
                          </m:ctrlPr>
                        </m:dPr>
                        <m:e>
                          <m:r>
                            <a:rPr lang="en-US" altLang="zh-CN" sz="2000" i="1">
                              <a:latin typeface="Cambria Math"/>
                              <a:ea typeface="Cambria Math"/>
                            </a:rPr>
                            <m:t>𝑛𝑒</m:t>
                          </m:r>
                          <m:sSub>
                            <m:sSubPr>
                              <m:ctrlPr>
                                <a:rPr lang="en-US" altLang="zh-CN" sz="2000" i="1">
                                  <a:latin typeface="Cambria Math" panose="02040503050406030204" pitchFamily="18" charset="0"/>
                                  <a:ea typeface="Cambria Math"/>
                                </a:rPr>
                              </m:ctrlPr>
                            </m:sSubPr>
                            <m:e>
                              <m:r>
                                <a:rPr lang="en-US" altLang="zh-CN" sz="2000" i="1">
                                  <a:latin typeface="Cambria Math"/>
                                  <a:ea typeface="Cambria Math"/>
                                </a:rPr>
                                <m:t>𝑡</m:t>
                              </m:r>
                            </m:e>
                            <m:sub>
                              <m:r>
                                <a:rPr lang="en-US" altLang="zh-CN" sz="2000" i="1">
                                  <a:latin typeface="Cambria Math"/>
                                  <a:ea typeface="Cambria Math"/>
                                </a:rPr>
                                <m:t>𝑘</m:t>
                              </m:r>
                            </m:sub>
                          </m:sSub>
                        </m:e>
                      </m:d>
                      <m:r>
                        <a:rPr lang="en-US" altLang="zh-CN" sz="2000" b="1" i="1">
                          <a:latin typeface="Cambria Math"/>
                          <a:ea typeface="Cambria Math"/>
                        </a:rPr>
                        <m:t>∙</m:t>
                      </m:r>
                      <m:sSub>
                        <m:sSubPr>
                          <m:ctrlPr>
                            <a:rPr lang="en-US" altLang="zh-CN" sz="2000" i="1">
                              <a:latin typeface="Cambria Math" panose="02040503050406030204" pitchFamily="18" charset="0"/>
                              <a:ea typeface="Cambria Math"/>
                            </a:rPr>
                          </m:ctrlPr>
                        </m:sSubPr>
                        <m:e>
                          <m:r>
                            <a:rPr lang="en-US" altLang="zh-CN" sz="2000" i="1">
                              <a:latin typeface="Cambria Math"/>
                              <a:ea typeface="Cambria Math"/>
                            </a:rPr>
                            <m:t>𝑦</m:t>
                          </m:r>
                        </m:e>
                        <m:sub>
                          <m:r>
                            <a:rPr lang="en-US" altLang="zh-CN" sz="2000" i="1">
                              <a:latin typeface="Cambria Math"/>
                              <a:ea typeface="Cambria Math"/>
                            </a:rPr>
                            <m:t>𝑗</m:t>
                          </m:r>
                        </m:sub>
                      </m:sSub>
                    </m:oMath>
                  </m:oMathPara>
                </a14:m>
                <a:endParaRPr lang="zh-CN" altLang="en-US" sz="2000" dirty="0"/>
              </a:p>
            </p:txBody>
          </p:sp>
        </mc:Choice>
        <mc:Fallback xmlns="">
          <p:sp>
            <p:nvSpPr>
              <p:cNvPr id="23" name="TextBox 4"/>
              <p:cNvSpPr txBox="1">
                <a:spLocks noRot="1" noChangeAspect="1" noMove="1" noResize="1" noEditPoints="1" noAdjustHandles="1" noChangeArrowheads="1" noChangeShapeType="1" noTextEdit="1"/>
              </p:cNvSpPr>
              <p:nvPr/>
            </p:nvSpPr>
            <p:spPr>
              <a:xfrm>
                <a:off x="4728582" y="3853936"/>
                <a:ext cx="3053208" cy="424796"/>
              </a:xfrm>
              <a:prstGeom prst="rect">
                <a:avLst/>
              </a:prstGeom>
              <a:blipFill>
                <a:blip r:embed="rId5"/>
                <a:stretch>
                  <a:fillRect b="-10000"/>
                </a:stretch>
              </a:blipFill>
            </p:spPr>
            <p:txBody>
              <a:bodyPr/>
              <a:lstStyle/>
              <a:p>
                <a:r>
                  <a:rPr lang="en-US">
                    <a:noFill/>
                  </a:rPr>
                  <a:t> </a:t>
                </a:r>
              </a:p>
            </p:txBody>
          </p:sp>
        </mc:Fallback>
      </mc:AlternateContent>
      <p:grpSp>
        <p:nvGrpSpPr>
          <p:cNvPr id="16" name="组合 15"/>
          <p:cNvGrpSpPr/>
          <p:nvPr/>
        </p:nvGrpSpPr>
        <p:grpSpPr>
          <a:xfrm>
            <a:off x="2142736" y="978259"/>
            <a:ext cx="4292339" cy="2293570"/>
            <a:chOff x="2284719" y="807944"/>
            <a:chExt cx="4292339" cy="2293570"/>
          </a:xfrm>
        </p:grpSpPr>
        <mc:AlternateContent xmlns:mc="http://schemas.openxmlformats.org/markup-compatibility/2006" xmlns:a14="http://schemas.microsoft.com/office/drawing/2010/main">
          <mc:Choice Requires="a14">
            <p:sp>
              <p:nvSpPr>
                <p:cNvPr id="18" name="文本框 17"/>
                <p:cNvSpPr txBox="1"/>
                <p:nvPr/>
              </p:nvSpPr>
              <p:spPr>
                <a:xfrm>
                  <a:off x="2804729" y="2412871"/>
                  <a:ext cx="4333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𝑖</m:t>
                            </m:r>
                          </m:sub>
                        </m:sSub>
                      </m:oMath>
                    </m:oMathPara>
                  </a14:m>
                  <a:endParaRPr lang="en-US" b="0" dirty="0"/>
                </a:p>
              </p:txBody>
            </p:sp>
          </mc:Choice>
          <mc:Fallback xmlns="">
            <p:sp>
              <p:nvSpPr>
                <p:cNvPr id="18" name="文本框 17"/>
                <p:cNvSpPr txBox="1">
                  <a:spLocks noRot="1" noChangeAspect="1" noMove="1" noResize="1" noEditPoints="1" noAdjustHandles="1" noChangeArrowheads="1" noChangeShapeType="1" noTextEdit="1"/>
                </p:cNvSpPr>
                <p:nvPr/>
              </p:nvSpPr>
              <p:spPr>
                <a:xfrm>
                  <a:off x="2804729" y="2412871"/>
                  <a:ext cx="433387" cy="369332"/>
                </a:xfrm>
                <a:prstGeom prst="rect">
                  <a:avLst/>
                </a:prstGeom>
                <a:blipFill>
                  <a:blip r:embed="rId15"/>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3137510" y="2255366"/>
                  <a:ext cx="532453"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𝑗𝑖</m:t>
                            </m:r>
                          </m:sub>
                        </m:sSub>
                      </m:oMath>
                    </m:oMathPara>
                  </a14:m>
                  <a:endParaRPr lang="en-US" dirty="0"/>
                </a:p>
              </p:txBody>
            </p:sp>
          </mc:Choice>
          <mc:Fallback xmlns="">
            <p:sp>
              <p:nvSpPr>
                <p:cNvPr id="20" name="文本框 19"/>
                <p:cNvSpPr txBox="1">
                  <a:spLocks noRot="1" noChangeAspect="1" noMove="1" noResize="1" noEditPoints="1" noAdjustHandles="1" noChangeArrowheads="1" noChangeShapeType="1" noTextEdit="1"/>
                </p:cNvSpPr>
                <p:nvPr/>
              </p:nvSpPr>
              <p:spPr>
                <a:xfrm>
                  <a:off x="3137510" y="2255366"/>
                  <a:ext cx="532453" cy="391646"/>
                </a:xfrm>
                <a:prstGeom prst="rect">
                  <a:avLst/>
                </a:prstGeom>
                <a:blipFill>
                  <a:blip r:embed="rId16"/>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4801507" y="2203533"/>
                  <a:ext cx="596253"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𝑘𝑗</m:t>
                            </m:r>
                          </m:sub>
                        </m:sSub>
                      </m:oMath>
                    </m:oMathPara>
                  </a14:m>
                  <a:endParaRPr lang="en-US" dirty="0"/>
                </a:p>
              </p:txBody>
            </p:sp>
          </mc:Choice>
          <mc:Fallback xmlns="">
            <p:sp>
              <p:nvSpPr>
                <p:cNvPr id="21" name="文本框 20"/>
                <p:cNvSpPr txBox="1">
                  <a:spLocks noRot="1" noChangeAspect="1" noMove="1" noResize="1" noEditPoints="1" noAdjustHandles="1" noChangeArrowheads="1" noChangeShapeType="1" noTextEdit="1"/>
                </p:cNvSpPr>
                <p:nvPr/>
              </p:nvSpPr>
              <p:spPr>
                <a:xfrm>
                  <a:off x="4801507" y="2203533"/>
                  <a:ext cx="596253" cy="391646"/>
                </a:xfrm>
                <a:prstGeom prst="rect">
                  <a:avLst/>
                </a:prstGeom>
                <a:blipFill>
                  <a:blip r:embed="rId17"/>
                  <a:stretch>
                    <a:fillRect b="-7692"/>
                  </a:stretch>
                </a:blipFill>
              </p:spPr>
              <p:txBody>
                <a:bodyPr/>
                <a:lstStyle/>
                <a:p>
                  <a:r>
                    <a:rPr lang="en-US">
                      <a:noFill/>
                    </a:rPr>
                    <a:t> </a:t>
                  </a:r>
                </a:p>
              </p:txBody>
            </p:sp>
          </mc:Fallback>
        </mc:AlternateContent>
        <p:grpSp>
          <p:nvGrpSpPr>
            <p:cNvPr id="22" name="组合 21"/>
            <p:cNvGrpSpPr/>
            <p:nvPr/>
          </p:nvGrpSpPr>
          <p:grpSpPr>
            <a:xfrm>
              <a:off x="3916088" y="807944"/>
              <a:ext cx="606667" cy="2293570"/>
              <a:chOff x="1932347" y="3769879"/>
              <a:chExt cx="606667" cy="2293570"/>
            </a:xfrm>
          </p:grpSpPr>
          <p:sp>
            <p:nvSpPr>
              <p:cNvPr id="78" name="矩形 77"/>
              <p:cNvSpPr/>
              <p:nvPr/>
            </p:nvSpPr>
            <p:spPr>
              <a:xfrm>
                <a:off x="1932347" y="3769879"/>
                <a:ext cx="606667" cy="229357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椭圆 78"/>
              <p:cNvSpPr/>
              <p:nvPr/>
            </p:nvSpPr>
            <p:spPr>
              <a:xfrm>
                <a:off x="1994528" y="3833507"/>
                <a:ext cx="468282" cy="4682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椭圆 79"/>
              <p:cNvSpPr/>
              <p:nvPr/>
            </p:nvSpPr>
            <p:spPr>
              <a:xfrm>
                <a:off x="1994528" y="4387623"/>
                <a:ext cx="468282" cy="4682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椭圆 80"/>
              <p:cNvSpPr/>
              <p:nvPr/>
            </p:nvSpPr>
            <p:spPr>
              <a:xfrm>
                <a:off x="1994528" y="4916664"/>
                <a:ext cx="468282" cy="4682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椭圆 81"/>
              <p:cNvSpPr/>
              <p:nvPr/>
            </p:nvSpPr>
            <p:spPr>
              <a:xfrm>
                <a:off x="1994528" y="5464401"/>
                <a:ext cx="468282" cy="4682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组合 32"/>
            <p:cNvGrpSpPr/>
            <p:nvPr/>
          </p:nvGrpSpPr>
          <p:grpSpPr>
            <a:xfrm>
              <a:off x="5623661" y="1020544"/>
              <a:ext cx="606667" cy="1761659"/>
              <a:chOff x="3857572" y="1602323"/>
              <a:chExt cx="606667" cy="1761659"/>
            </a:xfrm>
          </p:grpSpPr>
          <p:sp>
            <p:nvSpPr>
              <p:cNvPr id="74" name="矩形 73"/>
              <p:cNvSpPr/>
              <p:nvPr/>
            </p:nvSpPr>
            <p:spPr>
              <a:xfrm>
                <a:off x="3857572" y="1602323"/>
                <a:ext cx="606667" cy="176165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椭圆 74"/>
              <p:cNvSpPr/>
              <p:nvPr/>
            </p:nvSpPr>
            <p:spPr>
              <a:xfrm>
                <a:off x="3919753" y="1688157"/>
                <a:ext cx="468282" cy="4682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椭圆 75"/>
              <p:cNvSpPr/>
              <p:nvPr/>
            </p:nvSpPr>
            <p:spPr>
              <a:xfrm>
                <a:off x="3919753" y="2217198"/>
                <a:ext cx="468282" cy="4682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椭圆 76"/>
              <p:cNvSpPr/>
              <p:nvPr/>
            </p:nvSpPr>
            <p:spPr>
              <a:xfrm>
                <a:off x="3919753" y="2764935"/>
                <a:ext cx="468282" cy="4682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组合 33"/>
            <p:cNvGrpSpPr/>
            <p:nvPr/>
          </p:nvGrpSpPr>
          <p:grpSpPr>
            <a:xfrm>
              <a:off x="2284719" y="1101649"/>
              <a:ext cx="606667" cy="1704269"/>
              <a:chOff x="793161" y="4154467"/>
              <a:chExt cx="606667" cy="1704269"/>
            </a:xfrm>
          </p:grpSpPr>
          <p:sp>
            <p:nvSpPr>
              <p:cNvPr id="70" name="矩形 69"/>
              <p:cNvSpPr/>
              <p:nvPr/>
            </p:nvSpPr>
            <p:spPr>
              <a:xfrm>
                <a:off x="793161" y="4154467"/>
                <a:ext cx="606667" cy="170426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椭圆 70"/>
              <p:cNvSpPr/>
              <p:nvPr/>
            </p:nvSpPr>
            <p:spPr>
              <a:xfrm>
                <a:off x="855342" y="4218095"/>
                <a:ext cx="468282" cy="4682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椭圆 71"/>
              <p:cNvSpPr/>
              <p:nvPr/>
            </p:nvSpPr>
            <p:spPr>
              <a:xfrm>
                <a:off x="855342" y="4772211"/>
                <a:ext cx="468282" cy="4682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椭圆 72"/>
              <p:cNvSpPr/>
              <p:nvPr/>
            </p:nvSpPr>
            <p:spPr>
              <a:xfrm>
                <a:off x="855342" y="5301252"/>
                <a:ext cx="468282" cy="4682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5" name="直接箭头连接符 34"/>
            <p:cNvCxnSpPr>
              <a:stCxn id="71" idx="6"/>
              <a:endCxn id="80" idx="2"/>
            </p:cNvCxnSpPr>
            <p:nvPr/>
          </p:nvCxnSpPr>
          <p:spPr>
            <a:xfrm>
              <a:off x="2815182" y="1399418"/>
              <a:ext cx="1163087" cy="26041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71" idx="6"/>
              <a:endCxn id="81" idx="2"/>
            </p:cNvCxnSpPr>
            <p:nvPr/>
          </p:nvCxnSpPr>
          <p:spPr>
            <a:xfrm>
              <a:off x="2815182" y="1399418"/>
              <a:ext cx="1163087" cy="78945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endCxn id="82" idx="2"/>
            </p:cNvCxnSpPr>
            <p:nvPr/>
          </p:nvCxnSpPr>
          <p:spPr>
            <a:xfrm>
              <a:off x="2825635" y="1399418"/>
              <a:ext cx="1152634" cy="133718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71" idx="6"/>
            </p:cNvCxnSpPr>
            <p:nvPr/>
          </p:nvCxnSpPr>
          <p:spPr>
            <a:xfrm flipV="1">
              <a:off x="2815182" y="1107059"/>
              <a:ext cx="1157861" cy="2923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72" idx="6"/>
              <a:endCxn id="79" idx="2"/>
            </p:cNvCxnSpPr>
            <p:nvPr/>
          </p:nvCxnSpPr>
          <p:spPr>
            <a:xfrm flipV="1">
              <a:off x="2815182" y="1105713"/>
              <a:ext cx="1163087" cy="84782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73" idx="6"/>
            </p:cNvCxnSpPr>
            <p:nvPr/>
          </p:nvCxnSpPr>
          <p:spPr>
            <a:xfrm flipV="1">
              <a:off x="2815182" y="1105713"/>
              <a:ext cx="1157861" cy="137686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72" idx="6"/>
              <a:endCxn id="80" idx="2"/>
            </p:cNvCxnSpPr>
            <p:nvPr/>
          </p:nvCxnSpPr>
          <p:spPr>
            <a:xfrm flipV="1">
              <a:off x="2815182" y="1659829"/>
              <a:ext cx="1163087" cy="29370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73" idx="6"/>
              <a:endCxn id="81" idx="2"/>
            </p:cNvCxnSpPr>
            <p:nvPr/>
          </p:nvCxnSpPr>
          <p:spPr>
            <a:xfrm flipV="1">
              <a:off x="2815182" y="2188870"/>
              <a:ext cx="1163087" cy="29370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73" idx="6"/>
            </p:cNvCxnSpPr>
            <p:nvPr/>
          </p:nvCxnSpPr>
          <p:spPr>
            <a:xfrm>
              <a:off x="2815182" y="2482575"/>
              <a:ext cx="1173540" cy="2653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73" idx="6"/>
              <a:endCxn id="80" idx="2"/>
            </p:cNvCxnSpPr>
            <p:nvPr/>
          </p:nvCxnSpPr>
          <p:spPr>
            <a:xfrm flipV="1">
              <a:off x="2815182" y="1659829"/>
              <a:ext cx="1163087" cy="82274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72" idx="6"/>
              <a:endCxn id="82" idx="2"/>
            </p:cNvCxnSpPr>
            <p:nvPr/>
          </p:nvCxnSpPr>
          <p:spPr>
            <a:xfrm>
              <a:off x="2815182" y="1953534"/>
              <a:ext cx="1163087" cy="78307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72" idx="6"/>
              <a:endCxn id="81" idx="2"/>
            </p:cNvCxnSpPr>
            <p:nvPr/>
          </p:nvCxnSpPr>
          <p:spPr>
            <a:xfrm>
              <a:off x="2815182" y="1953534"/>
              <a:ext cx="1163087" cy="23533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82" idx="6"/>
              <a:endCxn id="76" idx="2"/>
            </p:cNvCxnSpPr>
            <p:nvPr/>
          </p:nvCxnSpPr>
          <p:spPr>
            <a:xfrm flipV="1">
              <a:off x="4446551" y="1869560"/>
              <a:ext cx="1239291" cy="86704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stCxn id="82" idx="6"/>
              <a:endCxn id="77" idx="2"/>
            </p:cNvCxnSpPr>
            <p:nvPr/>
          </p:nvCxnSpPr>
          <p:spPr>
            <a:xfrm flipV="1">
              <a:off x="4446551" y="2417297"/>
              <a:ext cx="1239291" cy="31931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82" idx="6"/>
              <a:endCxn id="75" idx="2"/>
            </p:cNvCxnSpPr>
            <p:nvPr/>
          </p:nvCxnSpPr>
          <p:spPr>
            <a:xfrm flipV="1">
              <a:off x="4446551" y="1340519"/>
              <a:ext cx="1239291" cy="13960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77" idx="6"/>
            </p:cNvCxnSpPr>
            <p:nvPr/>
          </p:nvCxnSpPr>
          <p:spPr>
            <a:xfrm>
              <a:off x="6154124" y="2417297"/>
              <a:ext cx="37464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文本框 50"/>
                <p:cNvSpPr txBox="1"/>
                <p:nvPr/>
              </p:nvSpPr>
              <p:spPr>
                <a:xfrm>
                  <a:off x="4446550" y="2637775"/>
                  <a:ext cx="433387"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𝑦</m:t>
                            </m:r>
                          </m:e>
                          <m:sub>
                            <m:r>
                              <a:rPr lang="en-US" b="0" i="1" dirty="0" smtClean="0">
                                <a:latin typeface="Cambria Math" panose="02040503050406030204" pitchFamily="18" charset="0"/>
                              </a:rPr>
                              <m:t>𝑗</m:t>
                            </m:r>
                          </m:sub>
                        </m:sSub>
                      </m:oMath>
                    </m:oMathPara>
                  </a14:m>
                  <a:endParaRPr lang="en-US" dirty="0"/>
                </a:p>
              </p:txBody>
            </p:sp>
          </mc:Choice>
          <mc:Fallback xmlns="">
            <p:sp>
              <p:nvSpPr>
                <p:cNvPr id="51" name="文本框 50"/>
                <p:cNvSpPr txBox="1">
                  <a:spLocks noRot="1" noChangeAspect="1" noMove="1" noResize="1" noEditPoints="1" noAdjustHandles="1" noChangeArrowheads="1" noChangeShapeType="1" noTextEdit="1"/>
                </p:cNvSpPr>
                <p:nvPr/>
              </p:nvSpPr>
              <p:spPr>
                <a:xfrm>
                  <a:off x="4446550" y="2637775"/>
                  <a:ext cx="433387" cy="391646"/>
                </a:xfrm>
                <a:prstGeom prst="rect">
                  <a:avLst/>
                </a:prstGeom>
                <a:blipFill>
                  <a:blip r:embed="rId18"/>
                  <a:stretch>
                    <a:fillRect b="-7813"/>
                  </a:stretch>
                </a:blipFill>
              </p:spPr>
              <p:txBody>
                <a:bodyPr/>
                <a:lstStyle/>
                <a:p>
                  <a:r>
                    <a:rPr lang="en-US">
                      <a:noFill/>
                    </a:rPr>
                    <a:t> </a:t>
                  </a:r>
                </a:p>
              </p:txBody>
            </p:sp>
          </mc:Fallback>
        </mc:AlternateContent>
        <p:cxnSp>
          <p:nvCxnSpPr>
            <p:cNvPr id="52" name="直接箭头连接符 51"/>
            <p:cNvCxnSpPr/>
            <p:nvPr/>
          </p:nvCxnSpPr>
          <p:spPr>
            <a:xfrm>
              <a:off x="6154124" y="1340519"/>
              <a:ext cx="37464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a:off x="6158418" y="1884123"/>
              <a:ext cx="37464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文本框 53"/>
                <p:cNvSpPr txBox="1"/>
                <p:nvPr/>
              </p:nvSpPr>
              <p:spPr>
                <a:xfrm>
                  <a:off x="3418741" y="2617910"/>
                  <a:ext cx="433387"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𝑛𝑒𝑡</m:t>
                            </m:r>
                          </m:e>
                          <m:sub>
                            <m:r>
                              <a:rPr lang="en-US" b="0" i="1" dirty="0" smtClean="0">
                                <a:latin typeface="Cambria Math" panose="02040503050406030204" pitchFamily="18" charset="0"/>
                              </a:rPr>
                              <m:t>𝑗</m:t>
                            </m:r>
                          </m:sub>
                        </m:sSub>
                      </m:oMath>
                    </m:oMathPara>
                  </a14:m>
                  <a:endParaRPr lang="en-US" b="0" dirty="0"/>
                </a:p>
              </p:txBody>
            </p:sp>
          </mc:Choice>
          <mc:Fallback xmlns="">
            <p:sp>
              <p:nvSpPr>
                <p:cNvPr id="54" name="文本框 53"/>
                <p:cNvSpPr txBox="1">
                  <a:spLocks noRot="1" noChangeAspect="1" noMove="1" noResize="1" noEditPoints="1" noAdjustHandles="1" noChangeArrowheads="1" noChangeShapeType="1" noTextEdit="1"/>
                </p:cNvSpPr>
                <p:nvPr/>
              </p:nvSpPr>
              <p:spPr>
                <a:xfrm>
                  <a:off x="3418741" y="2617910"/>
                  <a:ext cx="433387" cy="391646"/>
                </a:xfrm>
                <a:prstGeom prst="rect">
                  <a:avLst/>
                </a:prstGeom>
                <a:blipFill>
                  <a:blip r:embed="rId19"/>
                  <a:stretch>
                    <a:fillRect r="-30986"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文本框 54"/>
                <p:cNvSpPr txBox="1"/>
                <p:nvPr/>
              </p:nvSpPr>
              <p:spPr>
                <a:xfrm>
                  <a:off x="5104237" y="2502466"/>
                  <a:ext cx="4333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𝑛𝑒𝑡</m:t>
                            </m:r>
                          </m:e>
                          <m:sub>
                            <m:r>
                              <a:rPr lang="en-US" b="0" i="1" dirty="0" smtClean="0">
                                <a:latin typeface="Cambria Math" panose="02040503050406030204" pitchFamily="18" charset="0"/>
                              </a:rPr>
                              <m:t>𝑘</m:t>
                            </m:r>
                          </m:sub>
                        </m:sSub>
                      </m:oMath>
                    </m:oMathPara>
                  </a14:m>
                  <a:endParaRPr lang="en-US" b="0" dirty="0"/>
                </a:p>
              </p:txBody>
            </p:sp>
          </mc:Choice>
          <mc:Fallback xmlns="">
            <p:sp>
              <p:nvSpPr>
                <p:cNvPr id="55" name="文本框 54"/>
                <p:cNvSpPr txBox="1">
                  <a:spLocks noRot="1" noChangeAspect="1" noMove="1" noResize="1" noEditPoints="1" noAdjustHandles="1" noChangeArrowheads="1" noChangeShapeType="1" noTextEdit="1"/>
                </p:cNvSpPr>
                <p:nvPr/>
              </p:nvSpPr>
              <p:spPr>
                <a:xfrm>
                  <a:off x="5104237" y="2502466"/>
                  <a:ext cx="433387" cy="369332"/>
                </a:xfrm>
                <a:prstGeom prst="rect">
                  <a:avLst/>
                </a:prstGeom>
                <a:blipFill>
                  <a:blip r:embed="rId20"/>
                  <a:stretch>
                    <a:fillRect r="-36620"/>
                  </a:stretch>
                </a:blipFill>
              </p:spPr>
              <p:txBody>
                <a:bodyPr/>
                <a:lstStyle/>
                <a:p>
                  <a:r>
                    <a:rPr lang="en-US">
                      <a:noFill/>
                    </a:rPr>
                    <a:t> </a:t>
                  </a:r>
                </a:p>
              </p:txBody>
            </p:sp>
          </mc:Fallback>
        </mc:AlternateContent>
        <p:cxnSp>
          <p:nvCxnSpPr>
            <p:cNvPr id="56" name="直接箭头连接符 55"/>
            <p:cNvCxnSpPr>
              <a:stCxn id="81" idx="6"/>
              <a:endCxn id="77" idx="2"/>
            </p:cNvCxnSpPr>
            <p:nvPr/>
          </p:nvCxnSpPr>
          <p:spPr>
            <a:xfrm>
              <a:off x="4446551" y="2188870"/>
              <a:ext cx="1239291" cy="22842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80" idx="6"/>
            </p:cNvCxnSpPr>
            <p:nvPr/>
          </p:nvCxnSpPr>
          <p:spPr>
            <a:xfrm>
              <a:off x="4446551" y="1659829"/>
              <a:ext cx="1236555" cy="77569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stCxn id="79" idx="6"/>
              <a:endCxn id="77" idx="2"/>
            </p:cNvCxnSpPr>
            <p:nvPr/>
          </p:nvCxnSpPr>
          <p:spPr>
            <a:xfrm>
              <a:off x="4446551" y="1105713"/>
              <a:ext cx="1239291" cy="131158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stCxn id="81" idx="6"/>
              <a:endCxn id="76" idx="2"/>
            </p:cNvCxnSpPr>
            <p:nvPr/>
          </p:nvCxnSpPr>
          <p:spPr>
            <a:xfrm flipV="1">
              <a:off x="4446551" y="1869560"/>
              <a:ext cx="1239291" cy="31931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stCxn id="81" idx="6"/>
              <a:endCxn id="75" idx="2"/>
            </p:cNvCxnSpPr>
            <p:nvPr/>
          </p:nvCxnSpPr>
          <p:spPr>
            <a:xfrm flipV="1">
              <a:off x="4446551" y="1340519"/>
              <a:ext cx="1239291" cy="8483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stCxn id="80" idx="6"/>
              <a:endCxn id="76" idx="2"/>
            </p:cNvCxnSpPr>
            <p:nvPr/>
          </p:nvCxnSpPr>
          <p:spPr>
            <a:xfrm>
              <a:off x="4446551" y="1659829"/>
              <a:ext cx="1239291" cy="2097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a:off x="4446551" y="1659829"/>
              <a:ext cx="1239291" cy="2097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a:off x="4446551" y="1659829"/>
              <a:ext cx="1239291" cy="2097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a:stCxn id="80" idx="6"/>
              <a:endCxn id="75" idx="2"/>
            </p:cNvCxnSpPr>
            <p:nvPr/>
          </p:nvCxnSpPr>
          <p:spPr>
            <a:xfrm flipV="1">
              <a:off x="4446551" y="1340519"/>
              <a:ext cx="1239291" cy="31931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stCxn id="79" idx="6"/>
              <a:endCxn id="76" idx="2"/>
            </p:cNvCxnSpPr>
            <p:nvPr/>
          </p:nvCxnSpPr>
          <p:spPr>
            <a:xfrm>
              <a:off x="4446551" y="1105713"/>
              <a:ext cx="1239291" cy="76384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a:off x="4446551" y="1105713"/>
              <a:ext cx="1239291" cy="76384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a:off x="4446551" y="1105713"/>
              <a:ext cx="1239291" cy="76384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stCxn id="79" idx="6"/>
              <a:endCxn id="75" idx="2"/>
            </p:cNvCxnSpPr>
            <p:nvPr/>
          </p:nvCxnSpPr>
          <p:spPr>
            <a:xfrm>
              <a:off x="4446551" y="1105713"/>
              <a:ext cx="1239291" cy="23480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文本框 68"/>
                <p:cNvSpPr txBox="1"/>
                <p:nvPr/>
              </p:nvSpPr>
              <p:spPr>
                <a:xfrm>
                  <a:off x="6143671" y="2310500"/>
                  <a:ext cx="4333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𝑧</m:t>
                            </m:r>
                          </m:e>
                          <m:sub>
                            <m:r>
                              <a:rPr lang="en-US" b="0" i="1" dirty="0" smtClean="0">
                                <a:latin typeface="Cambria Math" panose="02040503050406030204" pitchFamily="18" charset="0"/>
                              </a:rPr>
                              <m:t>𝑘</m:t>
                            </m:r>
                          </m:sub>
                        </m:sSub>
                      </m:oMath>
                    </m:oMathPara>
                  </a14:m>
                  <a:endParaRPr lang="en-US" dirty="0"/>
                </a:p>
              </p:txBody>
            </p:sp>
          </mc:Choice>
          <mc:Fallback xmlns="">
            <p:sp>
              <p:nvSpPr>
                <p:cNvPr id="69" name="文本框 68"/>
                <p:cNvSpPr txBox="1">
                  <a:spLocks noRot="1" noChangeAspect="1" noMove="1" noResize="1" noEditPoints="1" noAdjustHandles="1" noChangeArrowheads="1" noChangeShapeType="1" noTextEdit="1"/>
                </p:cNvSpPr>
                <p:nvPr/>
              </p:nvSpPr>
              <p:spPr>
                <a:xfrm>
                  <a:off x="6143671" y="2310500"/>
                  <a:ext cx="433387" cy="369332"/>
                </a:xfrm>
                <a:prstGeom prst="rect">
                  <a:avLst/>
                </a:prstGeom>
                <a:blipFill>
                  <a:blip r:embed="rId21"/>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3" name="TextBox 4"/>
              <p:cNvSpPr txBox="1"/>
              <p:nvPr/>
            </p:nvSpPr>
            <p:spPr>
              <a:xfrm>
                <a:off x="1619672" y="4735579"/>
                <a:ext cx="720325" cy="7643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ea typeface="Cambria Math"/>
                            </a:rPr>
                          </m:ctrlPr>
                        </m:fPr>
                        <m:num>
                          <m:r>
                            <a:rPr lang="zh-CN" altLang="en-US" sz="2000" i="1">
                              <a:latin typeface="Cambria Math"/>
                              <a:ea typeface="Cambria Math"/>
                            </a:rPr>
                            <m:t>𝜕</m:t>
                          </m:r>
                          <m:r>
                            <a:rPr lang="en-US" altLang="zh-CN" sz="2000" i="1">
                              <a:latin typeface="Cambria Math"/>
                              <a:ea typeface="Cambria Math"/>
                            </a:rPr>
                            <m:t>𝐽</m:t>
                          </m:r>
                        </m:num>
                        <m:den>
                          <m:r>
                            <a:rPr lang="zh-CN" altLang="en-US" sz="2000" i="1">
                              <a:latin typeface="Cambria Math"/>
                              <a:ea typeface="Cambria Math"/>
                            </a:rPr>
                            <m:t>𝜕</m:t>
                          </m:r>
                          <m:sSub>
                            <m:sSubPr>
                              <m:ctrlPr>
                                <a:rPr lang="en-US" altLang="zh-CN" sz="2000" i="1">
                                  <a:latin typeface="Cambria Math" panose="02040503050406030204" pitchFamily="18" charset="0"/>
                                  <a:ea typeface="Cambria Math"/>
                                </a:rPr>
                              </m:ctrlPr>
                            </m:sSubPr>
                            <m:e>
                              <m:r>
                                <a:rPr lang="en-US" altLang="zh-CN" sz="2000" i="1">
                                  <a:latin typeface="Cambria Math"/>
                                  <a:ea typeface="Cambria Math"/>
                                </a:rPr>
                                <m:t>𝑤</m:t>
                              </m:r>
                            </m:e>
                            <m:sub>
                              <m:r>
                                <a:rPr lang="en-US" altLang="zh-CN" sz="2000" i="1">
                                  <a:latin typeface="Cambria Math"/>
                                  <a:ea typeface="Cambria Math"/>
                                </a:rPr>
                                <m:t>𝑗</m:t>
                              </m:r>
                              <m:r>
                                <a:rPr lang="en-US" altLang="zh-CN" sz="2000" b="0" i="1" smtClean="0">
                                  <a:latin typeface="Cambria Math" panose="02040503050406030204" pitchFamily="18" charset="0"/>
                                  <a:ea typeface="Cambria Math"/>
                                </a:rPr>
                                <m:t>𝑖</m:t>
                              </m:r>
                            </m:sub>
                          </m:sSub>
                        </m:den>
                      </m:f>
                    </m:oMath>
                  </m:oMathPara>
                </a14:m>
                <a:endParaRPr lang="zh-CN" altLang="en-US" sz="2000" dirty="0"/>
              </a:p>
            </p:txBody>
          </p:sp>
        </mc:Choice>
        <mc:Fallback xmlns="">
          <p:sp>
            <p:nvSpPr>
              <p:cNvPr id="83" name="TextBox 4"/>
              <p:cNvSpPr txBox="1">
                <a:spLocks noRot="1" noChangeAspect="1" noMove="1" noResize="1" noEditPoints="1" noAdjustHandles="1" noChangeArrowheads="1" noChangeShapeType="1" noTextEdit="1"/>
              </p:cNvSpPr>
              <p:nvPr/>
            </p:nvSpPr>
            <p:spPr>
              <a:xfrm>
                <a:off x="1619672" y="4735579"/>
                <a:ext cx="720325" cy="764376"/>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4"/>
              <p:cNvSpPr txBox="1"/>
              <p:nvPr/>
            </p:nvSpPr>
            <p:spPr>
              <a:xfrm>
                <a:off x="2092260" y="4725144"/>
                <a:ext cx="2516996" cy="7732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a:ea typeface="Cambria Math"/>
                        </a:rPr>
                        <m:t>=</m:t>
                      </m:r>
                      <m:f>
                        <m:fPr>
                          <m:ctrlPr>
                            <a:rPr lang="en-US" altLang="zh-CN" sz="2000" i="1">
                              <a:latin typeface="Cambria Math" panose="02040503050406030204" pitchFamily="18" charset="0"/>
                              <a:ea typeface="Cambria Math"/>
                            </a:rPr>
                          </m:ctrlPr>
                        </m:fPr>
                        <m:num>
                          <m:r>
                            <a:rPr lang="zh-CN" altLang="en-US" sz="2000" i="1">
                              <a:latin typeface="Cambria Math"/>
                              <a:ea typeface="Cambria Math"/>
                            </a:rPr>
                            <m:t>𝜕</m:t>
                          </m:r>
                          <m:r>
                            <a:rPr lang="en-US" altLang="zh-CN" sz="2000" i="1">
                              <a:latin typeface="Cambria Math"/>
                              <a:ea typeface="Cambria Math"/>
                            </a:rPr>
                            <m:t>𝐽</m:t>
                          </m:r>
                        </m:num>
                        <m:den>
                          <m:r>
                            <a:rPr lang="zh-CN" altLang="en-US" sz="2000" i="1">
                              <a:latin typeface="Cambria Math"/>
                              <a:ea typeface="Cambria Math"/>
                            </a:rPr>
                            <m:t>𝜕</m:t>
                          </m:r>
                          <m:sSub>
                            <m:sSubPr>
                              <m:ctrlPr>
                                <a:rPr lang="en-US" altLang="zh-CN" sz="2000" i="1" smtClean="0">
                                  <a:latin typeface="Cambria Math" panose="02040503050406030204" pitchFamily="18" charset="0"/>
                                  <a:ea typeface="Cambria Math"/>
                                </a:rPr>
                              </m:ctrlPr>
                            </m:sSubPr>
                            <m:e>
                              <m:r>
                                <a:rPr lang="en-US" altLang="zh-CN" sz="2000" b="0" i="1" smtClean="0">
                                  <a:latin typeface="Cambria Math" panose="02040503050406030204" pitchFamily="18" charset="0"/>
                                  <a:ea typeface="Cambria Math"/>
                                </a:rPr>
                                <m:t>𝑦</m:t>
                              </m:r>
                            </m:e>
                            <m:sub>
                              <m:r>
                                <a:rPr lang="en-US" altLang="zh-CN" sz="2000" b="0" i="1" smtClean="0">
                                  <a:latin typeface="Cambria Math" panose="02040503050406030204" pitchFamily="18" charset="0"/>
                                  <a:ea typeface="Cambria Math"/>
                                </a:rPr>
                                <m:t>𝑗</m:t>
                              </m:r>
                            </m:sub>
                          </m:sSub>
                        </m:den>
                      </m:f>
                      <m:r>
                        <a:rPr lang="en-US" altLang="zh-CN" sz="2000" b="1" i="1">
                          <a:latin typeface="Cambria Math"/>
                          <a:ea typeface="Cambria Math"/>
                        </a:rPr>
                        <m:t>∙</m:t>
                      </m:r>
                      <m:f>
                        <m:fPr>
                          <m:ctrlPr>
                            <a:rPr lang="en-US" altLang="zh-CN" sz="2000" i="1">
                              <a:latin typeface="Cambria Math" panose="02040503050406030204" pitchFamily="18" charset="0"/>
                              <a:ea typeface="Cambria Math"/>
                            </a:rPr>
                          </m:ctrlPr>
                        </m:fPr>
                        <m:num>
                          <m:r>
                            <a:rPr lang="zh-CN" altLang="en-US" sz="2000" i="1">
                              <a:latin typeface="Cambria Math"/>
                              <a:ea typeface="Cambria Math"/>
                            </a:rPr>
                            <m:t>𝜕</m:t>
                          </m:r>
                          <m:sSub>
                            <m:sSubPr>
                              <m:ctrlPr>
                                <a:rPr lang="en-US" altLang="zh-CN" sz="2000" i="1">
                                  <a:latin typeface="Cambria Math" panose="02040503050406030204" pitchFamily="18" charset="0"/>
                                  <a:ea typeface="Cambria Math"/>
                                </a:rPr>
                              </m:ctrlPr>
                            </m:sSubPr>
                            <m:e>
                              <m:r>
                                <a:rPr lang="en-US" altLang="zh-CN" sz="2000" b="0" i="1" smtClean="0">
                                  <a:latin typeface="Cambria Math" panose="02040503050406030204" pitchFamily="18" charset="0"/>
                                  <a:ea typeface="Cambria Math"/>
                                </a:rPr>
                                <m:t>𝑦</m:t>
                              </m:r>
                            </m:e>
                            <m:sub>
                              <m:r>
                                <a:rPr lang="en-US" altLang="zh-CN" sz="2000" b="0" i="1" smtClean="0">
                                  <a:latin typeface="Cambria Math" panose="02040503050406030204" pitchFamily="18" charset="0"/>
                                  <a:ea typeface="Cambria Math"/>
                                </a:rPr>
                                <m:t>𝑗</m:t>
                              </m:r>
                            </m:sub>
                          </m:sSub>
                        </m:num>
                        <m:den>
                          <m:r>
                            <a:rPr lang="zh-CN" altLang="en-US" sz="2000" i="1">
                              <a:latin typeface="Cambria Math"/>
                              <a:ea typeface="Cambria Math"/>
                            </a:rPr>
                            <m:t>𝜕</m:t>
                          </m:r>
                          <m:sSub>
                            <m:sSubPr>
                              <m:ctrlPr>
                                <a:rPr lang="en-US" altLang="zh-CN" sz="2000" b="1" i="1">
                                  <a:latin typeface="Cambria Math" panose="02040503050406030204" pitchFamily="18" charset="0"/>
                                  <a:ea typeface="Cambria Math"/>
                                </a:rPr>
                              </m:ctrlPr>
                            </m:sSubPr>
                            <m:e>
                              <m:r>
                                <a:rPr lang="en-US" altLang="zh-CN" sz="2000" i="1">
                                  <a:latin typeface="Cambria Math"/>
                                  <a:ea typeface="Cambria Math"/>
                                </a:rPr>
                                <m:t>𝑛𝑒𝑡</m:t>
                              </m:r>
                            </m:e>
                            <m:sub>
                              <m:r>
                                <a:rPr lang="en-US" altLang="zh-CN" sz="2000" b="0" i="1" smtClean="0">
                                  <a:latin typeface="Cambria Math" panose="02040503050406030204" pitchFamily="18" charset="0"/>
                                  <a:ea typeface="Cambria Math"/>
                                </a:rPr>
                                <m:t>𝑗</m:t>
                              </m:r>
                            </m:sub>
                          </m:sSub>
                        </m:den>
                      </m:f>
                      <m:f>
                        <m:fPr>
                          <m:ctrlPr>
                            <a:rPr lang="en-US" altLang="zh-CN" sz="2000" i="1">
                              <a:latin typeface="Cambria Math" panose="02040503050406030204" pitchFamily="18" charset="0"/>
                              <a:ea typeface="Cambria Math"/>
                            </a:rPr>
                          </m:ctrlPr>
                        </m:fPr>
                        <m:num>
                          <m:r>
                            <a:rPr lang="zh-CN" altLang="en-US" sz="2000" i="1">
                              <a:latin typeface="Cambria Math"/>
                              <a:ea typeface="Cambria Math"/>
                            </a:rPr>
                            <m:t>𝜕</m:t>
                          </m:r>
                          <m:sSub>
                            <m:sSubPr>
                              <m:ctrlPr>
                                <a:rPr lang="en-US" altLang="zh-CN" sz="2000" b="1" i="1">
                                  <a:latin typeface="Cambria Math" panose="02040503050406030204" pitchFamily="18" charset="0"/>
                                  <a:ea typeface="Cambria Math"/>
                                </a:rPr>
                              </m:ctrlPr>
                            </m:sSubPr>
                            <m:e>
                              <m:r>
                                <a:rPr lang="en-US" altLang="zh-CN" sz="2000" i="1">
                                  <a:latin typeface="Cambria Math"/>
                                  <a:ea typeface="Cambria Math"/>
                                </a:rPr>
                                <m:t>𝑛𝑒𝑡</m:t>
                              </m:r>
                            </m:e>
                            <m:sub>
                              <m:r>
                                <a:rPr lang="en-US" altLang="zh-CN" sz="2000" b="0" i="1" smtClean="0">
                                  <a:latin typeface="Cambria Math" panose="02040503050406030204" pitchFamily="18" charset="0"/>
                                  <a:ea typeface="Cambria Math"/>
                                </a:rPr>
                                <m:t>𝑗</m:t>
                              </m:r>
                            </m:sub>
                          </m:sSub>
                        </m:num>
                        <m:den>
                          <m:r>
                            <a:rPr lang="zh-CN" altLang="en-US" sz="2000" i="1">
                              <a:latin typeface="Cambria Math"/>
                              <a:ea typeface="Cambria Math"/>
                            </a:rPr>
                            <m:t>𝜕</m:t>
                          </m:r>
                          <m:sSub>
                            <m:sSubPr>
                              <m:ctrlPr>
                                <a:rPr lang="en-US" altLang="zh-CN" sz="2000" i="1">
                                  <a:latin typeface="Cambria Math" panose="02040503050406030204" pitchFamily="18" charset="0"/>
                                  <a:ea typeface="Cambria Math"/>
                                </a:rPr>
                              </m:ctrlPr>
                            </m:sSubPr>
                            <m:e>
                              <m:r>
                                <a:rPr lang="en-US" altLang="zh-CN" sz="2000" b="0" i="1" smtClean="0">
                                  <a:latin typeface="Cambria Math" panose="02040503050406030204" pitchFamily="18" charset="0"/>
                                  <a:ea typeface="Cambria Math"/>
                                </a:rPr>
                                <m:t>𝑤</m:t>
                              </m:r>
                            </m:e>
                            <m:sub>
                              <m:r>
                                <a:rPr lang="en-US" altLang="zh-CN" sz="2000" i="1">
                                  <a:latin typeface="Cambria Math"/>
                                  <a:ea typeface="Cambria Math"/>
                                </a:rPr>
                                <m:t>𝑗</m:t>
                              </m:r>
                              <m:r>
                                <a:rPr lang="en-US" altLang="zh-CN" sz="2000" b="0" i="1" smtClean="0">
                                  <a:latin typeface="Cambria Math" panose="02040503050406030204" pitchFamily="18" charset="0"/>
                                  <a:ea typeface="Cambria Math"/>
                                </a:rPr>
                                <m:t>𝑖</m:t>
                              </m:r>
                            </m:sub>
                          </m:sSub>
                        </m:den>
                      </m:f>
                    </m:oMath>
                  </m:oMathPara>
                </a14:m>
                <a:endParaRPr lang="zh-CN" altLang="en-US" sz="2000" dirty="0"/>
              </a:p>
            </p:txBody>
          </p:sp>
        </mc:Choice>
        <mc:Fallback xmlns="">
          <p:sp>
            <p:nvSpPr>
              <p:cNvPr id="84" name="TextBox 4"/>
              <p:cNvSpPr txBox="1">
                <a:spLocks noRot="1" noChangeAspect="1" noMove="1" noResize="1" noEditPoints="1" noAdjustHandles="1" noChangeArrowheads="1" noChangeShapeType="1" noTextEdit="1"/>
              </p:cNvSpPr>
              <p:nvPr/>
            </p:nvSpPr>
            <p:spPr>
              <a:xfrm>
                <a:off x="2092260" y="4725144"/>
                <a:ext cx="2516996" cy="773289"/>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4"/>
              <p:cNvSpPr txBox="1"/>
              <p:nvPr/>
            </p:nvSpPr>
            <p:spPr>
              <a:xfrm>
                <a:off x="2136380" y="5517232"/>
                <a:ext cx="5459956" cy="10831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a:ea typeface="Cambria Math"/>
                        </a:rPr>
                        <m:t>=</m:t>
                      </m:r>
                      <m:d>
                        <m:dPr>
                          <m:ctrlPr>
                            <a:rPr lang="en-US" altLang="zh-CN" sz="2000" b="1" i="1" smtClean="0">
                              <a:latin typeface="Cambria Math" panose="02040503050406030204" pitchFamily="18" charset="0"/>
                              <a:ea typeface="Cambria Math"/>
                            </a:rPr>
                          </m:ctrlPr>
                        </m:dPr>
                        <m:e>
                          <m:nary>
                            <m:naryPr>
                              <m:chr m:val="∑"/>
                              <m:ctrlPr>
                                <a:rPr lang="en-US" altLang="zh-CN" sz="2000" i="1">
                                  <a:latin typeface="Cambria Math" panose="02040503050406030204" pitchFamily="18" charset="0"/>
                                  <a:ea typeface="Cambria Math"/>
                                </a:rPr>
                              </m:ctrlPr>
                            </m:naryPr>
                            <m:sub>
                              <m:r>
                                <m:rPr>
                                  <m:brk m:alnAt="23"/>
                                </m:rPr>
                                <a:rPr lang="en-US" altLang="zh-CN" sz="2000" i="1">
                                  <a:latin typeface="Cambria Math" panose="02040503050406030204" pitchFamily="18" charset="0"/>
                                  <a:ea typeface="Cambria Math"/>
                                </a:rPr>
                                <m:t>𝑘</m:t>
                              </m:r>
                              <m:r>
                                <a:rPr lang="en-US" altLang="zh-CN" sz="2000" i="1">
                                  <a:latin typeface="Cambria Math" panose="02040503050406030204" pitchFamily="18" charset="0"/>
                                  <a:ea typeface="Cambria Math"/>
                                </a:rPr>
                                <m:t>=1</m:t>
                              </m:r>
                            </m:sub>
                            <m:sup>
                              <m:r>
                                <a:rPr lang="en-US" altLang="zh-CN" sz="2000" i="1">
                                  <a:latin typeface="Cambria Math" panose="02040503050406030204" pitchFamily="18" charset="0"/>
                                  <a:ea typeface="Cambria Math"/>
                                </a:rPr>
                                <m:t>𝑐</m:t>
                              </m:r>
                            </m:sup>
                            <m:e>
                              <m:d>
                                <m:dPr>
                                  <m:ctrlPr>
                                    <a:rPr lang="en-US" altLang="zh-CN" sz="2000" b="1" i="1">
                                      <a:latin typeface="Cambria Math" panose="02040503050406030204" pitchFamily="18" charset="0"/>
                                      <a:ea typeface="Cambria Math"/>
                                    </a:rPr>
                                  </m:ctrlPr>
                                </m:dPr>
                                <m:e>
                                  <m:sSub>
                                    <m:sSubPr>
                                      <m:ctrlPr>
                                        <a:rPr lang="en-US" altLang="zh-CN" sz="2000" i="1">
                                          <a:latin typeface="Cambria Math" panose="02040503050406030204" pitchFamily="18" charset="0"/>
                                          <a:ea typeface="Cambria Math"/>
                                        </a:rPr>
                                      </m:ctrlPr>
                                    </m:sSubPr>
                                    <m:e>
                                      <m:r>
                                        <a:rPr lang="en-US" altLang="zh-CN" sz="2000" i="1">
                                          <a:latin typeface="Cambria Math"/>
                                          <a:ea typeface="Cambria Math"/>
                                        </a:rPr>
                                        <m:t>𝑧</m:t>
                                      </m:r>
                                    </m:e>
                                    <m:sub>
                                      <m:r>
                                        <a:rPr lang="en-US" altLang="zh-CN" sz="2000" i="1">
                                          <a:latin typeface="Cambria Math"/>
                                          <a:ea typeface="Cambria Math"/>
                                        </a:rPr>
                                        <m:t>𝑘</m:t>
                                      </m:r>
                                    </m:sub>
                                  </m:sSub>
                                  <m:r>
                                    <a:rPr lang="en-US" altLang="zh-CN" sz="2000" i="1">
                                      <a:latin typeface="Cambria Math" panose="02040503050406030204" pitchFamily="18" charset="0"/>
                                      <a:ea typeface="Cambria Math"/>
                                    </a:rPr>
                                    <m:t>−</m:t>
                                  </m:r>
                                  <m:sSub>
                                    <m:sSubPr>
                                      <m:ctrlPr>
                                        <a:rPr lang="en-US" altLang="zh-CN" sz="2000" i="1">
                                          <a:latin typeface="Cambria Math" panose="02040503050406030204" pitchFamily="18" charset="0"/>
                                          <a:ea typeface="Cambria Math"/>
                                        </a:rPr>
                                      </m:ctrlPr>
                                    </m:sSubPr>
                                    <m:e>
                                      <m:r>
                                        <a:rPr lang="en-US" altLang="zh-CN" sz="2000" i="1">
                                          <a:latin typeface="Cambria Math"/>
                                          <a:ea typeface="Cambria Math"/>
                                        </a:rPr>
                                        <m:t>𝑡</m:t>
                                      </m:r>
                                    </m:e>
                                    <m:sub>
                                      <m:r>
                                        <a:rPr lang="en-US" altLang="zh-CN" sz="2000" i="1">
                                          <a:latin typeface="Cambria Math"/>
                                          <a:ea typeface="Cambria Math"/>
                                        </a:rPr>
                                        <m:t>𝑘</m:t>
                                      </m:r>
                                    </m:sub>
                                  </m:sSub>
                                </m:e>
                              </m:d>
                              <m:r>
                                <a:rPr lang="en-US" altLang="zh-CN" sz="2000" b="1" i="1">
                                  <a:latin typeface="Cambria Math"/>
                                  <a:ea typeface="Cambria Math"/>
                                </a:rPr>
                                <m:t>∙</m:t>
                              </m:r>
                              <m:sSup>
                                <m:sSupPr>
                                  <m:ctrlPr>
                                    <a:rPr lang="en-US" altLang="zh-CN" sz="2000" i="1">
                                      <a:latin typeface="Cambria Math" panose="02040503050406030204" pitchFamily="18" charset="0"/>
                                      <a:ea typeface="Cambria Math"/>
                                    </a:rPr>
                                  </m:ctrlPr>
                                </m:sSupPr>
                                <m:e>
                                  <m:r>
                                    <a:rPr lang="en-US" altLang="zh-CN" sz="2000" i="1">
                                      <a:latin typeface="Cambria Math"/>
                                      <a:ea typeface="Cambria Math"/>
                                    </a:rPr>
                                    <m:t>𝑓</m:t>
                                  </m:r>
                                </m:e>
                                <m:sup>
                                  <m:r>
                                    <a:rPr lang="en-US" altLang="zh-CN" sz="2000" i="1">
                                      <a:latin typeface="Cambria Math"/>
                                      <a:ea typeface="Cambria Math"/>
                                    </a:rPr>
                                    <m:t>′</m:t>
                                  </m:r>
                                </m:sup>
                              </m:sSup>
                              <m:d>
                                <m:dPr>
                                  <m:ctrlPr>
                                    <a:rPr lang="en-US" altLang="zh-CN" sz="2000" i="1">
                                      <a:latin typeface="Cambria Math" panose="02040503050406030204" pitchFamily="18" charset="0"/>
                                      <a:ea typeface="Cambria Math"/>
                                    </a:rPr>
                                  </m:ctrlPr>
                                </m:dPr>
                                <m:e>
                                  <m:r>
                                    <a:rPr lang="en-US" altLang="zh-CN" sz="2000" i="1">
                                      <a:latin typeface="Cambria Math"/>
                                      <a:ea typeface="Cambria Math"/>
                                    </a:rPr>
                                    <m:t>𝑛𝑒</m:t>
                                  </m:r>
                                  <m:sSub>
                                    <m:sSubPr>
                                      <m:ctrlPr>
                                        <a:rPr lang="en-US" altLang="zh-CN" sz="2000" i="1">
                                          <a:latin typeface="Cambria Math" panose="02040503050406030204" pitchFamily="18" charset="0"/>
                                          <a:ea typeface="Cambria Math"/>
                                        </a:rPr>
                                      </m:ctrlPr>
                                    </m:sSubPr>
                                    <m:e>
                                      <m:r>
                                        <a:rPr lang="en-US" altLang="zh-CN" sz="2000" i="1">
                                          <a:latin typeface="Cambria Math"/>
                                          <a:ea typeface="Cambria Math"/>
                                        </a:rPr>
                                        <m:t>𝑡</m:t>
                                      </m:r>
                                    </m:e>
                                    <m:sub>
                                      <m:r>
                                        <a:rPr lang="en-US" altLang="zh-CN" sz="2000" i="1">
                                          <a:latin typeface="Cambria Math"/>
                                          <a:ea typeface="Cambria Math"/>
                                        </a:rPr>
                                        <m:t>𝑘</m:t>
                                      </m:r>
                                    </m:sub>
                                  </m:sSub>
                                </m:e>
                              </m:d>
                              <m:r>
                                <a:rPr lang="en-US" altLang="zh-CN" sz="2000" b="1" i="1">
                                  <a:latin typeface="Cambria Math"/>
                                  <a:ea typeface="Cambria Math"/>
                                </a:rPr>
                                <m:t>∙</m:t>
                              </m:r>
                              <m:sSub>
                                <m:sSubPr>
                                  <m:ctrlPr>
                                    <a:rPr lang="en-US" altLang="zh-CN" sz="2000" i="1">
                                      <a:latin typeface="Cambria Math" panose="02040503050406030204" pitchFamily="18" charset="0"/>
                                      <a:ea typeface="Cambria Math"/>
                                    </a:rPr>
                                  </m:ctrlPr>
                                </m:sSubPr>
                                <m:e>
                                  <m:r>
                                    <a:rPr lang="en-US" altLang="zh-CN" sz="2000" i="1">
                                      <a:latin typeface="Cambria Math" panose="02040503050406030204" pitchFamily="18" charset="0"/>
                                      <a:ea typeface="Cambria Math"/>
                                    </a:rPr>
                                    <m:t>𝑤</m:t>
                                  </m:r>
                                </m:e>
                                <m:sub>
                                  <m:r>
                                    <a:rPr lang="en-US" altLang="zh-CN" sz="2000" i="1">
                                      <a:latin typeface="Cambria Math" panose="02040503050406030204" pitchFamily="18" charset="0"/>
                                      <a:ea typeface="Cambria Math"/>
                                    </a:rPr>
                                    <m:t>𝑘</m:t>
                                  </m:r>
                                  <m:r>
                                    <a:rPr lang="en-US" altLang="zh-CN" sz="2000" i="1">
                                      <a:latin typeface="Cambria Math"/>
                                      <a:ea typeface="Cambria Math"/>
                                    </a:rPr>
                                    <m:t>𝑗</m:t>
                                  </m:r>
                                </m:sub>
                              </m:sSub>
                            </m:e>
                          </m:nary>
                        </m:e>
                      </m:d>
                      <m:r>
                        <a:rPr lang="en-US" altLang="zh-CN" sz="2000" b="1" i="1">
                          <a:latin typeface="Cambria Math"/>
                          <a:ea typeface="Cambria Math"/>
                        </a:rPr>
                        <m:t>∙</m:t>
                      </m:r>
                      <m:sSup>
                        <m:sSupPr>
                          <m:ctrlPr>
                            <a:rPr lang="en-US" altLang="zh-CN" sz="2000" i="1">
                              <a:latin typeface="Cambria Math" panose="02040503050406030204" pitchFamily="18" charset="0"/>
                              <a:ea typeface="Cambria Math"/>
                            </a:rPr>
                          </m:ctrlPr>
                        </m:sSupPr>
                        <m:e>
                          <m:r>
                            <a:rPr lang="en-US" altLang="zh-CN" sz="2000" i="1">
                              <a:latin typeface="Cambria Math"/>
                              <a:ea typeface="Cambria Math"/>
                            </a:rPr>
                            <m:t>𝑓</m:t>
                          </m:r>
                        </m:e>
                        <m:sup>
                          <m:r>
                            <a:rPr lang="en-US" altLang="zh-CN" sz="2000" i="1">
                              <a:latin typeface="Cambria Math"/>
                              <a:ea typeface="Cambria Math"/>
                            </a:rPr>
                            <m:t>′</m:t>
                          </m:r>
                        </m:sup>
                      </m:sSup>
                      <m:d>
                        <m:dPr>
                          <m:ctrlPr>
                            <a:rPr lang="en-US" altLang="zh-CN" sz="2000" i="1">
                              <a:latin typeface="Cambria Math" panose="02040503050406030204" pitchFamily="18" charset="0"/>
                              <a:ea typeface="Cambria Math"/>
                            </a:rPr>
                          </m:ctrlPr>
                        </m:dPr>
                        <m:e>
                          <m:r>
                            <a:rPr lang="en-US" altLang="zh-CN" sz="2000" i="1">
                              <a:latin typeface="Cambria Math"/>
                              <a:ea typeface="Cambria Math"/>
                            </a:rPr>
                            <m:t>𝑛𝑒</m:t>
                          </m:r>
                          <m:sSub>
                            <m:sSubPr>
                              <m:ctrlPr>
                                <a:rPr lang="en-US" altLang="zh-CN" sz="2000" i="1">
                                  <a:latin typeface="Cambria Math" panose="02040503050406030204" pitchFamily="18" charset="0"/>
                                  <a:ea typeface="Cambria Math"/>
                                </a:rPr>
                              </m:ctrlPr>
                            </m:sSubPr>
                            <m:e>
                              <m:r>
                                <a:rPr lang="en-US" altLang="zh-CN" sz="2000" i="1">
                                  <a:latin typeface="Cambria Math"/>
                                  <a:ea typeface="Cambria Math"/>
                                </a:rPr>
                                <m:t>𝑡</m:t>
                              </m:r>
                            </m:e>
                            <m:sub>
                              <m:r>
                                <a:rPr lang="en-US" altLang="zh-CN" sz="2000" b="0" i="1" smtClean="0">
                                  <a:latin typeface="Cambria Math" panose="02040503050406030204" pitchFamily="18" charset="0"/>
                                  <a:ea typeface="Cambria Math"/>
                                </a:rPr>
                                <m:t>𝑗</m:t>
                              </m:r>
                            </m:sub>
                          </m:sSub>
                        </m:e>
                      </m:d>
                      <m:r>
                        <a:rPr lang="en-US" altLang="zh-CN" sz="2000" b="1" i="1">
                          <a:latin typeface="Cambria Math"/>
                          <a:ea typeface="Cambria Math"/>
                        </a:rPr>
                        <m:t>∙</m:t>
                      </m:r>
                      <m:sSub>
                        <m:sSubPr>
                          <m:ctrlPr>
                            <a:rPr lang="en-US" altLang="zh-CN" sz="2000" b="0" i="1" smtClean="0">
                              <a:latin typeface="Cambria Math" panose="02040503050406030204" pitchFamily="18" charset="0"/>
                              <a:ea typeface="Cambria Math"/>
                            </a:rPr>
                          </m:ctrlPr>
                        </m:sSubPr>
                        <m:e>
                          <m:r>
                            <a:rPr lang="en-US" altLang="zh-CN" sz="2000" b="0" i="1" smtClean="0">
                              <a:latin typeface="Cambria Math" panose="02040503050406030204" pitchFamily="18" charset="0"/>
                              <a:ea typeface="Cambria Math"/>
                            </a:rPr>
                            <m:t>𝑥</m:t>
                          </m:r>
                        </m:e>
                        <m:sub>
                          <m:r>
                            <a:rPr lang="en-US" altLang="zh-CN" sz="2000" b="0" i="1" smtClean="0">
                              <a:latin typeface="Cambria Math" panose="02040503050406030204" pitchFamily="18" charset="0"/>
                              <a:ea typeface="Cambria Math"/>
                            </a:rPr>
                            <m:t>𝑖</m:t>
                          </m:r>
                        </m:sub>
                      </m:sSub>
                    </m:oMath>
                  </m:oMathPara>
                </a14:m>
                <a:endParaRPr lang="zh-CN" altLang="en-US" sz="2000" dirty="0"/>
              </a:p>
            </p:txBody>
          </p:sp>
        </mc:Choice>
        <mc:Fallback xmlns="">
          <p:sp>
            <p:nvSpPr>
              <p:cNvPr id="85" name="TextBox 4"/>
              <p:cNvSpPr txBox="1">
                <a:spLocks noRot="1" noChangeAspect="1" noMove="1" noResize="1" noEditPoints="1" noAdjustHandles="1" noChangeArrowheads="1" noChangeShapeType="1" noTextEdit="1"/>
              </p:cNvSpPr>
              <p:nvPr/>
            </p:nvSpPr>
            <p:spPr>
              <a:xfrm>
                <a:off x="2136380" y="5517232"/>
                <a:ext cx="5459956" cy="1083182"/>
              </a:xfrm>
              <a:prstGeom prst="rect">
                <a:avLst/>
              </a:prstGeom>
              <a:blipFill>
                <a:blip r:embed="rId2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40773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4" grpId="0"/>
      <p:bldP spid="8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107504" y="-27384"/>
            <a:ext cx="9036496" cy="864096"/>
          </a:xfrm>
        </p:spPr>
        <p:txBody>
          <a:bodyPr>
            <a:normAutofit/>
          </a:bodyPr>
          <a:lstStyle/>
          <a:p>
            <a:r>
              <a:rPr lang="en-US" altLang="zh-CN" dirty="0"/>
              <a:t>Backpropagation Algorithm</a:t>
            </a:r>
            <a:endParaRPr lang="zh-CN" altLang="en-US" dirty="0"/>
          </a:p>
        </p:txBody>
      </p:sp>
      <p:grpSp>
        <p:nvGrpSpPr>
          <p:cNvPr id="113" name="组合 112"/>
          <p:cNvGrpSpPr/>
          <p:nvPr/>
        </p:nvGrpSpPr>
        <p:grpSpPr>
          <a:xfrm>
            <a:off x="1357478" y="1070413"/>
            <a:ext cx="5959155" cy="2293570"/>
            <a:chOff x="694538" y="3756463"/>
            <a:chExt cx="5959155" cy="2293570"/>
          </a:xfrm>
        </p:grpSpPr>
        <mc:AlternateContent xmlns:mc="http://schemas.openxmlformats.org/markup-compatibility/2006" xmlns:a14="http://schemas.microsoft.com/office/drawing/2010/main">
          <mc:Choice Requires="a14">
            <p:sp>
              <p:nvSpPr>
                <p:cNvPr id="29" name="文本框 28"/>
                <p:cNvSpPr txBox="1"/>
                <p:nvPr/>
              </p:nvSpPr>
              <p:spPr>
                <a:xfrm>
                  <a:off x="1242448" y="5390591"/>
                  <a:ext cx="4333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altLang="zh-CN" i="1" dirty="0">
                                <a:latin typeface="Cambria Math" panose="02040503050406030204" pitchFamily="18" charset="0"/>
                              </a:rPr>
                              <m:t>1</m:t>
                            </m:r>
                          </m:sub>
                        </m:sSub>
                      </m:oMath>
                    </m:oMathPara>
                  </a14:m>
                  <a:endParaRPr lang="en-US" dirty="0"/>
                </a:p>
              </p:txBody>
            </p:sp>
          </mc:Choice>
          <mc:Fallback xmlns="">
            <p:sp>
              <p:nvSpPr>
                <p:cNvPr id="29" name="文本框 28"/>
                <p:cNvSpPr txBox="1">
                  <a:spLocks noRot="1" noChangeAspect="1" noMove="1" noResize="1" noEditPoints="1" noAdjustHandles="1" noChangeArrowheads="1" noChangeShapeType="1" noTextEdit="1"/>
                </p:cNvSpPr>
                <p:nvPr/>
              </p:nvSpPr>
              <p:spPr>
                <a:xfrm>
                  <a:off x="1242448" y="5390591"/>
                  <a:ext cx="433387"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文本框 29"/>
                <p:cNvSpPr txBox="1"/>
                <p:nvPr/>
              </p:nvSpPr>
              <p:spPr>
                <a:xfrm>
                  <a:off x="4004804" y="5311369"/>
                  <a:ext cx="5071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3</m:t>
                            </m:r>
                          </m:sub>
                        </m:sSub>
                      </m:oMath>
                    </m:oMathPara>
                  </a14:m>
                  <a:endParaRPr lang="en-US" dirty="0"/>
                </a:p>
              </p:txBody>
            </p:sp>
          </mc:Choice>
          <mc:Fallback xmlns="">
            <p:sp>
              <p:nvSpPr>
                <p:cNvPr id="30" name="文本框 29"/>
                <p:cNvSpPr txBox="1">
                  <a:spLocks noRot="1" noChangeAspect="1" noMove="1" noResize="1" noEditPoints="1" noAdjustHandles="1" noChangeArrowheads="1" noChangeShapeType="1" noTextEdit="1"/>
                </p:cNvSpPr>
                <p:nvPr/>
              </p:nvSpPr>
              <p:spPr>
                <a:xfrm>
                  <a:off x="4004804" y="5311369"/>
                  <a:ext cx="507127"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文本框 30"/>
                <p:cNvSpPr txBox="1"/>
                <p:nvPr/>
              </p:nvSpPr>
              <p:spPr>
                <a:xfrm>
                  <a:off x="5250154" y="5302370"/>
                  <a:ext cx="500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4</m:t>
                            </m:r>
                          </m:sub>
                        </m:sSub>
                      </m:oMath>
                    </m:oMathPara>
                  </a14:m>
                  <a:endParaRPr lang="en-US" dirty="0"/>
                </a:p>
              </p:txBody>
            </p:sp>
          </mc:Choice>
          <mc:Fallback xmlns="">
            <p:sp>
              <p:nvSpPr>
                <p:cNvPr id="31" name="文本框 30"/>
                <p:cNvSpPr txBox="1">
                  <a:spLocks noRot="1" noChangeAspect="1" noMove="1" noResize="1" noEditPoints="1" noAdjustHandles="1" noChangeArrowheads="1" noChangeShapeType="1" noTextEdit="1"/>
                </p:cNvSpPr>
                <p:nvPr/>
              </p:nvSpPr>
              <p:spPr>
                <a:xfrm>
                  <a:off x="5250154" y="5302370"/>
                  <a:ext cx="500137"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文本框 31"/>
                <p:cNvSpPr txBox="1"/>
                <p:nvPr/>
              </p:nvSpPr>
              <p:spPr>
                <a:xfrm>
                  <a:off x="1369245" y="5248199"/>
                  <a:ext cx="5018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1</m:t>
                            </m:r>
                          </m:sub>
                        </m:sSub>
                      </m:oMath>
                    </m:oMathPara>
                  </a14:m>
                  <a:endParaRPr lang="en-US" dirty="0"/>
                </a:p>
              </p:txBody>
            </p:sp>
          </mc:Choice>
          <mc:Fallback xmlns="">
            <p:sp>
              <p:nvSpPr>
                <p:cNvPr id="32" name="文本框 31"/>
                <p:cNvSpPr txBox="1">
                  <a:spLocks noRot="1" noChangeAspect="1" noMove="1" noResize="1" noEditPoints="1" noAdjustHandles="1" noChangeArrowheads="1" noChangeShapeType="1" noTextEdit="1"/>
                </p:cNvSpPr>
                <p:nvPr/>
              </p:nvSpPr>
              <p:spPr>
                <a:xfrm>
                  <a:off x="1369245" y="5248199"/>
                  <a:ext cx="501804"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2739233" y="5313465"/>
                  <a:ext cx="5071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2</m:t>
                            </m:r>
                          </m:sub>
                        </m:sSub>
                      </m:oMath>
                    </m:oMathPara>
                  </a14:m>
                  <a:endParaRPr lang="en-US" dirty="0"/>
                </a:p>
              </p:txBody>
            </p:sp>
          </mc:Choice>
          <mc:Fallback xmlns="">
            <p:sp>
              <p:nvSpPr>
                <p:cNvPr id="33" name="文本框 32"/>
                <p:cNvSpPr txBox="1">
                  <a:spLocks noRot="1" noChangeAspect="1" noMove="1" noResize="1" noEditPoints="1" noAdjustHandles="1" noChangeArrowheads="1" noChangeShapeType="1" noTextEdit="1"/>
                </p:cNvSpPr>
                <p:nvPr/>
              </p:nvSpPr>
              <p:spPr>
                <a:xfrm>
                  <a:off x="2739233" y="5313465"/>
                  <a:ext cx="507127" cy="369332"/>
                </a:xfrm>
                <a:prstGeom prst="rect">
                  <a:avLst/>
                </a:prstGeom>
                <a:blipFill>
                  <a:blip r:embed="rId7"/>
                  <a:stretch>
                    <a:fillRect/>
                  </a:stretch>
                </a:blipFill>
              </p:spPr>
              <p:txBody>
                <a:bodyPr/>
                <a:lstStyle/>
                <a:p>
                  <a:r>
                    <a:rPr lang="en-US">
                      <a:noFill/>
                    </a:rPr>
                    <a:t> </a:t>
                  </a:r>
                </a:p>
              </p:txBody>
            </p:sp>
          </mc:Fallback>
        </mc:AlternateContent>
        <p:grpSp>
          <p:nvGrpSpPr>
            <p:cNvPr id="104" name="组合 103"/>
            <p:cNvGrpSpPr/>
            <p:nvPr/>
          </p:nvGrpSpPr>
          <p:grpSpPr>
            <a:xfrm>
              <a:off x="694538" y="3756463"/>
              <a:ext cx="5631330" cy="2293570"/>
              <a:chOff x="694538" y="3756463"/>
              <a:chExt cx="5631330" cy="2293570"/>
            </a:xfrm>
          </p:grpSpPr>
          <p:grpSp>
            <p:nvGrpSpPr>
              <p:cNvPr id="7" name="组合 6"/>
              <p:cNvGrpSpPr/>
              <p:nvPr/>
            </p:nvGrpSpPr>
            <p:grpSpPr>
              <a:xfrm>
                <a:off x="1932347" y="3756463"/>
                <a:ext cx="606667" cy="2293570"/>
                <a:chOff x="1932347" y="3769879"/>
                <a:chExt cx="606667" cy="2293570"/>
              </a:xfrm>
            </p:grpSpPr>
            <p:sp>
              <p:nvSpPr>
                <p:cNvPr id="2" name="矩形 1"/>
                <p:cNvSpPr/>
                <p:nvPr/>
              </p:nvSpPr>
              <p:spPr>
                <a:xfrm>
                  <a:off x="1932347" y="3769879"/>
                  <a:ext cx="606667" cy="229357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椭圆 2"/>
                <p:cNvSpPr/>
                <p:nvPr/>
              </p:nvSpPr>
              <p:spPr>
                <a:xfrm>
                  <a:off x="1994528" y="3833507"/>
                  <a:ext cx="468282" cy="4682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椭圆 11"/>
                <p:cNvSpPr/>
                <p:nvPr/>
              </p:nvSpPr>
              <p:spPr>
                <a:xfrm>
                  <a:off x="1994528" y="4387623"/>
                  <a:ext cx="468282" cy="4682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椭圆 12"/>
                <p:cNvSpPr/>
                <p:nvPr/>
              </p:nvSpPr>
              <p:spPr>
                <a:xfrm>
                  <a:off x="1994528" y="4916664"/>
                  <a:ext cx="468282" cy="4682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椭圆 13"/>
                <p:cNvSpPr/>
                <p:nvPr/>
              </p:nvSpPr>
              <p:spPr>
                <a:xfrm>
                  <a:off x="1994528" y="5464401"/>
                  <a:ext cx="468282" cy="4682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组合 7"/>
              <p:cNvGrpSpPr/>
              <p:nvPr/>
            </p:nvGrpSpPr>
            <p:grpSpPr>
              <a:xfrm>
                <a:off x="3194632" y="3756463"/>
                <a:ext cx="606667" cy="2293570"/>
                <a:chOff x="3147737" y="3777358"/>
                <a:chExt cx="606667" cy="2293570"/>
              </a:xfrm>
            </p:grpSpPr>
            <p:sp>
              <p:nvSpPr>
                <p:cNvPr id="17" name="矩形 16"/>
                <p:cNvSpPr/>
                <p:nvPr/>
              </p:nvSpPr>
              <p:spPr>
                <a:xfrm>
                  <a:off x="3147737" y="3777358"/>
                  <a:ext cx="606667" cy="229357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椭圆 18"/>
                <p:cNvSpPr/>
                <p:nvPr/>
              </p:nvSpPr>
              <p:spPr>
                <a:xfrm>
                  <a:off x="3209918" y="3840986"/>
                  <a:ext cx="468282" cy="4682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椭圆 22"/>
                <p:cNvSpPr/>
                <p:nvPr/>
              </p:nvSpPr>
              <p:spPr>
                <a:xfrm>
                  <a:off x="3209918" y="4395102"/>
                  <a:ext cx="468282" cy="4682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椭圆 24"/>
                <p:cNvSpPr/>
                <p:nvPr/>
              </p:nvSpPr>
              <p:spPr>
                <a:xfrm>
                  <a:off x="3209918" y="4924143"/>
                  <a:ext cx="468282" cy="4682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椭圆 25"/>
                <p:cNvSpPr/>
                <p:nvPr/>
              </p:nvSpPr>
              <p:spPr>
                <a:xfrm>
                  <a:off x="3209918" y="5471880"/>
                  <a:ext cx="468282" cy="4682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组合 5"/>
              <p:cNvGrpSpPr/>
              <p:nvPr/>
            </p:nvGrpSpPr>
            <p:grpSpPr>
              <a:xfrm>
                <a:off x="694538" y="4067730"/>
                <a:ext cx="606667" cy="1704269"/>
                <a:chOff x="793161" y="4154467"/>
                <a:chExt cx="606667" cy="1704269"/>
              </a:xfrm>
            </p:grpSpPr>
            <p:sp>
              <p:nvSpPr>
                <p:cNvPr id="34" name="矩形 33"/>
                <p:cNvSpPr/>
                <p:nvPr/>
              </p:nvSpPr>
              <p:spPr>
                <a:xfrm>
                  <a:off x="793161" y="4154467"/>
                  <a:ext cx="606667" cy="170426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椭圆 34"/>
                <p:cNvSpPr/>
                <p:nvPr/>
              </p:nvSpPr>
              <p:spPr>
                <a:xfrm>
                  <a:off x="855342" y="4218095"/>
                  <a:ext cx="468282" cy="4682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椭圆 35"/>
                <p:cNvSpPr/>
                <p:nvPr/>
              </p:nvSpPr>
              <p:spPr>
                <a:xfrm>
                  <a:off x="855342" y="4772211"/>
                  <a:ext cx="468282" cy="4682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椭圆 36"/>
                <p:cNvSpPr/>
                <p:nvPr/>
              </p:nvSpPr>
              <p:spPr>
                <a:xfrm>
                  <a:off x="855342" y="5301252"/>
                  <a:ext cx="468282" cy="4682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组合 8"/>
              <p:cNvGrpSpPr/>
              <p:nvPr/>
            </p:nvGrpSpPr>
            <p:grpSpPr>
              <a:xfrm>
                <a:off x="4456917" y="3756463"/>
                <a:ext cx="606667" cy="2293570"/>
                <a:chOff x="4204869" y="3756463"/>
                <a:chExt cx="606667" cy="2293570"/>
              </a:xfrm>
            </p:grpSpPr>
            <p:sp>
              <p:nvSpPr>
                <p:cNvPr id="39" name="矩形 38"/>
                <p:cNvSpPr/>
                <p:nvPr/>
              </p:nvSpPr>
              <p:spPr>
                <a:xfrm>
                  <a:off x="4204869" y="3756463"/>
                  <a:ext cx="606667" cy="229357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椭圆 39"/>
                <p:cNvSpPr/>
                <p:nvPr/>
              </p:nvSpPr>
              <p:spPr>
                <a:xfrm>
                  <a:off x="4267050" y="3820091"/>
                  <a:ext cx="468282" cy="4682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椭圆 40"/>
                <p:cNvSpPr/>
                <p:nvPr/>
              </p:nvSpPr>
              <p:spPr>
                <a:xfrm>
                  <a:off x="4267050" y="4374207"/>
                  <a:ext cx="468282" cy="4682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椭圆 41"/>
                <p:cNvSpPr/>
                <p:nvPr/>
              </p:nvSpPr>
              <p:spPr>
                <a:xfrm>
                  <a:off x="4267050" y="4903248"/>
                  <a:ext cx="468282" cy="4682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椭圆 42"/>
                <p:cNvSpPr/>
                <p:nvPr/>
              </p:nvSpPr>
              <p:spPr>
                <a:xfrm>
                  <a:off x="4267050" y="5450985"/>
                  <a:ext cx="468282" cy="4682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组合 9"/>
              <p:cNvGrpSpPr/>
              <p:nvPr/>
            </p:nvGrpSpPr>
            <p:grpSpPr>
              <a:xfrm>
                <a:off x="5719201" y="3756463"/>
                <a:ext cx="606667" cy="2293570"/>
                <a:chOff x="5262001" y="3735568"/>
                <a:chExt cx="606667" cy="2293570"/>
              </a:xfrm>
            </p:grpSpPr>
            <p:sp>
              <p:nvSpPr>
                <p:cNvPr id="44" name="矩形 43"/>
                <p:cNvSpPr/>
                <p:nvPr/>
              </p:nvSpPr>
              <p:spPr>
                <a:xfrm>
                  <a:off x="5262001" y="3735568"/>
                  <a:ext cx="606667" cy="229357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椭圆 44"/>
                <p:cNvSpPr/>
                <p:nvPr/>
              </p:nvSpPr>
              <p:spPr>
                <a:xfrm>
                  <a:off x="5324182" y="3799196"/>
                  <a:ext cx="468282" cy="4682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椭圆 45"/>
                <p:cNvSpPr/>
                <p:nvPr/>
              </p:nvSpPr>
              <p:spPr>
                <a:xfrm>
                  <a:off x="5324182" y="4353312"/>
                  <a:ext cx="468282" cy="4682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椭圆 46"/>
                <p:cNvSpPr/>
                <p:nvPr/>
              </p:nvSpPr>
              <p:spPr>
                <a:xfrm>
                  <a:off x="5324182" y="4882353"/>
                  <a:ext cx="468282" cy="4682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椭圆 47"/>
                <p:cNvSpPr/>
                <p:nvPr/>
              </p:nvSpPr>
              <p:spPr>
                <a:xfrm>
                  <a:off x="5324182" y="5430090"/>
                  <a:ext cx="468282" cy="4682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9" name="直接箭头连接符 48"/>
              <p:cNvCxnSpPr>
                <a:stCxn id="35" idx="6"/>
                <a:endCxn id="12" idx="2"/>
              </p:cNvCxnSpPr>
              <p:nvPr/>
            </p:nvCxnSpPr>
            <p:spPr>
              <a:xfrm>
                <a:off x="1225001" y="4365499"/>
                <a:ext cx="769527" cy="24284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35" idx="6"/>
                <a:endCxn id="13" idx="2"/>
              </p:cNvCxnSpPr>
              <p:nvPr/>
            </p:nvCxnSpPr>
            <p:spPr>
              <a:xfrm>
                <a:off x="1225001" y="4365499"/>
                <a:ext cx="769527" cy="77189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stCxn id="35" idx="6"/>
                <a:endCxn id="14" idx="2"/>
              </p:cNvCxnSpPr>
              <p:nvPr/>
            </p:nvCxnSpPr>
            <p:spPr>
              <a:xfrm>
                <a:off x="1225001" y="4365499"/>
                <a:ext cx="769527" cy="131962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stCxn id="35" idx="6"/>
                <a:endCxn id="3" idx="2"/>
              </p:cNvCxnSpPr>
              <p:nvPr/>
            </p:nvCxnSpPr>
            <p:spPr>
              <a:xfrm flipV="1">
                <a:off x="1225001" y="4054232"/>
                <a:ext cx="769527" cy="31126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stCxn id="36" idx="6"/>
                <a:endCxn id="3" idx="2"/>
              </p:cNvCxnSpPr>
              <p:nvPr/>
            </p:nvCxnSpPr>
            <p:spPr>
              <a:xfrm flipV="1">
                <a:off x="1225001" y="4054232"/>
                <a:ext cx="769527" cy="86538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a:stCxn id="37" idx="6"/>
                <a:endCxn id="3" idx="2"/>
              </p:cNvCxnSpPr>
              <p:nvPr/>
            </p:nvCxnSpPr>
            <p:spPr>
              <a:xfrm flipV="1">
                <a:off x="1225001" y="4054232"/>
                <a:ext cx="769527" cy="139442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stCxn id="36" idx="6"/>
                <a:endCxn id="12" idx="2"/>
              </p:cNvCxnSpPr>
              <p:nvPr/>
            </p:nvCxnSpPr>
            <p:spPr>
              <a:xfrm flipV="1">
                <a:off x="1225001" y="4608348"/>
                <a:ext cx="769527" cy="31126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stCxn id="37" idx="6"/>
                <a:endCxn id="13" idx="2"/>
              </p:cNvCxnSpPr>
              <p:nvPr/>
            </p:nvCxnSpPr>
            <p:spPr>
              <a:xfrm flipV="1">
                <a:off x="1225001" y="5137389"/>
                <a:ext cx="769527" cy="31126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stCxn id="37" idx="6"/>
                <a:endCxn id="14" idx="2"/>
              </p:cNvCxnSpPr>
              <p:nvPr/>
            </p:nvCxnSpPr>
            <p:spPr>
              <a:xfrm>
                <a:off x="1225001" y="5448656"/>
                <a:ext cx="769527" cy="2364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a:stCxn id="37" idx="6"/>
                <a:endCxn id="12" idx="2"/>
              </p:cNvCxnSpPr>
              <p:nvPr/>
            </p:nvCxnSpPr>
            <p:spPr>
              <a:xfrm flipV="1">
                <a:off x="1225001" y="4608348"/>
                <a:ext cx="769527" cy="84030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stCxn id="36" idx="6"/>
                <a:endCxn id="14" idx="2"/>
              </p:cNvCxnSpPr>
              <p:nvPr/>
            </p:nvCxnSpPr>
            <p:spPr>
              <a:xfrm>
                <a:off x="1225001" y="4919615"/>
                <a:ext cx="769527" cy="76551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stCxn id="36" idx="6"/>
                <a:endCxn id="13" idx="2"/>
              </p:cNvCxnSpPr>
              <p:nvPr/>
            </p:nvCxnSpPr>
            <p:spPr>
              <a:xfrm>
                <a:off x="1225001" y="4919615"/>
                <a:ext cx="769527" cy="2177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a:stCxn id="14" idx="6"/>
                <a:endCxn id="19" idx="2"/>
              </p:cNvCxnSpPr>
              <p:nvPr/>
            </p:nvCxnSpPr>
            <p:spPr>
              <a:xfrm flipV="1">
                <a:off x="2462810" y="4054232"/>
                <a:ext cx="794003" cy="163089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14" idx="6"/>
                <a:endCxn id="25" idx="2"/>
              </p:cNvCxnSpPr>
              <p:nvPr/>
            </p:nvCxnSpPr>
            <p:spPr>
              <a:xfrm flipV="1">
                <a:off x="2462810" y="5137389"/>
                <a:ext cx="794003" cy="54773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a:stCxn id="14" idx="6"/>
                <a:endCxn id="26" idx="2"/>
              </p:cNvCxnSpPr>
              <p:nvPr/>
            </p:nvCxnSpPr>
            <p:spPr>
              <a:xfrm>
                <a:off x="2462810" y="5685126"/>
                <a:ext cx="79400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stCxn id="14" idx="6"/>
                <a:endCxn id="23" idx="2"/>
              </p:cNvCxnSpPr>
              <p:nvPr/>
            </p:nvCxnSpPr>
            <p:spPr>
              <a:xfrm flipV="1">
                <a:off x="2462810" y="4608348"/>
                <a:ext cx="794003" cy="107677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p:cNvCxnSpPr/>
              <p:nvPr/>
            </p:nvCxnSpPr>
            <p:spPr>
              <a:xfrm flipV="1">
                <a:off x="3725095" y="4054232"/>
                <a:ext cx="794003" cy="163089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flipV="1">
                <a:off x="3725095" y="5137389"/>
                <a:ext cx="794003" cy="54773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p:nvPr/>
            </p:nvCxnSpPr>
            <p:spPr>
              <a:xfrm>
                <a:off x="3725095" y="5685126"/>
                <a:ext cx="79400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flipV="1">
                <a:off x="3725095" y="4608348"/>
                <a:ext cx="794003" cy="107677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p:nvPr/>
            </p:nvCxnSpPr>
            <p:spPr>
              <a:xfrm flipV="1">
                <a:off x="4987380" y="4054232"/>
                <a:ext cx="794003" cy="163089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flipV="1">
                <a:off x="4987380" y="5137389"/>
                <a:ext cx="794003" cy="54773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a:off x="4987380" y="5685126"/>
                <a:ext cx="79400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p:nvPr/>
            </p:nvCxnSpPr>
            <p:spPr>
              <a:xfrm flipV="1">
                <a:off x="4987380" y="4608348"/>
                <a:ext cx="794003" cy="107677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05" name="文本框 104"/>
                <p:cNvSpPr txBox="1"/>
                <p:nvPr/>
              </p:nvSpPr>
              <p:spPr>
                <a:xfrm>
                  <a:off x="2462809" y="5586294"/>
                  <a:ext cx="4333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altLang="zh-CN" i="1" dirty="0" smtClean="0">
                                <a:latin typeface="Cambria Math" panose="02040503050406030204" pitchFamily="18" charset="0"/>
                              </a:rPr>
                              <m:t>2</m:t>
                            </m:r>
                          </m:sub>
                        </m:sSub>
                      </m:oMath>
                    </m:oMathPara>
                  </a14:m>
                  <a:endParaRPr lang="en-US" dirty="0"/>
                </a:p>
              </p:txBody>
            </p:sp>
          </mc:Choice>
          <mc:Fallback xmlns="">
            <p:sp>
              <p:nvSpPr>
                <p:cNvPr id="105" name="文本框 104"/>
                <p:cNvSpPr txBox="1">
                  <a:spLocks noRot="1" noChangeAspect="1" noMove="1" noResize="1" noEditPoints="1" noAdjustHandles="1" noChangeArrowheads="1" noChangeShapeType="1" noTextEdit="1"/>
                </p:cNvSpPr>
                <p:nvPr/>
              </p:nvSpPr>
              <p:spPr>
                <a:xfrm>
                  <a:off x="2462809" y="5586294"/>
                  <a:ext cx="433387"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文本框 105"/>
                <p:cNvSpPr txBox="1"/>
                <p:nvPr/>
              </p:nvSpPr>
              <p:spPr>
                <a:xfrm>
                  <a:off x="3752357" y="5652982"/>
                  <a:ext cx="4333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altLang="zh-CN" i="1" dirty="0" smtClean="0">
                                <a:latin typeface="Cambria Math" panose="02040503050406030204" pitchFamily="18" charset="0"/>
                              </a:rPr>
                              <m:t>3</m:t>
                            </m:r>
                          </m:sub>
                        </m:sSub>
                      </m:oMath>
                    </m:oMathPara>
                  </a14:m>
                  <a:endParaRPr lang="en-US" dirty="0"/>
                </a:p>
              </p:txBody>
            </p:sp>
          </mc:Choice>
          <mc:Fallback xmlns="">
            <p:sp>
              <p:nvSpPr>
                <p:cNvPr id="106" name="文本框 105"/>
                <p:cNvSpPr txBox="1">
                  <a:spLocks noRot="1" noChangeAspect="1" noMove="1" noResize="1" noEditPoints="1" noAdjustHandles="1" noChangeArrowheads="1" noChangeShapeType="1" noTextEdit="1"/>
                </p:cNvSpPr>
                <p:nvPr/>
              </p:nvSpPr>
              <p:spPr>
                <a:xfrm>
                  <a:off x="3752357" y="5652982"/>
                  <a:ext cx="433387"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文本框 106"/>
                <p:cNvSpPr txBox="1"/>
                <p:nvPr/>
              </p:nvSpPr>
              <p:spPr>
                <a:xfrm>
                  <a:off x="4994547" y="5680701"/>
                  <a:ext cx="4333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altLang="zh-CN" i="1" dirty="0">
                                <a:latin typeface="Cambria Math" panose="02040503050406030204" pitchFamily="18" charset="0"/>
                              </a:rPr>
                              <m:t>4</m:t>
                            </m:r>
                          </m:sub>
                        </m:sSub>
                      </m:oMath>
                    </m:oMathPara>
                  </a14:m>
                  <a:endParaRPr lang="en-US" dirty="0"/>
                </a:p>
              </p:txBody>
            </p:sp>
          </mc:Choice>
          <mc:Fallback xmlns="">
            <p:sp>
              <p:nvSpPr>
                <p:cNvPr id="107" name="文本框 106"/>
                <p:cNvSpPr txBox="1">
                  <a:spLocks noRot="1" noChangeAspect="1" noMove="1" noResize="1" noEditPoints="1" noAdjustHandles="1" noChangeArrowheads="1" noChangeShapeType="1" noTextEdit="1"/>
                </p:cNvSpPr>
                <p:nvPr/>
              </p:nvSpPr>
              <p:spPr>
                <a:xfrm>
                  <a:off x="4994547" y="5680701"/>
                  <a:ext cx="433387"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文本框 107"/>
                <p:cNvSpPr txBox="1"/>
                <p:nvPr/>
              </p:nvSpPr>
              <p:spPr>
                <a:xfrm>
                  <a:off x="6220306" y="5674924"/>
                  <a:ext cx="4333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𝑧</m:t>
                        </m:r>
                      </m:oMath>
                    </m:oMathPara>
                  </a14:m>
                  <a:endParaRPr lang="en-US" dirty="0"/>
                </a:p>
              </p:txBody>
            </p:sp>
          </mc:Choice>
          <mc:Fallback xmlns="">
            <p:sp>
              <p:nvSpPr>
                <p:cNvPr id="108" name="文本框 107"/>
                <p:cNvSpPr txBox="1">
                  <a:spLocks noRot="1" noChangeAspect="1" noMove="1" noResize="1" noEditPoints="1" noAdjustHandles="1" noChangeArrowheads="1" noChangeShapeType="1" noTextEdit="1"/>
                </p:cNvSpPr>
                <p:nvPr/>
              </p:nvSpPr>
              <p:spPr>
                <a:xfrm>
                  <a:off x="6220306" y="5674924"/>
                  <a:ext cx="433387" cy="369332"/>
                </a:xfrm>
                <a:prstGeom prst="rect">
                  <a:avLst/>
                </a:prstGeom>
                <a:blipFill>
                  <a:blip r:embed="rId11"/>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6" name="TextBox 4"/>
              <p:cNvSpPr txBox="1"/>
              <p:nvPr/>
            </p:nvSpPr>
            <p:spPr>
              <a:xfrm>
                <a:off x="703756" y="3671700"/>
                <a:ext cx="2859244" cy="7278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ea typeface="Cambria Math"/>
                            </a:rPr>
                          </m:ctrlPr>
                        </m:fPr>
                        <m:num>
                          <m:r>
                            <a:rPr lang="zh-CN" altLang="en-US" sz="2000" i="1">
                              <a:latin typeface="Cambria Math"/>
                              <a:ea typeface="Cambria Math"/>
                            </a:rPr>
                            <m:t>𝜕</m:t>
                          </m:r>
                          <m:r>
                            <a:rPr lang="en-US" altLang="zh-CN" sz="2000" i="1">
                              <a:latin typeface="Cambria Math"/>
                              <a:ea typeface="Cambria Math"/>
                            </a:rPr>
                            <m:t>𝐽</m:t>
                          </m:r>
                        </m:num>
                        <m:den>
                          <m:r>
                            <a:rPr lang="zh-CN" altLang="en-US" sz="2000" i="1">
                              <a:latin typeface="Cambria Math"/>
                              <a:ea typeface="Cambria Math"/>
                            </a:rPr>
                            <m:t>𝜕</m:t>
                          </m:r>
                          <m:sSub>
                            <m:sSubPr>
                              <m:ctrlPr>
                                <a:rPr lang="en-US" altLang="zh-CN" sz="2000" i="1">
                                  <a:latin typeface="Cambria Math" panose="02040503050406030204" pitchFamily="18" charset="0"/>
                                  <a:ea typeface="Cambria Math"/>
                                </a:rPr>
                              </m:ctrlPr>
                            </m:sSubPr>
                            <m:e>
                              <m:r>
                                <a:rPr lang="en-US" altLang="zh-CN" sz="2000" i="1">
                                  <a:latin typeface="Cambria Math"/>
                                  <a:ea typeface="Cambria Math"/>
                                </a:rPr>
                                <m:t>𝑤</m:t>
                              </m:r>
                            </m:e>
                            <m:sub>
                              <m:r>
                                <a:rPr lang="en-US" altLang="zh-CN" sz="2000" b="0" i="1" smtClean="0">
                                  <a:latin typeface="Cambria Math" panose="02040503050406030204" pitchFamily="18" charset="0"/>
                                  <a:ea typeface="Cambria Math"/>
                                </a:rPr>
                                <m:t>4</m:t>
                              </m:r>
                            </m:sub>
                          </m:sSub>
                        </m:den>
                      </m:f>
                      <m:r>
                        <a:rPr lang="en-US" altLang="zh-CN" sz="2000" i="1" smtClean="0">
                          <a:latin typeface="Cambria Math"/>
                          <a:ea typeface="Cambria Math"/>
                        </a:rPr>
                        <m:t>=</m:t>
                      </m:r>
                      <m:f>
                        <m:fPr>
                          <m:ctrlPr>
                            <a:rPr lang="en-US" altLang="zh-CN" sz="2000" i="1">
                              <a:latin typeface="Cambria Math" panose="02040503050406030204" pitchFamily="18" charset="0"/>
                              <a:ea typeface="Cambria Math"/>
                            </a:rPr>
                          </m:ctrlPr>
                        </m:fPr>
                        <m:num>
                          <m:r>
                            <a:rPr lang="zh-CN" altLang="en-US" sz="2000" i="1">
                              <a:latin typeface="Cambria Math"/>
                              <a:ea typeface="Cambria Math"/>
                            </a:rPr>
                            <m:t>𝜕</m:t>
                          </m:r>
                          <m:r>
                            <a:rPr lang="en-US" altLang="zh-CN" sz="2000" i="1">
                              <a:latin typeface="Cambria Math"/>
                              <a:ea typeface="Cambria Math"/>
                            </a:rPr>
                            <m:t>𝐽</m:t>
                          </m:r>
                        </m:num>
                        <m:den>
                          <m:r>
                            <a:rPr lang="zh-CN" altLang="en-US" sz="2000" i="1">
                              <a:latin typeface="Cambria Math"/>
                              <a:ea typeface="Cambria Math"/>
                            </a:rPr>
                            <m:t>𝜕</m:t>
                          </m:r>
                          <m:r>
                            <a:rPr lang="en-US" altLang="zh-CN" sz="2000" b="0" i="1" smtClean="0">
                              <a:latin typeface="Cambria Math" panose="02040503050406030204" pitchFamily="18" charset="0"/>
                              <a:ea typeface="Cambria Math"/>
                            </a:rPr>
                            <m:t>𝑧</m:t>
                          </m:r>
                        </m:den>
                      </m:f>
                      <m:r>
                        <a:rPr lang="en-US" altLang="zh-CN" sz="2000" b="1" i="1">
                          <a:latin typeface="Cambria Math"/>
                          <a:ea typeface="Cambria Math"/>
                        </a:rPr>
                        <m:t>∙</m:t>
                      </m:r>
                      <m:sSup>
                        <m:sSupPr>
                          <m:ctrlPr>
                            <a:rPr lang="en-US" altLang="zh-CN" sz="2000" i="1">
                              <a:latin typeface="Cambria Math" panose="02040503050406030204" pitchFamily="18" charset="0"/>
                              <a:ea typeface="Cambria Math"/>
                            </a:rPr>
                          </m:ctrlPr>
                        </m:sSupPr>
                        <m:e>
                          <m:r>
                            <a:rPr lang="en-US" altLang="zh-CN" sz="2000" i="1">
                              <a:latin typeface="Cambria Math"/>
                              <a:ea typeface="Cambria Math"/>
                            </a:rPr>
                            <m:t>𝑓</m:t>
                          </m:r>
                        </m:e>
                        <m:sup>
                          <m:r>
                            <a:rPr lang="en-US" altLang="zh-CN" sz="2000" i="1">
                              <a:latin typeface="Cambria Math"/>
                              <a:ea typeface="Cambria Math"/>
                            </a:rPr>
                            <m:t>′</m:t>
                          </m:r>
                        </m:sup>
                      </m:sSup>
                      <m:d>
                        <m:dPr>
                          <m:ctrlPr>
                            <a:rPr lang="en-US" altLang="zh-CN" sz="2000" i="1">
                              <a:latin typeface="Cambria Math" panose="02040503050406030204" pitchFamily="18" charset="0"/>
                              <a:ea typeface="Cambria Math"/>
                            </a:rPr>
                          </m:ctrlPr>
                        </m:dPr>
                        <m:e>
                          <m:r>
                            <a:rPr lang="en-US" altLang="zh-CN" sz="2000" i="1">
                              <a:latin typeface="Cambria Math"/>
                              <a:ea typeface="Cambria Math"/>
                            </a:rPr>
                            <m:t>𝑛𝑒</m:t>
                          </m:r>
                          <m:sSub>
                            <m:sSubPr>
                              <m:ctrlPr>
                                <a:rPr lang="en-US" altLang="zh-CN" sz="2000" i="1">
                                  <a:latin typeface="Cambria Math" panose="02040503050406030204" pitchFamily="18" charset="0"/>
                                  <a:ea typeface="Cambria Math"/>
                                </a:rPr>
                              </m:ctrlPr>
                            </m:sSubPr>
                            <m:e>
                              <m:r>
                                <a:rPr lang="en-US" altLang="zh-CN" sz="2000" i="1">
                                  <a:latin typeface="Cambria Math"/>
                                  <a:ea typeface="Cambria Math"/>
                                </a:rPr>
                                <m:t>𝑡</m:t>
                              </m:r>
                            </m:e>
                            <m:sub>
                              <m:r>
                                <a:rPr lang="en-US" altLang="zh-CN" sz="2000" b="0" i="1" smtClean="0">
                                  <a:latin typeface="Cambria Math" panose="02040503050406030204" pitchFamily="18" charset="0"/>
                                  <a:ea typeface="Cambria Math"/>
                                </a:rPr>
                                <m:t>4</m:t>
                              </m:r>
                            </m:sub>
                          </m:sSub>
                        </m:e>
                      </m:d>
                      <m:r>
                        <a:rPr lang="en-US" altLang="zh-CN" sz="2000" b="1" i="1">
                          <a:latin typeface="Cambria Math"/>
                          <a:ea typeface="Cambria Math"/>
                        </a:rPr>
                        <m:t>∙</m:t>
                      </m:r>
                      <m:sSub>
                        <m:sSubPr>
                          <m:ctrlPr>
                            <a:rPr lang="en-US" altLang="zh-CN" sz="2000" i="1">
                              <a:latin typeface="Cambria Math" panose="02040503050406030204" pitchFamily="18" charset="0"/>
                              <a:ea typeface="Cambria Math"/>
                            </a:rPr>
                          </m:ctrlPr>
                        </m:sSubPr>
                        <m:e>
                          <m:r>
                            <a:rPr lang="en-US" altLang="zh-CN" sz="2000" b="0" i="1" smtClean="0">
                              <a:latin typeface="Cambria Math" panose="02040503050406030204" pitchFamily="18" charset="0"/>
                              <a:ea typeface="Cambria Math"/>
                            </a:rPr>
                            <m:t>𝑥</m:t>
                          </m:r>
                        </m:e>
                        <m:sub>
                          <m:r>
                            <a:rPr lang="en-US" altLang="zh-CN" sz="2000" b="0" i="1" smtClean="0">
                              <a:latin typeface="Cambria Math" panose="02040503050406030204" pitchFamily="18" charset="0"/>
                              <a:ea typeface="Cambria Math"/>
                            </a:rPr>
                            <m:t>4</m:t>
                          </m:r>
                        </m:sub>
                      </m:sSub>
                    </m:oMath>
                  </m:oMathPara>
                </a14:m>
                <a:endParaRPr lang="zh-CN" altLang="en-US" sz="2000" dirty="0"/>
              </a:p>
            </p:txBody>
          </p:sp>
        </mc:Choice>
        <mc:Fallback xmlns="">
          <p:sp>
            <p:nvSpPr>
              <p:cNvPr id="116" name="TextBox 4"/>
              <p:cNvSpPr txBox="1">
                <a:spLocks noRot="1" noChangeAspect="1" noMove="1" noResize="1" noEditPoints="1" noAdjustHandles="1" noChangeArrowheads="1" noChangeShapeType="1" noTextEdit="1"/>
              </p:cNvSpPr>
              <p:nvPr/>
            </p:nvSpPr>
            <p:spPr>
              <a:xfrm>
                <a:off x="703756" y="3671700"/>
                <a:ext cx="2859244" cy="727892"/>
              </a:xfrm>
              <a:prstGeom prst="rect">
                <a:avLst/>
              </a:prstGeom>
              <a:blipFill rotWithShape="0">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7" name="TextBox 4"/>
              <p:cNvSpPr txBox="1"/>
              <p:nvPr/>
            </p:nvSpPr>
            <p:spPr>
              <a:xfrm>
                <a:off x="639075" y="4485996"/>
                <a:ext cx="4548105" cy="7278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ea typeface="Cambria Math"/>
                            </a:rPr>
                          </m:ctrlPr>
                        </m:fPr>
                        <m:num>
                          <m:r>
                            <a:rPr lang="zh-CN" altLang="en-US" sz="2000" i="1">
                              <a:latin typeface="Cambria Math"/>
                              <a:ea typeface="Cambria Math"/>
                            </a:rPr>
                            <m:t>𝜕</m:t>
                          </m:r>
                          <m:r>
                            <a:rPr lang="en-US" altLang="zh-CN" sz="2000" i="1">
                              <a:latin typeface="Cambria Math"/>
                              <a:ea typeface="Cambria Math"/>
                            </a:rPr>
                            <m:t>𝐽</m:t>
                          </m:r>
                        </m:num>
                        <m:den>
                          <m:r>
                            <a:rPr lang="zh-CN" altLang="en-US" sz="2000" i="1">
                              <a:latin typeface="Cambria Math"/>
                              <a:ea typeface="Cambria Math"/>
                            </a:rPr>
                            <m:t>𝜕</m:t>
                          </m:r>
                          <m:sSub>
                            <m:sSubPr>
                              <m:ctrlPr>
                                <a:rPr lang="en-US" altLang="zh-CN" sz="2000" i="1">
                                  <a:latin typeface="Cambria Math" panose="02040503050406030204" pitchFamily="18" charset="0"/>
                                  <a:ea typeface="Cambria Math"/>
                                </a:rPr>
                              </m:ctrlPr>
                            </m:sSubPr>
                            <m:e>
                              <m:r>
                                <a:rPr lang="en-US" altLang="zh-CN" sz="2000" i="1">
                                  <a:latin typeface="Cambria Math"/>
                                  <a:ea typeface="Cambria Math"/>
                                </a:rPr>
                                <m:t>𝑤</m:t>
                              </m:r>
                            </m:e>
                            <m:sub>
                              <m:r>
                                <a:rPr lang="en-US" altLang="zh-CN" sz="2000" b="0" i="1" smtClean="0">
                                  <a:latin typeface="Cambria Math" panose="02040503050406030204" pitchFamily="18" charset="0"/>
                                  <a:ea typeface="Cambria Math"/>
                                </a:rPr>
                                <m:t>3</m:t>
                              </m:r>
                            </m:sub>
                          </m:sSub>
                        </m:den>
                      </m:f>
                      <m:r>
                        <a:rPr lang="en-US" altLang="zh-CN" sz="2000" i="1" smtClean="0">
                          <a:latin typeface="Cambria Math"/>
                          <a:ea typeface="Cambria Math"/>
                        </a:rPr>
                        <m:t>=</m:t>
                      </m:r>
                      <m:f>
                        <m:fPr>
                          <m:ctrlPr>
                            <a:rPr lang="en-US" altLang="zh-CN" sz="2000" i="1">
                              <a:latin typeface="Cambria Math" panose="02040503050406030204" pitchFamily="18" charset="0"/>
                              <a:ea typeface="Cambria Math"/>
                            </a:rPr>
                          </m:ctrlPr>
                        </m:fPr>
                        <m:num>
                          <m:r>
                            <a:rPr lang="zh-CN" altLang="en-US" sz="2000" i="1">
                              <a:latin typeface="Cambria Math"/>
                              <a:ea typeface="Cambria Math"/>
                            </a:rPr>
                            <m:t>𝜕</m:t>
                          </m:r>
                          <m:r>
                            <a:rPr lang="en-US" altLang="zh-CN" sz="2000" i="1">
                              <a:latin typeface="Cambria Math"/>
                              <a:ea typeface="Cambria Math"/>
                            </a:rPr>
                            <m:t>𝐽</m:t>
                          </m:r>
                        </m:num>
                        <m:den>
                          <m:r>
                            <a:rPr lang="zh-CN" altLang="en-US" sz="2000" i="1">
                              <a:latin typeface="Cambria Math"/>
                              <a:ea typeface="Cambria Math"/>
                            </a:rPr>
                            <m:t>𝜕</m:t>
                          </m:r>
                          <m:r>
                            <a:rPr lang="en-US" altLang="zh-CN" sz="2000" b="0" i="1" smtClean="0">
                              <a:latin typeface="Cambria Math" panose="02040503050406030204" pitchFamily="18" charset="0"/>
                              <a:ea typeface="Cambria Math"/>
                            </a:rPr>
                            <m:t>𝑧</m:t>
                          </m:r>
                        </m:den>
                      </m:f>
                      <m:r>
                        <a:rPr lang="en-US" altLang="zh-CN" sz="2000" b="1" i="1">
                          <a:latin typeface="Cambria Math"/>
                          <a:ea typeface="Cambria Math"/>
                        </a:rPr>
                        <m:t>∙</m:t>
                      </m:r>
                      <m:sSup>
                        <m:sSupPr>
                          <m:ctrlPr>
                            <a:rPr lang="en-US" altLang="zh-CN" sz="2000" i="1">
                              <a:latin typeface="Cambria Math" panose="02040503050406030204" pitchFamily="18" charset="0"/>
                              <a:ea typeface="Cambria Math"/>
                            </a:rPr>
                          </m:ctrlPr>
                        </m:sSupPr>
                        <m:e>
                          <m:r>
                            <a:rPr lang="en-US" altLang="zh-CN" sz="2000" i="1">
                              <a:latin typeface="Cambria Math"/>
                              <a:ea typeface="Cambria Math"/>
                            </a:rPr>
                            <m:t>𝑓</m:t>
                          </m:r>
                        </m:e>
                        <m:sup>
                          <m:r>
                            <a:rPr lang="en-US" altLang="zh-CN" sz="2000" i="1">
                              <a:latin typeface="Cambria Math"/>
                              <a:ea typeface="Cambria Math"/>
                            </a:rPr>
                            <m:t>′</m:t>
                          </m:r>
                        </m:sup>
                      </m:sSup>
                      <m:d>
                        <m:dPr>
                          <m:ctrlPr>
                            <a:rPr lang="en-US" altLang="zh-CN" sz="2000" i="1">
                              <a:latin typeface="Cambria Math" panose="02040503050406030204" pitchFamily="18" charset="0"/>
                              <a:ea typeface="Cambria Math"/>
                            </a:rPr>
                          </m:ctrlPr>
                        </m:dPr>
                        <m:e>
                          <m:r>
                            <a:rPr lang="en-US" altLang="zh-CN" sz="2000" i="1">
                              <a:latin typeface="Cambria Math"/>
                              <a:ea typeface="Cambria Math"/>
                            </a:rPr>
                            <m:t>𝑛𝑒</m:t>
                          </m:r>
                          <m:sSub>
                            <m:sSubPr>
                              <m:ctrlPr>
                                <a:rPr lang="en-US" altLang="zh-CN" sz="2000" i="1">
                                  <a:latin typeface="Cambria Math" panose="02040503050406030204" pitchFamily="18" charset="0"/>
                                  <a:ea typeface="Cambria Math"/>
                                </a:rPr>
                              </m:ctrlPr>
                            </m:sSubPr>
                            <m:e>
                              <m:r>
                                <a:rPr lang="en-US" altLang="zh-CN" sz="2000" i="1">
                                  <a:latin typeface="Cambria Math"/>
                                  <a:ea typeface="Cambria Math"/>
                                </a:rPr>
                                <m:t>𝑡</m:t>
                              </m:r>
                            </m:e>
                            <m:sub>
                              <m:r>
                                <a:rPr lang="en-US" altLang="zh-CN" sz="2000" b="0" i="1" smtClean="0">
                                  <a:latin typeface="Cambria Math" panose="02040503050406030204" pitchFamily="18" charset="0"/>
                                  <a:ea typeface="Cambria Math"/>
                                </a:rPr>
                                <m:t>4</m:t>
                              </m:r>
                            </m:sub>
                          </m:sSub>
                        </m:e>
                      </m:d>
                      <m:r>
                        <a:rPr lang="en-US" altLang="zh-CN" sz="2000" b="1" i="1">
                          <a:latin typeface="Cambria Math"/>
                          <a:ea typeface="Cambria Math"/>
                        </a:rPr>
                        <m:t>∙</m:t>
                      </m:r>
                      <m:sSub>
                        <m:sSubPr>
                          <m:ctrlPr>
                            <a:rPr lang="en-US" altLang="zh-CN" sz="2000" i="1">
                              <a:latin typeface="Cambria Math" panose="02040503050406030204" pitchFamily="18" charset="0"/>
                              <a:ea typeface="Cambria Math"/>
                            </a:rPr>
                          </m:ctrlPr>
                        </m:sSubPr>
                        <m:e>
                          <m:r>
                            <a:rPr lang="en-US" altLang="zh-CN" sz="2000" b="0" i="1" smtClean="0">
                              <a:latin typeface="Cambria Math" panose="02040503050406030204" pitchFamily="18" charset="0"/>
                              <a:ea typeface="Cambria Math"/>
                            </a:rPr>
                            <m:t>𝑤</m:t>
                          </m:r>
                        </m:e>
                        <m:sub>
                          <m:r>
                            <a:rPr lang="en-US" altLang="zh-CN" sz="2000" b="0" i="1" smtClean="0">
                              <a:latin typeface="Cambria Math" panose="02040503050406030204" pitchFamily="18" charset="0"/>
                              <a:ea typeface="Cambria Math"/>
                            </a:rPr>
                            <m:t>4</m:t>
                          </m:r>
                        </m:sub>
                      </m:sSub>
                      <m:r>
                        <a:rPr lang="en-US" altLang="zh-CN" sz="2000" b="1" i="1">
                          <a:latin typeface="Cambria Math"/>
                          <a:ea typeface="Cambria Math"/>
                        </a:rPr>
                        <m:t>∙</m:t>
                      </m:r>
                      <m:sSup>
                        <m:sSupPr>
                          <m:ctrlPr>
                            <a:rPr lang="en-US" altLang="zh-CN" sz="2000" i="1">
                              <a:latin typeface="Cambria Math" panose="02040503050406030204" pitchFamily="18" charset="0"/>
                              <a:ea typeface="Cambria Math"/>
                            </a:rPr>
                          </m:ctrlPr>
                        </m:sSupPr>
                        <m:e>
                          <m:r>
                            <a:rPr lang="en-US" altLang="zh-CN" sz="2000" i="1">
                              <a:latin typeface="Cambria Math"/>
                              <a:ea typeface="Cambria Math"/>
                            </a:rPr>
                            <m:t>𝑓</m:t>
                          </m:r>
                        </m:e>
                        <m:sup>
                          <m:r>
                            <a:rPr lang="en-US" altLang="zh-CN" sz="2000" i="1">
                              <a:latin typeface="Cambria Math"/>
                              <a:ea typeface="Cambria Math"/>
                            </a:rPr>
                            <m:t>′</m:t>
                          </m:r>
                        </m:sup>
                      </m:sSup>
                      <m:d>
                        <m:dPr>
                          <m:ctrlPr>
                            <a:rPr lang="en-US" altLang="zh-CN" sz="2000" i="1">
                              <a:latin typeface="Cambria Math" panose="02040503050406030204" pitchFamily="18" charset="0"/>
                              <a:ea typeface="Cambria Math"/>
                            </a:rPr>
                          </m:ctrlPr>
                        </m:dPr>
                        <m:e>
                          <m:r>
                            <a:rPr lang="en-US" altLang="zh-CN" sz="2000" i="1">
                              <a:latin typeface="Cambria Math"/>
                              <a:ea typeface="Cambria Math"/>
                            </a:rPr>
                            <m:t>𝑛𝑒</m:t>
                          </m:r>
                          <m:sSub>
                            <m:sSubPr>
                              <m:ctrlPr>
                                <a:rPr lang="en-US" altLang="zh-CN" sz="2000" i="1">
                                  <a:latin typeface="Cambria Math" panose="02040503050406030204" pitchFamily="18" charset="0"/>
                                  <a:ea typeface="Cambria Math"/>
                                </a:rPr>
                              </m:ctrlPr>
                            </m:sSubPr>
                            <m:e>
                              <m:r>
                                <a:rPr lang="en-US" altLang="zh-CN" sz="2000" i="1">
                                  <a:latin typeface="Cambria Math"/>
                                  <a:ea typeface="Cambria Math"/>
                                </a:rPr>
                                <m:t>𝑡</m:t>
                              </m:r>
                            </m:e>
                            <m:sub>
                              <m:r>
                                <a:rPr lang="en-US" altLang="zh-CN" sz="2000" b="0" i="1" smtClean="0">
                                  <a:latin typeface="Cambria Math" panose="02040503050406030204" pitchFamily="18" charset="0"/>
                                  <a:ea typeface="Cambria Math"/>
                                </a:rPr>
                                <m:t>3</m:t>
                              </m:r>
                            </m:sub>
                          </m:sSub>
                        </m:e>
                      </m:d>
                      <m:r>
                        <a:rPr lang="en-US" altLang="zh-CN" sz="2000" b="1" i="1">
                          <a:latin typeface="Cambria Math"/>
                          <a:ea typeface="Cambria Math"/>
                        </a:rPr>
                        <m:t>∙</m:t>
                      </m:r>
                      <m:sSub>
                        <m:sSubPr>
                          <m:ctrlPr>
                            <a:rPr lang="en-US" altLang="zh-CN" sz="2000" b="0" i="1" smtClean="0">
                              <a:latin typeface="Cambria Math" panose="02040503050406030204" pitchFamily="18" charset="0"/>
                              <a:ea typeface="Cambria Math"/>
                            </a:rPr>
                          </m:ctrlPr>
                        </m:sSubPr>
                        <m:e>
                          <m:r>
                            <a:rPr lang="en-US" altLang="zh-CN" sz="2000" b="0" i="1" smtClean="0">
                              <a:latin typeface="Cambria Math" panose="02040503050406030204" pitchFamily="18" charset="0"/>
                              <a:ea typeface="Cambria Math"/>
                            </a:rPr>
                            <m:t>𝑥</m:t>
                          </m:r>
                        </m:e>
                        <m:sub>
                          <m:r>
                            <a:rPr lang="en-US" altLang="zh-CN" sz="2000" b="0" i="1" smtClean="0">
                              <a:latin typeface="Cambria Math" panose="02040503050406030204" pitchFamily="18" charset="0"/>
                              <a:ea typeface="Cambria Math"/>
                            </a:rPr>
                            <m:t>3</m:t>
                          </m:r>
                        </m:sub>
                      </m:sSub>
                    </m:oMath>
                  </m:oMathPara>
                </a14:m>
                <a:endParaRPr lang="zh-CN" altLang="en-US" sz="2000" dirty="0"/>
              </a:p>
            </p:txBody>
          </p:sp>
        </mc:Choice>
        <mc:Fallback xmlns="">
          <p:sp>
            <p:nvSpPr>
              <p:cNvPr id="117" name="TextBox 4"/>
              <p:cNvSpPr txBox="1">
                <a:spLocks noRot="1" noChangeAspect="1" noMove="1" noResize="1" noEditPoints="1" noAdjustHandles="1" noChangeArrowheads="1" noChangeShapeType="1" noTextEdit="1"/>
              </p:cNvSpPr>
              <p:nvPr/>
            </p:nvSpPr>
            <p:spPr>
              <a:xfrm>
                <a:off x="639075" y="4485996"/>
                <a:ext cx="4548105" cy="727892"/>
              </a:xfrm>
              <a:prstGeom prst="rect">
                <a:avLst/>
              </a:prstGeom>
              <a:blipFill rotWithShape="0">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8" name="TextBox 4"/>
              <p:cNvSpPr txBox="1"/>
              <p:nvPr/>
            </p:nvSpPr>
            <p:spPr>
              <a:xfrm>
                <a:off x="594752" y="5217874"/>
                <a:ext cx="6015558" cy="7278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ea typeface="Cambria Math"/>
                            </a:rPr>
                          </m:ctrlPr>
                        </m:fPr>
                        <m:num>
                          <m:r>
                            <a:rPr lang="zh-CN" altLang="en-US" sz="2000" i="1">
                              <a:latin typeface="Cambria Math"/>
                              <a:ea typeface="Cambria Math"/>
                            </a:rPr>
                            <m:t>𝜕</m:t>
                          </m:r>
                          <m:r>
                            <a:rPr lang="en-US" altLang="zh-CN" sz="2000" i="1">
                              <a:latin typeface="Cambria Math"/>
                              <a:ea typeface="Cambria Math"/>
                            </a:rPr>
                            <m:t>𝐽</m:t>
                          </m:r>
                        </m:num>
                        <m:den>
                          <m:r>
                            <a:rPr lang="zh-CN" altLang="en-US" sz="2000" i="1">
                              <a:latin typeface="Cambria Math"/>
                              <a:ea typeface="Cambria Math"/>
                            </a:rPr>
                            <m:t>𝜕</m:t>
                          </m:r>
                          <m:sSub>
                            <m:sSubPr>
                              <m:ctrlPr>
                                <a:rPr lang="en-US" altLang="zh-CN" sz="2000" i="1">
                                  <a:latin typeface="Cambria Math" panose="02040503050406030204" pitchFamily="18" charset="0"/>
                                  <a:ea typeface="Cambria Math"/>
                                </a:rPr>
                              </m:ctrlPr>
                            </m:sSubPr>
                            <m:e>
                              <m:r>
                                <a:rPr lang="en-US" altLang="zh-CN" sz="2000" i="1">
                                  <a:latin typeface="Cambria Math"/>
                                  <a:ea typeface="Cambria Math"/>
                                </a:rPr>
                                <m:t>𝑤</m:t>
                              </m:r>
                            </m:e>
                            <m:sub>
                              <m:r>
                                <a:rPr lang="en-US" altLang="zh-CN" sz="2000" b="0" i="1" smtClean="0">
                                  <a:latin typeface="Cambria Math" panose="02040503050406030204" pitchFamily="18" charset="0"/>
                                  <a:ea typeface="Cambria Math"/>
                                </a:rPr>
                                <m:t>2</m:t>
                              </m:r>
                            </m:sub>
                          </m:sSub>
                        </m:den>
                      </m:f>
                      <m:r>
                        <a:rPr lang="en-US" altLang="zh-CN" sz="2000" i="1" smtClean="0">
                          <a:latin typeface="Cambria Math"/>
                          <a:ea typeface="Cambria Math"/>
                        </a:rPr>
                        <m:t>=</m:t>
                      </m:r>
                      <m:f>
                        <m:fPr>
                          <m:ctrlPr>
                            <a:rPr lang="en-US" altLang="zh-CN" sz="2000" i="1">
                              <a:latin typeface="Cambria Math" panose="02040503050406030204" pitchFamily="18" charset="0"/>
                              <a:ea typeface="Cambria Math"/>
                            </a:rPr>
                          </m:ctrlPr>
                        </m:fPr>
                        <m:num>
                          <m:r>
                            <a:rPr lang="zh-CN" altLang="en-US" sz="2000" i="1">
                              <a:latin typeface="Cambria Math"/>
                              <a:ea typeface="Cambria Math"/>
                            </a:rPr>
                            <m:t>𝜕</m:t>
                          </m:r>
                          <m:r>
                            <a:rPr lang="en-US" altLang="zh-CN" sz="2000" i="1">
                              <a:latin typeface="Cambria Math"/>
                              <a:ea typeface="Cambria Math"/>
                            </a:rPr>
                            <m:t>𝐽</m:t>
                          </m:r>
                        </m:num>
                        <m:den>
                          <m:r>
                            <a:rPr lang="zh-CN" altLang="en-US" sz="2000" i="1">
                              <a:latin typeface="Cambria Math"/>
                              <a:ea typeface="Cambria Math"/>
                            </a:rPr>
                            <m:t>𝜕</m:t>
                          </m:r>
                          <m:r>
                            <a:rPr lang="en-US" altLang="zh-CN" sz="2000" b="0" i="1" smtClean="0">
                              <a:latin typeface="Cambria Math" panose="02040503050406030204" pitchFamily="18" charset="0"/>
                              <a:ea typeface="Cambria Math"/>
                            </a:rPr>
                            <m:t>𝑧</m:t>
                          </m:r>
                        </m:den>
                      </m:f>
                      <m:r>
                        <a:rPr lang="en-US" altLang="zh-CN" sz="2000" b="1" i="1">
                          <a:latin typeface="Cambria Math"/>
                          <a:ea typeface="Cambria Math"/>
                        </a:rPr>
                        <m:t>∙</m:t>
                      </m:r>
                      <m:sSup>
                        <m:sSupPr>
                          <m:ctrlPr>
                            <a:rPr lang="en-US" altLang="zh-CN" sz="2000" i="1">
                              <a:latin typeface="Cambria Math" panose="02040503050406030204" pitchFamily="18" charset="0"/>
                              <a:ea typeface="Cambria Math"/>
                            </a:rPr>
                          </m:ctrlPr>
                        </m:sSupPr>
                        <m:e>
                          <m:r>
                            <a:rPr lang="en-US" altLang="zh-CN" sz="2000" i="1">
                              <a:latin typeface="Cambria Math"/>
                              <a:ea typeface="Cambria Math"/>
                            </a:rPr>
                            <m:t>𝑓</m:t>
                          </m:r>
                        </m:e>
                        <m:sup>
                          <m:r>
                            <a:rPr lang="en-US" altLang="zh-CN" sz="2000" i="1">
                              <a:latin typeface="Cambria Math"/>
                              <a:ea typeface="Cambria Math"/>
                            </a:rPr>
                            <m:t>′</m:t>
                          </m:r>
                        </m:sup>
                      </m:sSup>
                      <m:d>
                        <m:dPr>
                          <m:ctrlPr>
                            <a:rPr lang="en-US" altLang="zh-CN" sz="2000" i="1">
                              <a:latin typeface="Cambria Math" panose="02040503050406030204" pitchFamily="18" charset="0"/>
                              <a:ea typeface="Cambria Math"/>
                            </a:rPr>
                          </m:ctrlPr>
                        </m:dPr>
                        <m:e>
                          <m:r>
                            <a:rPr lang="en-US" altLang="zh-CN" sz="2000" i="1">
                              <a:latin typeface="Cambria Math"/>
                              <a:ea typeface="Cambria Math"/>
                            </a:rPr>
                            <m:t>𝑛𝑒</m:t>
                          </m:r>
                          <m:sSub>
                            <m:sSubPr>
                              <m:ctrlPr>
                                <a:rPr lang="en-US" altLang="zh-CN" sz="2000" i="1">
                                  <a:latin typeface="Cambria Math" panose="02040503050406030204" pitchFamily="18" charset="0"/>
                                  <a:ea typeface="Cambria Math"/>
                                </a:rPr>
                              </m:ctrlPr>
                            </m:sSubPr>
                            <m:e>
                              <m:r>
                                <a:rPr lang="en-US" altLang="zh-CN" sz="2000" i="1">
                                  <a:latin typeface="Cambria Math"/>
                                  <a:ea typeface="Cambria Math"/>
                                </a:rPr>
                                <m:t>𝑡</m:t>
                              </m:r>
                            </m:e>
                            <m:sub>
                              <m:r>
                                <a:rPr lang="en-US" altLang="zh-CN" sz="2000" b="0" i="1" smtClean="0">
                                  <a:latin typeface="Cambria Math" panose="02040503050406030204" pitchFamily="18" charset="0"/>
                                  <a:ea typeface="Cambria Math"/>
                                </a:rPr>
                                <m:t>4</m:t>
                              </m:r>
                            </m:sub>
                          </m:sSub>
                        </m:e>
                      </m:d>
                      <m:r>
                        <a:rPr lang="en-US" altLang="zh-CN" sz="2000" b="1" i="1">
                          <a:latin typeface="Cambria Math"/>
                          <a:ea typeface="Cambria Math"/>
                        </a:rPr>
                        <m:t>∙</m:t>
                      </m:r>
                      <m:sSub>
                        <m:sSubPr>
                          <m:ctrlPr>
                            <a:rPr lang="en-US" altLang="zh-CN" sz="2000" i="1">
                              <a:latin typeface="Cambria Math" panose="02040503050406030204" pitchFamily="18" charset="0"/>
                              <a:ea typeface="Cambria Math"/>
                            </a:rPr>
                          </m:ctrlPr>
                        </m:sSubPr>
                        <m:e>
                          <m:r>
                            <a:rPr lang="en-US" altLang="zh-CN" sz="2000" b="0" i="1" smtClean="0">
                              <a:latin typeface="Cambria Math" panose="02040503050406030204" pitchFamily="18" charset="0"/>
                              <a:ea typeface="Cambria Math"/>
                            </a:rPr>
                            <m:t>𝑤</m:t>
                          </m:r>
                        </m:e>
                        <m:sub>
                          <m:r>
                            <a:rPr lang="en-US" altLang="zh-CN" sz="2000" b="0" i="1" smtClean="0">
                              <a:latin typeface="Cambria Math" panose="02040503050406030204" pitchFamily="18" charset="0"/>
                              <a:ea typeface="Cambria Math"/>
                            </a:rPr>
                            <m:t>4</m:t>
                          </m:r>
                        </m:sub>
                      </m:sSub>
                      <m:r>
                        <a:rPr lang="en-US" altLang="zh-CN" sz="2000" b="1" i="1">
                          <a:latin typeface="Cambria Math"/>
                          <a:ea typeface="Cambria Math"/>
                        </a:rPr>
                        <m:t>∙</m:t>
                      </m:r>
                      <m:sSup>
                        <m:sSupPr>
                          <m:ctrlPr>
                            <a:rPr lang="en-US" altLang="zh-CN" sz="2000" i="1">
                              <a:latin typeface="Cambria Math" panose="02040503050406030204" pitchFamily="18" charset="0"/>
                              <a:ea typeface="Cambria Math"/>
                            </a:rPr>
                          </m:ctrlPr>
                        </m:sSupPr>
                        <m:e>
                          <m:r>
                            <a:rPr lang="en-US" altLang="zh-CN" sz="2000" i="1">
                              <a:latin typeface="Cambria Math"/>
                              <a:ea typeface="Cambria Math"/>
                            </a:rPr>
                            <m:t>𝑓</m:t>
                          </m:r>
                        </m:e>
                        <m:sup>
                          <m:r>
                            <a:rPr lang="en-US" altLang="zh-CN" sz="2000" i="1">
                              <a:latin typeface="Cambria Math"/>
                              <a:ea typeface="Cambria Math"/>
                            </a:rPr>
                            <m:t>′</m:t>
                          </m:r>
                        </m:sup>
                      </m:sSup>
                      <m:d>
                        <m:dPr>
                          <m:ctrlPr>
                            <a:rPr lang="en-US" altLang="zh-CN" sz="2000" i="1">
                              <a:latin typeface="Cambria Math" panose="02040503050406030204" pitchFamily="18" charset="0"/>
                              <a:ea typeface="Cambria Math"/>
                            </a:rPr>
                          </m:ctrlPr>
                        </m:dPr>
                        <m:e>
                          <m:r>
                            <a:rPr lang="en-US" altLang="zh-CN" sz="2000" i="1">
                              <a:latin typeface="Cambria Math"/>
                              <a:ea typeface="Cambria Math"/>
                            </a:rPr>
                            <m:t>𝑛𝑒</m:t>
                          </m:r>
                          <m:sSub>
                            <m:sSubPr>
                              <m:ctrlPr>
                                <a:rPr lang="en-US" altLang="zh-CN" sz="2000" i="1">
                                  <a:latin typeface="Cambria Math" panose="02040503050406030204" pitchFamily="18" charset="0"/>
                                  <a:ea typeface="Cambria Math"/>
                                </a:rPr>
                              </m:ctrlPr>
                            </m:sSubPr>
                            <m:e>
                              <m:r>
                                <a:rPr lang="en-US" altLang="zh-CN" sz="2000" i="1">
                                  <a:latin typeface="Cambria Math"/>
                                  <a:ea typeface="Cambria Math"/>
                                </a:rPr>
                                <m:t>𝑡</m:t>
                              </m:r>
                            </m:e>
                            <m:sub>
                              <m:r>
                                <a:rPr lang="en-US" altLang="zh-CN" sz="2000" b="0" i="1" smtClean="0">
                                  <a:latin typeface="Cambria Math" panose="02040503050406030204" pitchFamily="18" charset="0"/>
                                  <a:ea typeface="Cambria Math"/>
                                </a:rPr>
                                <m:t>3</m:t>
                              </m:r>
                            </m:sub>
                          </m:sSub>
                        </m:e>
                      </m:d>
                      <m:r>
                        <a:rPr lang="en-US" altLang="zh-CN" sz="2000" b="1" i="1">
                          <a:latin typeface="Cambria Math"/>
                          <a:ea typeface="Cambria Math"/>
                        </a:rPr>
                        <m:t>∙</m:t>
                      </m:r>
                      <m:sSub>
                        <m:sSubPr>
                          <m:ctrlPr>
                            <a:rPr lang="en-US" altLang="zh-CN" sz="2000" b="0" i="1" smtClean="0">
                              <a:latin typeface="Cambria Math" panose="02040503050406030204" pitchFamily="18" charset="0"/>
                              <a:ea typeface="Cambria Math"/>
                            </a:rPr>
                          </m:ctrlPr>
                        </m:sSubPr>
                        <m:e>
                          <m:r>
                            <a:rPr lang="en-US" altLang="zh-CN" sz="2000" b="0" i="1" smtClean="0">
                              <a:latin typeface="Cambria Math" panose="02040503050406030204" pitchFamily="18" charset="0"/>
                              <a:ea typeface="Cambria Math"/>
                            </a:rPr>
                            <m:t>𝑤</m:t>
                          </m:r>
                        </m:e>
                        <m:sub>
                          <m:r>
                            <a:rPr lang="en-US" altLang="zh-CN" sz="2000" b="0" i="1" smtClean="0">
                              <a:latin typeface="Cambria Math" panose="02040503050406030204" pitchFamily="18" charset="0"/>
                              <a:ea typeface="Cambria Math"/>
                            </a:rPr>
                            <m:t>3</m:t>
                          </m:r>
                        </m:sub>
                      </m:sSub>
                      <m:sSup>
                        <m:sSupPr>
                          <m:ctrlPr>
                            <a:rPr lang="en-US" altLang="zh-CN" sz="2000" i="1">
                              <a:latin typeface="Cambria Math" panose="02040503050406030204" pitchFamily="18" charset="0"/>
                              <a:ea typeface="Cambria Math"/>
                            </a:rPr>
                          </m:ctrlPr>
                        </m:sSupPr>
                        <m:e>
                          <m:r>
                            <a:rPr lang="en-US" altLang="zh-CN" sz="2000" i="1">
                              <a:latin typeface="Cambria Math"/>
                              <a:ea typeface="Cambria Math"/>
                            </a:rPr>
                            <m:t>𝑓</m:t>
                          </m:r>
                        </m:e>
                        <m:sup>
                          <m:r>
                            <a:rPr lang="en-US" altLang="zh-CN" sz="2000" i="1">
                              <a:latin typeface="Cambria Math"/>
                              <a:ea typeface="Cambria Math"/>
                            </a:rPr>
                            <m:t>′</m:t>
                          </m:r>
                        </m:sup>
                      </m:sSup>
                      <m:d>
                        <m:dPr>
                          <m:ctrlPr>
                            <a:rPr lang="en-US" altLang="zh-CN" sz="2000" i="1">
                              <a:latin typeface="Cambria Math" panose="02040503050406030204" pitchFamily="18" charset="0"/>
                              <a:ea typeface="Cambria Math"/>
                            </a:rPr>
                          </m:ctrlPr>
                        </m:dPr>
                        <m:e>
                          <m:r>
                            <a:rPr lang="en-US" altLang="zh-CN" sz="2000" i="1">
                              <a:latin typeface="Cambria Math"/>
                              <a:ea typeface="Cambria Math"/>
                            </a:rPr>
                            <m:t>𝑛𝑒</m:t>
                          </m:r>
                          <m:sSub>
                            <m:sSubPr>
                              <m:ctrlPr>
                                <a:rPr lang="en-US" altLang="zh-CN" sz="2000" i="1" smtClean="0">
                                  <a:latin typeface="Cambria Math" panose="02040503050406030204" pitchFamily="18" charset="0"/>
                                  <a:ea typeface="Cambria Math"/>
                                </a:rPr>
                              </m:ctrlPr>
                            </m:sSubPr>
                            <m:e>
                              <m:r>
                                <a:rPr lang="en-US" altLang="zh-CN" sz="2000" i="1">
                                  <a:latin typeface="Cambria Math"/>
                                  <a:ea typeface="Cambria Math"/>
                                </a:rPr>
                                <m:t>𝑡</m:t>
                              </m:r>
                            </m:e>
                            <m:sub>
                              <m:r>
                                <a:rPr lang="en-US" altLang="zh-CN" sz="2000" b="0" i="1" smtClean="0">
                                  <a:latin typeface="Cambria Math" panose="02040503050406030204" pitchFamily="18" charset="0"/>
                                  <a:ea typeface="Cambria Math"/>
                                </a:rPr>
                                <m:t>2</m:t>
                              </m:r>
                            </m:sub>
                          </m:sSub>
                        </m:e>
                      </m:d>
                      <m:r>
                        <a:rPr lang="en-US" altLang="zh-CN" sz="2000" b="1" i="1">
                          <a:latin typeface="Cambria Math"/>
                          <a:ea typeface="Cambria Math"/>
                        </a:rPr>
                        <m:t>∙</m:t>
                      </m:r>
                      <m:sSub>
                        <m:sSubPr>
                          <m:ctrlPr>
                            <a:rPr lang="en-US" altLang="zh-CN" sz="2000" i="1">
                              <a:latin typeface="Cambria Math" panose="02040503050406030204" pitchFamily="18" charset="0"/>
                              <a:ea typeface="Cambria Math"/>
                            </a:rPr>
                          </m:ctrlPr>
                        </m:sSubPr>
                        <m:e>
                          <m:r>
                            <a:rPr lang="en-US" altLang="zh-CN" sz="2000" i="1">
                              <a:latin typeface="Cambria Math" panose="02040503050406030204" pitchFamily="18" charset="0"/>
                              <a:ea typeface="Cambria Math"/>
                            </a:rPr>
                            <m:t>𝑥</m:t>
                          </m:r>
                        </m:e>
                        <m:sub>
                          <m:r>
                            <a:rPr lang="en-US" altLang="zh-CN" sz="2000" b="0" i="1" smtClean="0">
                              <a:latin typeface="Cambria Math" panose="02040503050406030204" pitchFamily="18" charset="0"/>
                              <a:ea typeface="Cambria Math"/>
                            </a:rPr>
                            <m:t>2</m:t>
                          </m:r>
                        </m:sub>
                      </m:sSub>
                    </m:oMath>
                  </m:oMathPara>
                </a14:m>
                <a:endParaRPr lang="zh-CN" altLang="en-US" sz="2000" dirty="0"/>
              </a:p>
            </p:txBody>
          </p:sp>
        </mc:Choice>
        <mc:Fallback xmlns="">
          <p:sp>
            <p:nvSpPr>
              <p:cNvPr id="118" name="TextBox 4"/>
              <p:cNvSpPr txBox="1">
                <a:spLocks noRot="1" noChangeAspect="1" noMove="1" noResize="1" noEditPoints="1" noAdjustHandles="1" noChangeArrowheads="1" noChangeShapeType="1" noTextEdit="1"/>
              </p:cNvSpPr>
              <p:nvPr/>
            </p:nvSpPr>
            <p:spPr>
              <a:xfrm>
                <a:off x="594752" y="5217874"/>
                <a:ext cx="6015558" cy="727892"/>
              </a:xfrm>
              <a:prstGeom prst="rect">
                <a:avLst/>
              </a:prstGeom>
              <a:blipFill rotWithShape="0">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9" name="TextBox 4"/>
              <p:cNvSpPr txBox="1"/>
              <p:nvPr/>
            </p:nvSpPr>
            <p:spPr>
              <a:xfrm>
                <a:off x="566854" y="6007341"/>
                <a:ext cx="7461530" cy="7278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ea typeface="Cambria Math"/>
                            </a:rPr>
                          </m:ctrlPr>
                        </m:fPr>
                        <m:num>
                          <m:r>
                            <a:rPr lang="zh-CN" altLang="en-US" sz="2000" i="1">
                              <a:latin typeface="Cambria Math"/>
                              <a:ea typeface="Cambria Math"/>
                            </a:rPr>
                            <m:t>𝜕</m:t>
                          </m:r>
                          <m:r>
                            <a:rPr lang="en-US" altLang="zh-CN" sz="2000" i="1">
                              <a:latin typeface="Cambria Math"/>
                              <a:ea typeface="Cambria Math"/>
                            </a:rPr>
                            <m:t>𝐽</m:t>
                          </m:r>
                        </m:num>
                        <m:den>
                          <m:r>
                            <a:rPr lang="zh-CN" altLang="en-US" sz="2000" i="1">
                              <a:latin typeface="Cambria Math"/>
                              <a:ea typeface="Cambria Math"/>
                            </a:rPr>
                            <m:t>𝜕</m:t>
                          </m:r>
                          <m:sSub>
                            <m:sSubPr>
                              <m:ctrlPr>
                                <a:rPr lang="en-US" altLang="zh-CN" sz="2000" i="1">
                                  <a:latin typeface="Cambria Math" panose="02040503050406030204" pitchFamily="18" charset="0"/>
                                  <a:ea typeface="Cambria Math"/>
                                </a:rPr>
                              </m:ctrlPr>
                            </m:sSubPr>
                            <m:e>
                              <m:r>
                                <a:rPr lang="en-US" altLang="zh-CN" sz="2000" i="1">
                                  <a:latin typeface="Cambria Math"/>
                                  <a:ea typeface="Cambria Math"/>
                                </a:rPr>
                                <m:t>𝑤</m:t>
                              </m:r>
                            </m:e>
                            <m:sub>
                              <m:r>
                                <a:rPr lang="en-US" altLang="zh-CN" sz="2000" b="0" i="1" smtClean="0">
                                  <a:latin typeface="Cambria Math" panose="02040503050406030204" pitchFamily="18" charset="0"/>
                                  <a:ea typeface="Cambria Math"/>
                                </a:rPr>
                                <m:t>1</m:t>
                              </m:r>
                            </m:sub>
                          </m:sSub>
                        </m:den>
                      </m:f>
                      <m:r>
                        <a:rPr lang="en-US" altLang="zh-CN" sz="2000" i="1" smtClean="0">
                          <a:latin typeface="Cambria Math"/>
                          <a:ea typeface="Cambria Math"/>
                        </a:rPr>
                        <m:t>=</m:t>
                      </m:r>
                      <m:f>
                        <m:fPr>
                          <m:ctrlPr>
                            <a:rPr lang="en-US" altLang="zh-CN" sz="2000" i="1">
                              <a:latin typeface="Cambria Math" panose="02040503050406030204" pitchFamily="18" charset="0"/>
                              <a:ea typeface="Cambria Math"/>
                            </a:rPr>
                          </m:ctrlPr>
                        </m:fPr>
                        <m:num>
                          <m:r>
                            <a:rPr lang="zh-CN" altLang="en-US" sz="2000" i="1">
                              <a:latin typeface="Cambria Math"/>
                              <a:ea typeface="Cambria Math"/>
                            </a:rPr>
                            <m:t>𝜕</m:t>
                          </m:r>
                          <m:r>
                            <a:rPr lang="en-US" altLang="zh-CN" sz="2000" i="1">
                              <a:latin typeface="Cambria Math"/>
                              <a:ea typeface="Cambria Math"/>
                            </a:rPr>
                            <m:t>𝐽</m:t>
                          </m:r>
                        </m:num>
                        <m:den>
                          <m:r>
                            <a:rPr lang="zh-CN" altLang="en-US" sz="2000" i="1">
                              <a:latin typeface="Cambria Math"/>
                              <a:ea typeface="Cambria Math"/>
                            </a:rPr>
                            <m:t>𝜕</m:t>
                          </m:r>
                          <m:r>
                            <a:rPr lang="en-US" altLang="zh-CN" sz="2000" b="0" i="1" smtClean="0">
                              <a:latin typeface="Cambria Math" panose="02040503050406030204" pitchFamily="18" charset="0"/>
                              <a:ea typeface="Cambria Math"/>
                            </a:rPr>
                            <m:t>𝑧</m:t>
                          </m:r>
                        </m:den>
                      </m:f>
                      <m:r>
                        <a:rPr lang="en-US" altLang="zh-CN" sz="2000" b="1" i="1">
                          <a:latin typeface="Cambria Math"/>
                          <a:ea typeface="Cambria Math"/>
                        </a:rPr>
                        <m:t>∙</m:t>
                      </m:r>
                      <m:sSup>
                        <m:sSupPr>
                          <m:ctrlPr>
                            <a:rPr lang="en-US" altLang="zh-CN" sz="2000" i="1">
                              <a:latin typeface="Cambria Math" panose="02040503050406030204" pitchFamily="18" charset="0"/>
                              <a:ea typeface="Cambria Math"/>
                            </a:rPr>
                          </m:ctrlPr>
                        </m:sSupPr>
                        <m:e>
                          <m:r>
                            <a:rPr lang="en-US" altLang="zh-CN" sz="2000" i="1">
                              <a:latin typeface="Cambria Math"/>
                              <a:ea typeface="Cambria Math"/>
                            </a:rPr>
                            <m:t>𝑓</m:t>
                          </m:r>
                        </m:e>
                        <m:sup>
                          <m:r>
                            <a:rPr lang="en-US" altLang="zh-CN" sz="2000" i="1">
                              <a:latin typeface="Cambria Math"/>
                              <a:ea typeface="Cambria Math"/>
                            </a:rPr>
                            <m:t>′</m:t>
                          </m:r>
                        </m:sup>
                      </m:sSup>
                      <m:d>
                        <m:dPr>
                          <m:ctrlPr>
                            <a:rPr lang="en-US" altLang="zh-CN" sz="2000" i="1">
                              <a:latin typeface="Cambria Math" panose="02040503050406030204" pitchFamily="18" charset="0"/>
                              <a:ea typeface="Cambria Math"/>
                            </a:rPr>
                          </m:ctrlPr>
                        </m:dPr>
                        <m:e>
                          <m:r>
                            <a:rPr lang="en-US" altLang="zh-CN" sz="2000" i="1">
                              <a:latin typeface="Cambria Math"/>
                              <a:ea typeface="Cambria Math"/>
                            </a:rPr>
                            <m:t>𝑛𝑒</m:t>
                          </m:r>
                          <m:sSub>
                            <m:sSubPr>
                              <m:ctrlPr>
                                <a:rPr lang="en-US" altLang="zh-CN" sz="2000" i="1">
                                  <a:latin typeface="Cambria Math" panose="02040503050406030204" pitchFamily="18" charset="0"/>
                                  <a:ea typeface="Cambria Math"/>
                                </a:rPr>
                              </m:ctrlPr>
                            </m:sSubPr>
                            <m:e>
                              <m:r>
                                <a:rPr lang="en-US" altLang="zh-CN" sz="2000" i="1">
                                  <a:latin typeface="Cambria Math"/>
                                  <a:ea typeface="Cambria Math"/>
                                </a:rPr>
                                <m:t>𝑡</m:t>
                              </m:r>
                            </m:e>
                            <m:sub>
                              <m:r>
                                <a:rPr lang="en-US" altLang="zh-CN" sz="2000" b="0" i="1" smtClean="0">
                                  <a:latin typeface="Cambria Math" panose="02040503050406030204" pitchFamily="18" charset="0"/>
                                  <a:ea typeface="Cambria Math"/>
                                </a:rPr>
                                <m:t>4</m:t>
                              </m:r>
                            </m:sub>
                          </m:sSub>
                        </m:e>
                      </m:d>
                      <m:r>
                        <a:rPr lang="en-US" altLang="zh-CN" sz="2000" b="1" i="1">
                          <a:latin typeface="Cambria Math"/>
                          <a:ea typeface="Cambria Math"/>
                        </a:rPr>
                        <m:t>∙</m:t>
                      </m:r>
                      <m:sSub>
                        <m:sSubPr>
                          <m:ctrlPr>
                            <a:rPr lang="en-US" altLang="zh-CN" sz="2000" i="1">
                              <a:latin typeface="Cambria Math" panose="02040503050406030204" pitchFamily="18" charset="0"/>
                              <a:ea typeface="Cambria Math"/>
                            </a:rPr>
                          </m:ctrlPr>
                        </m:sSubPr>
                        <m:e>
                          <m:r>
                            <a:rPr lang="en-US" altLang="zh-CN" sz="2000" b="0" i="1" smtClean="0">
                              <a:latin typeface="Cambria Math" panose="02040503050406030204" pitchFamily="18" charset="0"/>
                              <a:ea typeface="Cambria Math"/>
                            </a:rPr>
                            <m:t>𝑤</m:t>
                          </m:r>
                        </m:e>
                        <m:sub>
                          <m:r>
                            <a:rPr lang="en-US" altLang="zh-CN" sz="2000" b="0" i="1" smtClean="0">
                              <a:latin typeface="Cambria Math" panose="02040503050406030204" pitchFamily="18" charset="0"/>
                              <a:ea typeface="Cambria Math"/>
                            </a:rPr>
                            <m:t>4</m:t>
                          </m:r>
                        </m:sub>
                      </m:sSub>
                      <m:r>
                        <a:rPr lang="en-US" altLang="zh-CN" sz="2000" b="1" i="1">
                          <a:latin typeface="Cambria Math"/>
                          <a:ea typeface="Cambria Math"/>
                        </a:rPr>
                        <m:t>∙</m:t>
                      </m:r>
                      <m:sSup>
                        <m:sSupPr>
                          <m:ctrlPr>
                            <a:rPr lang="en-US" altLang="zh-CN" sz="2000" i="1">
                              <a:latin typeface="Cambria Math" panose="02040503050406030204" pitchFamily="18" charset="0"/>
                              <a:ea typeface="Cambria Math"/>
                            </a:rPr>
                          </m:ctrlPr>
                        </m:sSupPr>
                        <m:e>
                          <m:r>
                            <a:rPr lang="en-US" altLang="zh-CN" sz="2000" i="1">
                              <a:latin typeface="Cambria Math"/>
                              <a:ea typeface="Cambria Math"/>
                            </a:rPr>
                            <m:t>𝑓</m:t>
                          </m:r>
                        </m:e>
                        <m:sup>
                          <m:r>
                            <a:rPr lang="en-US" altLang="zh-CN" sz="2000" i="1">
                              <a:latin typeface="Cambria Math"/>
                              <a:ea typeface="Cambria Math"/>
                            </a:rPr>
                            <m:t>′</m:t>
                          </m:r>
                        </m:sup>
                      </m:sSup>
                      <m:d>
                        <m:dPr>
                          <m:ctrlPr>
                            <a:rPr lang="en-US" altLang="zh-CN" sz="2000" i="1">
                              <a:latin typeface="Cambria Math" panose="02040503050406030204" pitchFamily="18" charset="0"/>
                              <a:ea typeface="Cambria Math"/>
                            </a:rPr>
                          </m:ctrlPr>
                        </m:dPr>
                        <m:e>
                          <m:r>
                            <a:rPr lang="en-US" altLang="zh-CN" sz="2000" i="1">
                              <a:latin typeface="Cambria Math"/>
                              <a:ea typeface="Cambria Math"/>
                            </a:rPr>
                            <m:t>𝑛𝑒</m:t>
                          </m:r>
                          <m:sSub>
                            <m:sSubPr>
                              <m:ctrlPr>
                                <a:rPr lang="en-US" altLang="zh-CN" sz="2000" i="1">
                                  <a:latin typeface="Cambria Math" panose="02040503050406030204" pitchFamily="18" charset="0"/>
                                  <a:ea typeface="Cambria Math"/>
                                </a:rPr>
                              </m:ctrlPr>
                            </m:sSubPr>
                            <m:e>
                              <m:r>
                                <a:rPr lang="en-US" altLang="zh-CN" sz="2000" i="1">
                                  <a:latin typeface="Cambria Math"/>
                                  <a:ea typeface="Cambria Math"/>
                                </a:rPr>
                                <m:t>𝑡</m:t>
                              </m:r>
                            </m:e>
                            <m:sub>
                              <m:r>
                                <a:rPr lang="en-US" altLang="zh-CN" sz="2000" b="0" i="1" smtClean="0">
                                  <a:latin typeface="Cambria Math" panose="02040503050406030204" pitchFamily="18" charset="0"/>
                                  <a:ea typeface="Cambria Math"/>
                                </a:rPr>
                                <m:t>3</m:t>
                              </m:r>
                            </m:sub>
                          </m:sSub>
                        </m:e>
                      </m:d>
                      <m:r>
                        <a:rPr lang="en-US" altLang="zh-CN" sz="2000" b="1" i="1">
                          <a:latin typeface="Cambria Math"/>
                          <a:ea typeface="Cambria Math"/>
                        </a:rPr>
                        <m:t>∙</m:t>
                      </m:r>
                      <m:sSub>
                        <m:sSubPr>
                          <m:ctrlPr>
                            <a:rPr lang="en-US" altLang="zh-CN" sz="2000" b="0" i="1" smtClean="0">
                              <a:latin typeface="Cambria Math" panose="02040503050406030204" pitchFamily="18" charset="0"/>
                              <a:ea typeface="Cambria Math"/>
                            </a:rPr>
                          </m:ctrlPr>
                        </m:sSubPr>
                        <m:e>
                          <m:r>
                            <a:rPr lang="en-US" altLang="zh-CN" sz="2000" b="0" i="1" smtClean="0">
                              <a:latin typeface="Cambria Math" panose="02040503050406030204" pitchFamily="18" charset="0"/>
                              <a:ea typeface="Cambria Math"/>
                            </a:rPr>
                            <m:t>𝑤</m:t>
                          </m:r>
                        </m:e>
                        <m:sub>
                          <m:r>
                            <a:rPr lang="en-US" altLang="zh-CN" sz="2000" b="0" i="1" smtClean="0">
                              <a:latin typeface="Cambria Math" panose="02040503050406030204" pitchFamily="18" charset="0"/>
                              <a:ea typeface="Cambria Math"/>
                            </a:rPr>
                            <m:t>3</m:t>
                          </m:r>
                        </m:sub>
                      </m:sSub>
                      <m:sSup>
                        <m:sSupPr>
                          <m:ctrlPr>
                            <a:rPr lang="en-US" altLang="zh-CN" sz="2000" i="1">
                              <a:latin typeface="Cambria Math" panose="02040503050406030204" pitchFamily="18" charset="0"/>
                              <a:ea typeface="Cambria Math"/>
                            </a:rPr>
                          </m:ctrlPr>
                        </m:sSupPr>
                        <m:e>
                          <m:r>
                            <a:rPr lang="en-US" altLang="zh-CN" sz="2000" i="1">
                              <a:latin typeface="Cambria Math"/>
                              <a:ea typeface="Cambria Math"/>
                            </a:rPr>
                            <m:t>𝑓</m:t>
                          </m:r>
                        </m:e>
                        <m:sup>
                          <m:r>
                            <a:rPr lang="en-US" altLang="zh-CN" sz="2000" i="1">
                              <a:latin typeface="Cambria Math"/>
                              <a:ea typeface="Cambria Math"/>
                            </a:rPr>
                            <m:t>′</m:t>
                          </m:r>
                        </m:sup>
                      </m:sSup>
                      <m:d>
                        <m:dPr>
                          <m:ctrlPr>
                            <a:rPr lang="en-US" altLang="zh-CN" sz="2000" i="1">
                              <a:latin typeface="Cambria Math" panose="02040503050406030204" pitchFamily="18" charset="0"/>
                              <a:ea typeface="Cambria Math"/>
                            </a:rPr>
                          </m:ctrlPr>
                        </m:dPr>
                        <m:e>
                          <m:r>
                            <a:rPr lang="en-US" altLang="zh-CN" sz="2000" i="1">
                              <a:latin typeface="Cambria Math"/>
                              <a:ea typeface="Cambria Math"/>
                            </a:rPr>
                            <m:t>𝑛𝑒</m:t>
                          </m:r>
                          <m:sSub>
                            <m:sSubPr>
                              <m:ctrlPr>
                                <a:rPr lang="en-US" altLang="zh-CN" sz="2000" i="1" smtClean="0">
                                  <a:latin typeface="Cambria Math" panose="02040503050406030204" pitchFamily="18" charset="0"/>
                                  <a:ea typeface="Cambria Math"/>
                                </a:rPr>
                              </m:ctrlPr>
                            </m:sSubPr>
                            <m:e>
                              <m:r>
                                <a:rPr lang="en-US" altLang="zh-CN" sz="2000" i="1">
                                  <a:latin typeface="Cambria Math"/>
                                  <a:ea typeface="Cambria Math"/>
                                </a:rPr>
                                <m:t>𝑡</m:t>
                              </m:r>
                            </m:e>
                            <m:sub>
                              <m:r>
                                <a:rPr lang="en-US" altLang="zh-CN" sz="2000" b="0" i="1" smtClean="0">
                                  <a:latin typeface="Cambria Math" panose="02040503050406030204" pitchFamily="18" charset="0"/>
                                  <a:ea typeface="Cambria Math"/>
                                </a:rPr>
                                <m:t>2</m:t>
                              </m:r>
                            </m:sub>
                          </m:sSub>
                        </m:e>
                      </m:d>
                      <m:r>
                        <a:rPr lang="en-US" altLang="zh-CN" sz="2000" b="1" i="1">
                          <a:latin typeface="Cambria Math"/>
                          <a:ea typeface="Cambria Math"/>
                        </a:rPr>
                        <m:t>∙</m:t>
                      </m:r>
                      <m:sSub>
                        <m:sSubPr>
                          <m:ctrlPr>
                            <a:rPr lang="en-US" altLang="zh-CN" sz="2000" i="1">
                              <a:latin typeface="Cambria Math" panose="02040503050406030204" pitchFamily="18" charset="0"/>
                              <a:ea typeface="Cambria Math"/>
                            </a:rPr>
                          </m:ctrlPr>
                        </m:sSubPr>
                        <m:e>
                          <m:r>
                            <a:rPr lang="en-US" altLang="zh-CN" sz="2000" b="0" i="1" smtClean="0">
                              <a:latin typeface="Cambria Math" panose="02040503050406030204" pitchFamily="18" charset="0"/>
                              <a:ea typeface="Cambria Math"/>
                            </a:rPr>
                            <m:t>𝑤</m:t>
                          </m:r>
                        </m:e>
                        <m:sub>
                          <m:r>
                            <a:rPr lang="en-US" altLang="zh-CN" sz="2000" b="0" i="1" smtClean="0">
                              <a:latin typeface="Cambria Math" panose="02040503050406030204" pitchFamily="18" charset="0"/>
                              <a:ea typeface="Cambria Math"/>
                            </a:rPr>
                            <m:t>2</m:t>
                          </m:r>
                        </m:sub>
                      </m:sSub>
                      <m:sSup>
                        <m:sSupPr>
                          <m:ctrlPr>
                            <a:rPr lang="en-US" altLang="zh-CN" sz="2000" i="1">
                              <a:latin typeface="Cambria Math" panose="02040503050406030204" pitchFamily="18" charset="0"/>
                              <a:ea typeface="Cambria Math"/>
                            </a:rPr>
                          </m:ctrlPr>
                        </m:sSupPr>
                        <m:e>
                          <m:r>
                            <a:rPr lang="en-US" altLang="zh-CN" sz="2000" i="1">
                              <a:latin typeface="Cambria Math"/>
                              <a:ea typeface="Cambria Math"/>
                            </a:rPr>
                            <m:t>𝑓</m:t>
                          </m:r>
                        </m:e>
                        <m:sup>
                          <m:r>
                            <a:rPr lang="en-US" altLang="zh-CN" sz="2000" i="1">
                              <a:latin typeface="Cambria Math"/>
                              <a:ea typeface="Cambria Math"/>
                            </a:rPr>
                            <m:t>′</m:t>
                          </m:r>
                        </m:sup>
                      </m:sSup>
                      <m:d>
                        <m:dPr>
                          <m:ctrlPr>
                            <a:rPr lang="en-US" altLang="zh-CN" sz="2000" i="1">
                              <a:latin typeface="Cambria Math" panose="02040503050406030204" pitchFamily="18" charset="0"/>
                              <a:ea typeface="Cambria Math"/>
                            </a:rPr>
                          </m:ctrlPr>
                        </m:dPr>
                        <m:e>
                          <m:r>
                            <a:rPr lang="en-US" altLang="zh-CN" sz="2000" i="1">
                              <a:latin typeface="Cambria Math"/>
                              <a:ea typeface="Cambria Math"/>
                            </a:rPr>
                            <m:t>𝑛𝑒</m:t>
                          </m:r>
                          <m:sSub>
                            <m:sSubPr>
                              <m:ctrlPr>
                                <a:rPr lang="en-US" altLang="zh-CN" sz="2000" i="1">
                                  <a:latin typeface="Cambria Math" panose="02040503050406030204" pitchFamily="18" charset="0"/>
                                  <a:ea typeface="Cambria Math"/>
                                </a:rPr>
                              </m:ctrlPr>
                            </m:sSubPr>
                            <m:e>
                              <m:r>
                                <a:rPr lang="en-US" altLang="zh-CN" sz="2000" i="1">
                                  <a:latin typeface="Cambria Math"/>
                                  <a:ea typeface="Cambria Math"/>
                                </a:rPr>
                                <m:t>𝑡</m:t>
                              </m:r>
                            </m:e>
                            <m:sub>
                              <m:r>
                                <a:rPr lang="en-US" altLang="zh-CN" sz="2000" b="0" i="1" smtClean="0">
                                  <a:latin typeface="Cambria Math" panose="02040503050406030204" pitchFamily="18" charset="0"/>
                                  <a:ea typeface="Cambria Math"/>
                                </a:rPr>
                                <m:t>1</m:t>
                              </m:r>
                            </m:sub>
                          </m:sSub>
                        </m:e>
                      </m:d>
                      <m:r>
                        <a:rPr lang="en-US" altLang="zh-CN" sz="2000" b="1" i="1">
                          <a:latin typeface="Cambria Math"/>
                          <a:ea typeface="Cambria Math"/>
                        </a:rPr>
                        <m:t>∙</m:t>
                      </m:r>
                      <m:sSub>
                        <m:sSubPr>
                          <m:ctrlPr>
                            <a:rPr lang="en-US" altLang="zh-CN" sz="2000" i="1">
                              <a:latin typeface="Cambria Math" panose="02040503050406030204" pitchFamily="18" charset="0"/>
                              <a:ea typeface="Cambria Math"/>
                            </a:rPr>
                          </m:ctrlPr>
                        </m:sSubPr>
                        <m:e>
                          <m:r>
                            <a:rPr lang="en-US" altLang="zh-CN" sz="2000" i="1">
                              <a:latin typeface="Cambria Math" panose="02040503050406030204" pitchFamily="18" charset="0"/>
                              <a:ea typeface="Cambria Math"/>
                            </a:rPr>
                            <m:t>𝑥</m:t>
                          </m:r>
                        </m:e>
                        <m:sub>
                          <m:r>
                            <a:rPr lang="en-US" altLang="zh-CN" sz="2000" b="0" i="1" smtClean="0">
                              <a:latin typeface="Cambria Math" panose="02040503050406030204" pitchFamily="18" charset="0"/>
                              <a:ea typeface="Cambria Math"/>
                            </a:rPr>
                            <m:t>1</m:t>
                          </m:r>
                        </m:sub>
                      </m:sSub>
                    </m:oMath>
                  </m:oMathPara>
                </a14:m>
                <a:endParaRPr lang="zh-CN" altLang="en-US" sz="2000" dirty="0"/>
              </a:p>
            </p:txBody>
          </p:sp>
        </mc:Choice>
        <mc:Fallback xmlns="">
          <p:sp>
            <p:nvSpPr>
              <p:cNvPr id="119" name="TextBox 4"/>
              <p:cNvSpPr txBox="1">
                <a:spLocks noRot="1" noChangeAspect="1" noMove="1" noResize="1" noEditPoints="1" noAdjustHandles="1" noChangeArrowheads="1" noChangeShapeType="1" noTextEdit="1"/>
              </p:cNvSpPr>
              <p:nvPr/>
            </p:nvSpPr>
            <p:spPr>
              <a:xfrm>
                <a:off x="566854" y="6007341"/>
                <a:ext cx="7461530" cy="727892"/>
              </a:xfrm>
              <a:prstGeom prst="rect">
                <a:avLst/>
              </a:prstGeom>
              <a:blipFill rotWithShape="0">
                <a:blip r:embed="rId15"/>
                <a:stretch>
                  <a:fillRect/>
                </a:stretch>
              </a:blipFill>
            </p:spPr>
            <p:txBody>
              <a:bodyPr/>
              <a:lstStyle/>
              <a:p>
                <a:r>
                  <a:rPr lang="zh-CN" altLang="en-US">
                    <a:noFill/>
                  </a:rPr>
                  <a:t> </a:t>
                </a:r>
              </a:p>
            </p:txBody>
          </p:sp>
        </mc:Fallback>
      </mc:AlternateContent>
      <p:pic>
        <p:nvPicPr>
          <p:cNvPr id="120" name="Picture 6"/>
          <p:cNvPicPr>
            <a:picLocks noChangeAspect="1" noChangeArrowheads="1"/>
          </p:cNvPicPr>
          <p:nvPr/>
        </p:nvPicPr>
        <p:blipFill rotWithShape="1">
          <a:blip r:embed="rId16">
            <a:extLst>
              <a:ext uri="{28A0092B-C50C-407E-A947-70E740481C1C}">
                <a14:useLocalDpi xmlns:a14="http://schemas.microsoft.com/office/drawing/2010/main" val="0"/>
              </a:ext>
            </a:extLst>
          </a:blip>
          <a:srcRect t="39801" b="25901"/>
          <a:stretch/>
        </p:blipFill>
        <p:spPr bwMode="auto">
          <a:xfrm>
            <a:off x="5874180" y="3408218"/>
            <a:ext cx="3228975" cy="178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 name="Text Box 9"/>
          <p:cNvSpPr txBox="1">
            <a:spLocks noChangeArrowheads="1"/>
          </p:cNvSpPr>
          <p:nvPr/>
        </p:nvSpPr>
        <p:spPr bwMode="auto">
          <a:xfrm>
            <a:off x="6314270" y="5134670"/>
            <a:ext cx="205537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US" altLang="zh-CN" sz="1600" dirty="0">
                <a:ea typeface="宋体" charset="-122"/>
              </a:rPr>
              <a:t>First order derivative</a:t>
            </a:r>
          </a:p>
        </p:txBody>
      </p:sp>
      <p:sp>
        <p:nvSpPr>
          <p:cNvPr id="122" name="椭圆 121"/>
          <p:cNvSpPr/>
          <p:nvPr/>
        </p:nvSpPr>
        <p:spPr>
          <a:xfrm>
            <a:off x="1939095" y="6137651"/>
            <a:ext cx="1534996" cy="54847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椭圆 122"/>
          <p:cNvSpPr/>
          <p:nvPr/>
        </p:nvSpPr>
        <p:spPr>
          <a:xfrm>
            <a:off x="3530121" y="6137651"/>
            <a:ext cx="1501640" cy="54847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椭圆 123"/>
          <p:cNvSpPr/>
          <p:nvPr/>
        </p:nvSpPr>
        <p:spPr>
          <a:xfrm>
            <a:off x="5031761" y="6109130"/>
            <a:ext cx="1442705" cy="54847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椭圆 124"/>
          <p:cNvSpPr/>
          <p:nvPr/>
        </p:nvSpPr>
        <p:spPr>
          <a:xfrm>
            <a:off x="6393365" y="6080609"/>
            <a:ext cx="1038676" cy="54847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6" name="TextBox 4"/>
              <p:cNvSpPr txBox="1"/>
              <p:nvPr/>
            </p:nvSpPr>
            <p:spPr>
              <a:xfrm>
                <a:off x="2706593" y="5797615"/>
                <a:ext cx="64863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FF0000"/>
                          </a:solidFill>
                          <a:latin typeface="Cambria Math" panose="02040503050406030204" pitchFamily="18" charset="0"/>
                          <a:ea typeface="Cambria Math"/>
                        </a:rPr>
                        <m:t>&lt;</m:t>
                      </m:r>
                      <m:r>
                        <a:rPr lang="en-US" altLang="zh-CN" sz="2000" b="0" i="1" smtClean="0">
                          <a:solidFill>
                            <a:srgbClr val="FF0000"/>
                          </a:solidFill>
                          <a:latin typeface="Cambria Math" panose="02040503050406030204" pitchFamily="18" charset="0"/>
                          <a:ea typeface="Cambria Math"/>
                        </a:rPr>
                        <m:t>1</m:t>
                      </m:r>
                    </m:oMath>
                  </m:oMathPara>
                </a14:m>
                <a:endParaRPr lang="zh-CN" altLang="en-US" sz="2000" dirty="0">
                  <a:solidFill>
                    <a:srgbClr val="FF0000"/>
                  </a:solidFill>
                </a:endParaRPr>
              </a:p>
            </p:txBody>
          </p:sp>
        </mc:Choice>
        <mc:Fallback xmlns="">
          <p:sp>
            <p:nvSpPr>
              <p:cNvPr id="126" name="TextBox 4"/>
              <p:cNvSpPr txBox="1">
                <a:spLocks noRot="1" noChangeAspect="1" noMove="1" noResize="1" noEditPoints="1" noAdjustHandles="1" noChangeArrowheads="1" noChangeShapeType="1" noTextEdit="1"/>
              </p:cNvSpPr>
              <p:nvPr/>
            </p:nvSpPr>
            <p:spPr>
              <a:xfrm>
                <a:off x="2706593" y="5797615"/>
                <a:ext cx="648639" cy="400110"/>
              </a:xfrm>
              <a:prstGeom prst="rect">
                <a:avLst/>
              </a:prstGeom>
              <a:blipFill rotWithShape="0">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7" name="TextBox 4"/>
              <p:cNvSpPr txBox="1"/>
              <p:nvPr/>
            </p:nvSpPr>
            <p:spPr>
              <a:xfrm>
                <a:off x="4128671" y="5769777"/>
                <a:ext cx="64863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FF0000"/>
                          </a:solidFill>
                          <a:latin typeface="Cambria Math" panose="02040503050406030204" pitchFamily="18" charset="0"/>
                          <a:ea typeface="Cambria Math"/>
                        </a:rPr>
                        <m:t>&lt;</m:t>
                      </m:r>
                      <m:r>
                        <a:rPr lang="en-US" altLang="zh-CN" sz="2000" b="0" i="1" smtClean="0">
                          <a:solidFill>
                            <a:srgbClr val="FF0000"/>
                          </a:solidFill>
                          <a:latin typeface="Cambria Math" panose="02040503050406030204" pitchFamily="18" charset="0"/>
                          <a:ea typeface="Cambria Math"/>
                        </a:rPr>
                        <m:t>1</m:t>
                      </m:r>
                    </m:oMath>
                  </m:oMathPara>
                </a14:m>
                <a:endParaRPr lang="zh-CN" altLang="en-US" sz="2000" dirty="0">
                  <a:solidFill>
                    <a:srgbClr val="FF0000"/>
                  </a:solidFill>
                </a:endParaRPr>
              </a:p>
            </p:txBody>
          </p:sp>
        </mc:Choice>
        <mc:Fallback xmlns="">
          <p:sp>
            <p:nvSpPr>
              <p:cNvPr id="127" name="TextBox 4"/>
              <p:cNvSpPr txBox="1">
                <a:spLocks noRot="1" noChangeAspect="1" noMove="1" noResize="1" noEditPoints="1" noAdjustHandles="1" noChangeArrowheads="1" noChangeShapeType="1" noTextEdit="1"/>
              </p:cNvSpPr>
              <p:nvPr/>
            </p:nvSpPr>
            <p:spPr>
              <a:xfrm>
                <a:off x="4128671" y="5769777"/>
                <a:ext cx="648639" cy="400110"/>
              </a:xfrm>
              <a:prstGeom prst="rect">
                <a:avLst/>
              </a:prstGeom>
              <a:blipFill rotWithShape="0">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8" name="TextBox 4"/>
              <p:cNvSpPr txBox="1"/>
              <p:nvPr/>
            </p:nvSpPr>
            <p:spPr>
              <a:xfrm>
                <a:off x="5550749" y="5741939"/>
                <a:ext cx="64863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FF0000"/>
                          </a:solidFill>
                          <a:latin typeface="Cambria Math" panose="02040503050406030204" pitchFamily="18" charset="0"/>
                          <a:ea typeface="Cambria Math"/>
                        </a:rPr>
                        <m:t>&lt;</m:t>
                      </m:r>
                      <m:r>
                        <a:rPr lang="en-US" altLang="zh-CN" sz="2000" b="0" i="1" smtClean="0">
                          <a:solidFill>
                            <a:srgbClr val="FF0000"/>
                          </a:solidFill>
                          <a:latin typeface="Cambria Math" panose="02040503050406030204" pitchFamily="18" charset="0"/>
                          <a:ea typeface="Cambria Math"/>
                        </a:rPr>
                        <m:t>1</m:t>
                      </m:r>
                    </m:oMath>
                  </m:oMathPara>
                </a14:m>
                <a:endParaRPr lang="zh-CN" altLang="en-US" sz="2000" dirty="0">
                  <a:solidFill>
                    <a:srgbClr val="FF0000"/>
                  </a:solidFill>
                </a:endParaRPr>
              </a:p>
            </p:txBody>
          </p:sp>
        </mc:Choice>
        <mc:Fallback xmlns="">
          <p:sp>
            <p:nvSpPr>
              <p:cNvPr id="128" name="TextBox 4"/>
              <p:cNvSpPr txBox="1">
                <a:spLocks noRot="1" noChangeAspect="1" noMove="1" noResize="1" noEditPoints="1" noAdjustHandles="1" noChangeArrowheads="1" noChangeShapeType="1" noTextEdit="1"/>
              </p:cNvSpPr>
              <p:nvPr/>
            </p:nvSpPr>
            <p:spPr>
              <a:xfrm>
                <a:off x="5550749" y="5741939"/>
                <a:ext cx="648639" cy="400110"/>
              </a:xfrm>
              <a:prstGeom prst="rect">
                <a:avLst/>
              </a:prstGeom>
              <a:blipFill rotWithShape="0">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9" name="TextBox 4"/>
              <p:cNvSpPr txBox="1"/>
              <p:nvPr/>
            </p:nvSpPr>
            <p:spPr>
              <a:xfrm>
                <a:off x="6972827" y="5714101"/>
                <a:ext cx="64863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FF0000"/>
                          </a:solidFill>
                          <a:latin typeface="Cambria Math" panose="02040503050406030204" pitchFamily="18" charset="0"/>
                          <a:ea typeface="Cambria Math"/>
                        </a:rPr>
                        <m:t>&lt;</m:t>
                      </m:r>
                      <m:r>
                        <a:rPr lang="en-US" altLang="zh-CN" sz="2000" b="0" i="1" smtClean="0">
                          <a:solidFill>
                            <a:srgbClr val="FF0000"/>
                          </a:solidFill>
                          <a:latin typeface="Cambria Math" panose="02040503050406030204" pitchFamily="18" charset="0"/>
                          <a:ea typeface="Cambria Math"/>
                        </a:rPr>
                        <m:t>1</m:t>
                      </m:r>
                    </m:oMath>
                  </m:oMathPara>
                </a14:m>
                <a:endParaRPr lang="zh-CN" altLang="en-US" sz="2000" dirty="0">
                  <a:solidFill>
                    <a:srgbClr val="FF0000"/>
                  </a:solidFill>
                </a:endParaRPr>
              </a:p>
            </p:txBody>
          </p:sp>
        </mc:Choice>
        <mc:Fallback xmlns="">
          <p:sp>
            <p:nvSpPr>
              <p:cNvPr id="129" name="TextBox 4"/>
              <p:cNvSpPr txBox="1">
                <a:spLocks noRot="1" noChangeAspect="1" noMove="1" noResize="1" noEditPoints="1" noAdjustHandles="1" noChangeArrowheads="1" noChangeShapeType="1" noTextEdit="1"/>
              </p:cNvSpPr>
              <p:nvPr/>
            </p:nvSpPr>
            <p:spPr>
              <a:xfrm>
                <a:off x="6972827" y="5714101"/>
                <a:ext cx="648639" cy="400110"/>
              </a:xfrm>
              <a:prstGeom prst="rect">
                <a:avLst/>
              </a:prstGeom>
              <a:blipFill rotWithShape="0">
                <a:blip r:embed="rId20"/>
                <a:stretch>
                  <a:fillRect/>
                </a:stretch>
              </a:blipFill>
            </p:spPr>
            <p:txBody>
              <a:bodyPr/>
              <a:lstStyle/>
              <a:p>
                <a:r>
                  <a:rPr lang="zh-CN" altLang="en-US">
                    <a:noFill/>
                  </a:rPr>
                  <a:t> </a:t>
                </a:r>
              </a:p>
            </p:txBody>
          </p:sp>
        </mc:Fallback>
      </mc:AlternateContent>
      <p:sp>
        <p:nvSpPr>
          <p:cNvPr id="131" name="文本框 130"/>
          <p:cNvSpPr txBox="1"/>
          <p:nvPr/>
        </p:nvSpPr>
        <p:spPr>
          <a:xfrm>
            <a:off x="3649084" y="3593586"/>
            <a:ext cx="3458575" cy="400110"/>
          </a:xfrm>
          <a:prstGeom prst="rect">
            <a:avLst/>
          </a:prstGeom>
          <a:noFill/>
          <a:ln w="25400">
            <a:solidFill>
              <a:srgbClr val="FF0000"/>
            </a:solidFill>
          </a:ln>
        </p:spPr>
        <p:txBody>
          <a:bodyPr wrap="square" rtlCol="0">
            <a:spAutoFit/>
          </a:bodyPr>
          <a:lstStyle/>
          <a:p>
            <a:r>
              <a:rPr lang="en-US" altLang="zh-CN" sz="2000" b="1" dirty="0">
                <a:solidFill>
                  <a:srgbClr val="FF0000"/>
                </a:solidFill>
              </a:rPr>
              <a:t>vanishing gradient problem</a:t>
            </a:r>
            <a:endParaRPr lang="zh-CN" altLang="en-US" sz="2000" b="1" dirty="0">
              <a:solidFill>
                <a:srgbClr val="FF0000"/>
              </a:solidFill>
            </a:endParaRPr>
          </a:p>
        </p:txBody>
      </p:sp>
    </p:spTree>
    <p:extLst>
      <p:ext uri="{BB962C8B-B14F-4D97-AF65-F5344CB8AC3E}">
        <p14:creationId xmlns:p14="http://schemas.microsoft.com/office/powerpoint/2010/main" val="32533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P spid="117" grpId="0"/>
      <p:bldP spid="118" grpId="0"/>
      <p:bldP spid="119" grpId="0"/>
      <p:bldP spid="121" grpId="0"/>
      <p:bldP spid="122" grpId="0" animBg="1"/>
      <p:bldP spid="123" grpId="0" animBg="1"/>
      <p:bldP spid="124" grpId="0" animBg="1"/>
      <p:bldP spid="125" grpId="0" animBg="1"/>
      <p:bldP spid="126" grpId="0"/>
      <p:bldP spid="127" grpId="0"/>
      <p:bldP spid="128" grpId="0"/>
      <p:bldP spid="129" grpId="0"/>
      <p:bldP spid="1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Why general classification hard?</a:t>
            </a:r>
            <a:endParaRPr lang="zh-CN" altLang="en-US" dirty="0"/>
          </a:p>
        </p:txBody>
      </p:sp>
      <p:sp>
        <p:nvSpPr>
          <p:cNvPr id="3" name="内容占位符 2"/>
          <p:cNvSpPr>
            <a:spLocks noGrp="1"/>
          </p:cNvSpPr>
          <p:nvPr>
            <p:ph idx="1"/>
          </p:nvPr>
        </p:nvSpPr>
        <p:spPr>
          <a:xfrm>
            <a:off x="3722683" y="1193713"/>
            <a:ext cx="4866986" cy="4525603"/>
          </a:xfrm>
        </p:spPr>
        <p:txBody>
          <a:bodyPr/>
          <a:lstStyle/>
          <a:p>
            <a:r>
              <a:rPr lang="en-US" altLang="zh-CN" dirty="0"/>
              <a:t>Intra-class variability</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graphicFrame>
        <p:nvGraphicFramePr>
          <p:cNvPr id="4" name="Object 4"/>
          <p:cNvGraphicFramePr>
            <a:graphicFrameLocks noChangeAspect="1"/>
          </p:cNvGraphicFramePr>
          <p:nvPr>
            <p:extLst/>
          </p:nvPr>
        </p:nvGraphicFramePr>
        <p:xfrm>
          <a:off x="3988296" y="1682391"/>
          <a:ext cx="4335760" cy="764404"/>
        </p:xfrm>
        <a:graphic>
          <a:graphicData uri="http://schemas.openxmlformats.org/presentationml/2006/ole">
            <mc:AlternateContent xmlns:mc="http://schemas.openxmlformats.org/markup-compatibility/2006">
              <mc:Choice xmlns:v="urn:schemas-microsoft-com:vml" Requires="v">
                <p:oleObj spid="_x0000_s1041" name="Photo Editor Photo" r:id="rId3" imgW="10161905" imgH="1790476" progId="MSPhotoEd.3">
                  <p:embed/>
                </p:oleObj>
              </mc:Choice>
              <mc:Fallback>
                <p:oleObj name="Photo Editor Photo" r:id="rId3" imgW="10161905" imgH="1790476"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8296" y="1682391"/>
                        <a:ext cx="4335760" cy="764404"/>
                      </a:xfrm>
                      <a:prstGeom prst="rect">
                        <a:avLst/>
                      </a:prstGeom>
                      <a:noFill/>
                      <a:ln>
                        <a:noFill/>
                      </a:ln>
                      <a:effectLst/>
                      <a:extLst/>
                    </p:spPr>
                  </p:pic>
                </p:oleObj>
              </mc:Fallback>
            </mc:AlternateContent>
          </a:graphicData>
        </a:graphic>
      </p:graphicFrame>
      <p:sp>
        <p:nvSpPr>
          <p:cNvPr id="5" name="Text Box 5"/>
          <p:cNvSpPr txBox="1">
            <a:spLocks noChangeArrowheads="1"/>
          </p:cNvSpPr>
          <p:nvPr/>
        </p:nvSpPr>
        <p:spPr bwMode="auto">
          <a:xfrm>
            <a:off x="4311930" y="2567969"/>
            <a:ext cx="37832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defRPr>
            </a:lvl1pPr>
            <a:lvl2pPr marL="742950" indent="-285750" eaLnBrk="0" hangingPunct="0">
              <a:defRPr sz="2000">
                <a:solidFill>
                  <a:schemeClr val="tx1"/>
                </a:solidFill>
                <a:latin typeface="Tahoma" pitchFamily="34" charset="0"/>
              </a:defRPr>
            </a:lvl2pPr>
            <a:lvl3pPr marL="1143000" indent="-228600" eaLnBrk="0" hangingPunct="0">
              <a:defRPr sz="2000">
                <a:solidFill>
                  <a:schemeClr val="tx1"/>
                </a:solidFill>
                <a:latin typeface="Tahoma" pitchFamily="34" charset="0"/>
              </a:defRPr>
            </a:lvl3pPr>
            <a:lvl4pPr marL="1600200" indent="-228600" eaLnBrk="0" hangingPunct="0">
              <a:defRPr sz="2000">
                <a:solidFill>
                  <a:schemeClr val="tx1"/>
                </a:solidFill>
                <a:latin typeface="Tahoma" pitchFamily="34" charset="0"/>
              </a:defRPr>
            </a:lvl4pPr>
            <a:lvl5pPr marL="2057400" indent="-228600" eaLnBrk="0" hangingPunct="0">
              <a:defRPr sz="2000">
                <a:solidFill>
                  <a:schemeClr val="tx1"/>
                </a:solidFill>
                <a:latin typeface="Tahoma" pitchFamily="34" charset="0"/>
              </a:defRPr>
            </a:lvl5pPr>
            <a:lvl6pPr marL="2514600" indent="-228600" eaLnBrk="0" fontAlgn="base" hangingPunct="0">
              <a:spcBef>
                <a:spcPct val="0"/>
              </a:spcBef>
              <a:spcAft>
                <a:spcPct val="0"/>
              </a:spcAft>
              <a:defRPr sz="2000">
                <a:solidFill>
                  <a:schemeClr val="tx1"/>
                </a:solidFill>
                <a:latin typeface="Tahoma" pitchFamily="34" charset="0"/>
              </a:defRPr>
            </a:lvl6pPr>
            <a:lvl7pPr marL="2971800" indent="-228600" eaLnBrk="0" fontAlgn="base" hangingPunct="0">
              <a:spcBef>
                <a:spcPct val="0"/>
              </a:spcBef>
              <a:spcAft>
                <a:spcPct val="0"/>
              </a:spcAft>
              <a:defRPr sz="2000">
                <a:solidFill>
                  <a:schemeClr val="tx1"/>
                </a:solidFill>
                <a:latin typeface="Tahoma" pitchFamily="34" charset="0"/>
              </a:defRPr>
            </a:lvl7pPr>
            <a:lvl8pPr marL="3429000" indent="-228600" eaLnBrk="0" fontAlgn="base" hangingPunct="0">
              <a:spcBef>
                <a:spcPct val="0"/>
              </a:spcBef>
              <a:spcAft>
                <a:spcPct val="0"/>
              </a:spcAft>
              <a:defRPr sz="2000">
                <a:solidFill>
                  <a:schemeClr val="tx1"/>
                </a:solidFill>
                <a:latin typeface="Tahoma" pitchFamily="34" charset="0"/>
              </a:defRPr>
            </a:lvl8pPr>
            <a:lvl9pPr marL="3886200" indent="-228600" eaLnBrk="0" fontAlgn="base" hangingPunct="0">
              <a:spcBef>
                <a:spcPct val="0"/>
              </a:spcBef>
              <a:spcAft>
                <a:spcPct val="0"/>
              </a:spcAft>
              <a:defRPr sz="2000">
                <a:solidFill>
                  <a:schemeClr val="tx1"/>
                </a:solidFill>
                <a:latin typeface="Tahoma" pitchFamily="34" charset="0"/>
              </a:defRPr>
            </a:lvl9pPr>
          </a:lstStyle>
          <a:p>
            <a:pPr eaLnBrk="1" hangingPunct="1"/>
            <a:r>
              <a:rPr lang="en-US" altLang="zh-CN" sz="1800" dirty="0">
                <a:ea typeface="宋体" charset="-122"/>
              </a:rPr>
              <a:t>The letter “T” in different typefaces</a:t>
            </a:r>
          </a:p>
        </p:txBody>
      </p:sp>
      <p:grpSp>
        <p:nvGrpSpPr>
          <p:cNvPr id="6" name="Group 13"/>
          <p:cNvGrpSpPr>
            <a:grpSpLocks/>
          </p:cNvGrpSpPr>
          <p:nvPr/>
        </p:nvGrpSpPr>
        <p:grpSpPr bwMode="auto">
          <a:xfrm>
            <a:off x="4711676" y="3440677"/>
            <a:ext cx="3328718" cy="2880320"/>
            <a:chOff x="33" y="1344"/>
            <a:chExt cx="2415" cy="2114"/>
          </a:xfrm>
        </p:grpSpPr>
        <p:pic>
          <p:nvPicPr>
            <p:cNvPr id="7" name="Picture 14" descr="vin02p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 y="1344"/>
              <a:ext cx="783" cy="1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5" descr="vin15wo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65" y="2448"/>
              <a:ext cx="783" cy="1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6" descr="vin11pp"/>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65" y="1344"/>
              <a:ext cx="783" cy="1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7" descr="vin10fac"/>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 y="2448"/>
              <a:ext cx="783" cy="1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8" descr="vin07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49" y="2448"/>
              <a:ext cx="783" cy="1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9" descr="vin04ph"/>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49" y="1344"/>
              <a:ext cx="783" cy="1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ext Box 8"/>
          <p:cNvSpPr txBox="1">
            <a:spLocks noChangeArrowheads="1"/>
          </p:cNvSpPr>
          <p:nvPr/>
        </p:nvSpPr>
        <p:spPr bwMode="auto">
          <a:xfrm>
            <a:off x="3410645" y="6322285"/>
            <a:ext cx="623598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ahoma" pitchFamily="34" charset="0"/>
              </a:defRPr>
            </a:lvl1pPr>
            <a:lvl2pPr marL="742950" indent="-285750" eaLnBrk="0" hangingPunct="0">
              <a:defRPr sz="2000">
                <a:solidFill>
                  <a:schemeClr val="tx1"/>
                </a:solidFill>
                <a:latin typeface="Tahoma" pitchFamily="34" charset="0"/>
              </a:defRPr>
            </a:lvl2pPr>
            <a:lvl3pPr marL="1143000" indent="-228600" eaLnBrk="0" hangingPunct="0">
              <a:defRPr sz="2000">
                <a:solidFill>
                  <a:schemeClr val="tx1"/>
                </a:solidFill>
                <a:latin typeface="Tahoma" pitchFamily="34" charset="0"/>
              </a:defRPr>
            </a:lvl3pPr>
            <a:lvl4pPr marL="1600200" indent="-228600" eaLnBrk="0" hangingPunct="0">
              <a:defRPr sz="2000">
                <a:solidFill>
                  <a:schemeClr val="tx1"/>
                </a:solidFill>
                <a:latin typeface="Tahoma" pitchFamily="34" charset="0"/>
              </a:defRPr>
            </a:lvl4pPr>
            <a:lvl5pPr marL="2057400" indent="-228600" eaLnBrk="0" hangingPunct="0">
              <a:defRPr sz="2000">
                <a:solidFill>
                  <a:schemeClr val="tx1"/>
                </a:solidFill>
                <a:latin typeface="Tahoma" pitchFamily="34" charset="0"/>
              </a:defRPr>
            </a:lvl5pPr>
            <a:lvl6pPr marL="2514600" indent="-228600" eaLnBrk="0" fontAlgn="base" hangingPunct="0">
              <a:spcBef>
                <a:spcPct val="0"/>
              </a:spcBef>
              <a:spcAft>
                <a:spcPct val="0"/>
              </a:spcAft>
              <a:defRPr sz="2000">
                <a:solidFill>
                  <a:schemeClr val="tx1"/>
                </a:solidFill>
                <a:latin typeface="Tahoma" pitchFamily="34" charset="0"/>
              </a:defRPr>
            </a:lvl6pPr>
            <a:lvl7pPr marL="2971800" indent="-228600" eaLnBrk="0" fontAlgn="base" hangingPunct="0">
              <a:spcBef>
                <a:spcPct val="0"/>
              </a:spcBef>
              <a:spcAft>
                <a:spcPct val="0"/>
              </a:spcAft>
              <a:defRPr sz="2000">
                <a:solidFill>
                  <a:schemeClr val="tx1"/>
                </a:solidFill>
                <a:latin typeface="Tahoma" pitchFamily="34" charset="0"/>
              </a:defRPr>
            </a:lvl7pPr>
            <a:lvl8pPr marL="3429000" indent="-228600" eaLnBrk="0" fontAlgn="base" hangingPunct="0">
              <a:spcBef>
                <a:spcPct val="0"/>
              </a:spcBef>
              <a:spcAft>
                <a:spcPct val="0"/>
              </a:spcAft>
              <a:defRPr sz="2000">
                <a:solidFill>
                  <a:schemeClr val="tx1"/>
                </a:solidFill>
                <a:latin typeface="Tahoma" pitchFamily="34" charset="0"/>
              </a:defRPr>
            </a:lvl8pPr>
            <a:lvl9pPr marL="3886200" indent="-228600" eaLnBrk="0" fontAlgn="base" hangingPunct="0">
              <a:spcBef>
                <a:spcPct val="0"/>
              </a:spcBef>
              <a:spcAft>
                <a:spcPct val="0"/>
              </a:spcAft>
              <a:defRPr sz="2000">
                <a:solidFill>
                  <a:schemeClr val="tx1"/>
                </a:solidFill>
                <a:latin typeface="Tahoma" pitchFamily="34" charset="0"/>
              </a:defRPr>
            </a:lvl9pPr>
          </a:lstStyle>
          <a:p>
            <a:pPr eaLnBrk="1" hangingPunct="1"/>
            <a:r>
              <a:rPr lang="en-US" altLang="zh-CN" sz="1800" dirty="0">
                <a:ea typeface="宋体" charset="-122"/>
              </a:rPr>
              <a:t>Same face under different expression, pose, illumination</a:t>
            </a:r>
          </a:p>
        </p:txBody>
      </p:sp>
      <p:grpSp>
        <p:nvGrpSpPr>
          <p:cNvPr id="19" name="组合 18"/>
          <p:cNvGrpSpPr/>
          <p:nvPr/>
        </p:nvGrpSpPr>
        <p:grpSpPr>
          <a:xfrm>
            <a:off x="672871" y="1682391"/>
            <a:ext cx="2183627" cy="4704581"/>
            <a:chOff x="1785656" y="1128784"/>
            <a:chExt cx="2183627" cy="4704581"/>
          </a:xfrm>
        </p:grpSpPr>
        <p:sp>
          <p:nvSpPr>
            <p:cNvPr id="14" name="圆角矩形 13"/>
            <p:cNvSpPr/>
            <p:nvPr/>
          </p:nvSpPr>
          <p:spPr>
            <a:xfrm>
              <a:off x="1961960" y="1521536"/>
              <a:ext cx="1805050" cy="985652"/>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Define features</a:t>
              </a:r>
              <a:endParaRPr lang="zh-CN" altLang="en-US" dirty="0">
                <a:solidFill>
                  <a:schemeClr val="tx1"/>
                </a:solidFill>
              </a:endParaRPr>
            </a:p>
          </p:txBody>
        </p:sp>
        <p:pic>
          <p:nvPicPr>
            <p:cNvPr id="15" name="图片 14"/>
            <p:cNvPicPr>
              <a:picLocks noChangeAspect="1"/>
            </p:cNvPicPr>
            <p:nvPr/>
          </p:nvPicPr>
          <p:blipFill>
            <a:blip r:embed="rId11"/>
            <a:stretch>
              <a:fillRect/>
            </a:stretch>
          </p:blipFill>
          <p:spPr>
            <a:xfrm>
              <a:off x="2240598" y="2740566"/>
              <a:ext cx="1247775" cy="1171575"/>
            </a:xfrm>
            <a:prstGeom prst="rect">
              <a:avLst/>
            </a:prstGeom>
          </p:spPr>
        </p:pic>
        <p:grpSp>
          <p:nvGrpSpPr>
            <p:cNvPr id="16" name="组合 15"/>
            <p:cNvGrpSpPr/>
            <p:nvPr/>
          </p:nvGrpSpPr>
          <p:grpSpPr>
            <a:xfrm>
              <a:off x="1785656" y="1128784"/>
              <a:ext cx="2183627" cy="4704581"/>
              <a:chOff x="2321363" y="1821502"/>
              <a:chExt cx="2183627" cy="4704581"/>
            </a:xfrm>
          </p:grpSpPr>
          <p:sp>
            <p:nvSpPr>
              <p:cNvPr id="17" name="椭圆 16"/>
              <p:cNvSpPr/>
              <p:nvPr/>
            </p:nvSpPr>
            <p:spPr>
              <a:xfrm>
                <a:off x="2321363" y="1821502"/>
                <a:ext cx="2183627" cy="3854765"/>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2595595" y="5695086"/>
                <a:ext cx="1853584" cy="830997"/>
              </a:xfrm>
              <a:prstGeom prst="rect">
                <a:avLst/>
              </a:prstGeom>
              <a:noFill/>
            </p:spPr>
            <p:txBody>
              <a:bodyPr wrap="none" rtlCol="0">
                <a:spAutoFit/>
              </a:bodyPr>
              <a:lstStyle/>
              <a:p>
                <a:r>
                  <a:rPr lang="en-US" altLang="zh-CN" sz="2400" b="1" dirty="0">
                    <a:solidFill>
                      <a:srgbClr val="FF0000"/>
                    </a:solidFill>
                  </a:rPr>
                  <a:t>Step 1 is not</a:t>
                </a:r>
              </a:p>
              <a:p>
                <a:r>
                  <a:rPr lang="en-US" altLang="zh-CN" sz="2400" b="1" dirty="0">
                    <a:solidFill>
                      <a:srgbClr val="FF0000"/>
                    </a:solidFill>
                  </a:rPr>
                  <a:t>good enough</a:t>
                </a:r>
                <a:endParaRPr lang="zh-CN" altLang="en-US" sz="2400" b="1" dirty="0">
                  <a:solidFill>
                    <a:srgbClr val="FF0000"/>
                  </a:solidFill>
                </a:endParaRPr>
              </a:p>
            </p:txBody>
          </p:sp>
        </p:grpSp>
      </p:grpSp>
    </p:spTree>
    <p:extLst>
      <p:ext uri="{BB962C8B-B14F-4D97-AF65-F5344CB8AC3E}">
        <p14:creationId xmlns:p14="http://schemas.microsoft.com/office/powerpoint/2010/main" val="27908113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2011, </a:t>
            </a:r>
            <a:r>
              <a:rPr lang="en-US" altLang="zh-CN" dirty="0" err="1"/>
              <a:t>ReLU</a:t>
            </a:r>
            <a:r>
              <a:rPr lang="en-US" altLang="zh-CN" dirty="0"/>
              <a:t> </a:t>
            </a:r>
            <a:r>
              <a:rPr lang="en-US" altLang="zh-CN" b="1" dirty="0" err="1"/>
              <a:t>Re</a:t>
            </a:r>
            <a:r>
              <a:rPr lang="en-US" altLang="zh-CN" dirty="0" err="1"/>
              <a:t>vo</a:t>
            </a:r>
            <a:r>
              <a:rPr lang="en-US" altLang="zh-CN" b="1" dirty="0" err="1"/>
              <a:t>LU</a:t>
            </a:r>
            <a:r>
              <a:rPr lang="en-US" altLang="zh-CN" dirty="0" err="1"/>
              <a:t>tion</a:t>
            </a:r>
            <a:endParaRPr lang="zh-CN" altLang="en-US" dirty="0"/>
          </a:p>
        </p:txBody>
      </p:sp>
      <p:sp>
        <p:nvSpPr>
          <p:cNvPr id="3" name="内容占位符 2"/>
          <p:cNvSpPr>
            <a:spLocks noGrp="1"/>
          </p:cNvSpPr>
          <p:nvPr>
            <p:ph idx="1"/>
          </p:nvPr>
        </p:nvSpPr>
        <p:spPr/>
        <p:txBody>
          <a:bodyPr/>
          <a:lstStyle/>
          <a:p>
            <a:r>
              <a:rPr lang="en-US" altLang="zh-CN" dirty="0"/>
              <a:t>In 2011, Canadian scholar Xavier </a:t>
            </a:r>
            <a:r>
              <a:rPr lang="en-US" altLang="zh-CN" dirty="0" err="1"/>
              <a:t>Glorot</a:t>
            </a:r>
            <a:r>
              <a:rPr lang="en-US" altLang="zh-CN" dirty="0"/>
              <a:t> and </a:t>
            </a:r>
            <a:r>
              <a:rPr lang="en-US" altLang="zh-CN" dirty="0" err="1"/>
              <a:t>Yoshua</a:t>
            </a:r>
            <a:r>
              <a:rPr lang="en-US" altLang="zh-CN" dirty="0"/>
              <a:t> </a:t>
            </a:r>
            <a:r>
              <a:rPr lang="en-US" altLang="zh-CN" dirty="0" err="1"/>
              <a:t>Bengio</a:t>
            </a:r>
            <a:r>
              <a:rPr lang="en-US" altLang="zh-CN" dirty="0"/>
              <a:t> published the paper “</a:t>
            </a:r>
            <a:r>
              <a:rPr lang="en-US" altLang="zh-CN" sz="2200" i="1" dirty="0">
                <a:solidFill>
                  <a:schemeClr val="bg1">
                    <a:lumMod val="50000"/>
                  </a:schemeClr>
                </a:solidFill>
                <a:latin typeface="Times New Roman" pitchFamily="18" charset="0"/>
                <a:ea typeface="Cambria Math" pitchFamily="18" charset="0"/>
                <a:cs typeface="Times New Roman" pitchFamily="18" charset="0"/>
              </a:rPr>
              <a:t>Deep Sparse Rectifier Neural Networks</a:t>
            </a:r>
            <a:r>
              <a:rPr lang="en-US" altLang="zh-CN" dirty="0"/>
              <a:t> “.</a:t>
            </a:r>
          </a:p>
          <a:p>
            <a:r>
              <a:rPr lang="en-US" altLang="zh-CN" dirty="0"/>
              <a:t>The paper proposed a new activation function, </a:t>
            </a:r>
            <a:r>
              <a:rPr lang="en-US" altLang="zh-CN" b="1" dirty="0"/>
              <a:t>Rectified Linear Unit (</a:t>
            </a:r>
            <a:r>
              <a:rPr lang="en-US" altLang="zh-CN" b="1" dirty="0" err="1"/>
              <a:t>ReLU</a:t>
            </a:r>
            <a:r>
              <a:rPr lang="en-US" altLang="zh-CN" b="1" dirty="0"/>
              <a:t>)</a:t>
            </a:r>
            <a:r>
              <a:rPr lang="en-US" altLang="zh-CN" dirty="0"/>
              <a:t>:</a:t>
            </a:r>
            <a:endParaRPr lang="en-US" altLang="zh-CN" b="1" dirty="0"/>
          </a:p>
          <a:p>
            <a:pPr marL="0" indent="0">
              <a:buNone/>
            </a:pPr>
            <a:r>
              <a:rPr lang="en-US" altLang="zh-CN" b="1" dirty="0"/>
              <a:t>	</a:t>
            </a:r>
            <a:r>
              <a:rPr lang="en-US" altLang="zh-CN" dirty="0" err="1"/>
              <a:t>ReLU</a:t>
            </a:r>
            <a:r>
              <a:rPr lang="en-US" altLang="zh-CN" dirty="0"/>
              <a:t>(x) = max (0, x )</a:t>
            </a:r>
          </a:p>
          <a:p>
            <a:endParaRPr lang="zh-CN" altLang="en-US" dirty="0"/>
          </a:p>
        </p:txBody>
      </p:sp>
      <p:sp>
        <p:nvSpPr>
          <p:cNvPr id="5" name="矩形 4"/>
          <p:cNvSpPr/>
          <p:nvPr/>
        </p:nvSpPr>
        <p:spPr>
          <a:xfrm>
            <a:off x="4876143" y="6230819"/>
            <a:ext cx="184731" cy="369332"/>
          </a:xfrm>
          <a:prstGeom prst="rect">
            <a:avLst/>
          </a:prstGeom>
        </p:spPr>
        <p:txBody>
          <a:bodyPr wrap="none">
            <a:spAutoFit/>
          </a:bodyPr>
          <a:lstStyle/>
          <a:p>
            <a:pPr algn="ctr"/>
            <a:endParaRPr lang="en-US" altLang="zh-CN"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1058" y="3533276"/>
            <a:ext cx="2681699" cy="2020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descr="https://static01.nyt.com/images/2019/03/27/business/27TURING-triptych/27TURING-triptych-articleLarge.jpg?quality=75&amp;auto=webp&amp;disable=upscale"/>
          <p:cNvPicPr>
            <a:picLocks noChangeAspect="1" noChangeArrowheads="1"/>
          </p:cNvPicPr>
          <p:nvPr/>
        </p:nvPicPr>
        <p:blipFill rotWithShape="1">
          <a:blip r:embed="rId3">
            <a:extLst>
              <a:ext uri="{28A0092B-C50C-407E-A947-70E740481C1C}">
                <a14:useLocalDpi xmlns:a14="http://schemas.microsoft.com/office/drawing/2010/main" val="0"/>
              </a:ext>
            </a:extLst>
          </a:blip>
          <a:srcRect l="67517"/>
          <a:stretch/>
        </p:blipFill>
        <p:spPr bwMode="auto">
          <a:xfrm>
            <a:off x="6910754" y="2861325"/>
            <a:ext cx="1500555" cy="3079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8911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9512" y="89824"/>
            <a:ext cx="8964488" cy="592102"/>
          </a:xfrm>
        </p:spPr>
        <p:txBody>
          <a:bodyPr/>
          <a:lstStyle/>
          <a:p>
            <a:r>
              <a:rPr lang="en-US" altLang="zh-CN" sz="2400" dirty="0"/>
              <a:t>Neural Network (Deep Learning) History &amp; Progress</a:t>
            </a:r>
            <a:endParaRPr lang="zh-CN" altLang="en-US" sz="2400" dirty="0"/>
          </a:p>
        </p:txBody>
      </p:sp>
      <p:sp>
        <p:nvSpPr>
          <p:cNvPr id="3" name="内容占位符 2"/>
          <p:cNvSpPr>
            <a:spLocks noGrp="1"/>
          </p:cNvSpPr>
          <p:nvPr>
            <p:ph idx="1"/>
          </p:nvPr>
        </p:nvSpPr>
        <p:spPr>
          <a:xfrm>
            <a:off x="628650" y="1022888"/>
            <a:ext cx="7886700" cy="5584556"/>
          </a:xfrm>
        </p:spPr>
        <p:txBody>
          <a:bodyPr>
            <a:normAutofit fontScale="85000" lnSpcReduction="20000"/>
          </a:bodyPr>
          <a:lstStyle/>
          <a:p>
            <a:r>
              <a:rPr lang="en-US" altLang="zh-CN" sz="2000" dirty="0"/>
              <a:t>1957, Perceptron created by Frank Rosenblatt (</a:t>
            </a:r>
            <a:r>
              <a:rPr lang="en-US" altLang="zh-CN" sz="2000" b="1" dirty="0">
                <a:solidFill>
                  <a:srgbClr val="FF0000"/>
                </a:solidFill>
              </a:rPr>
              <a:t>60 years ago</a:t>
            </a:r>
            <a:r>
              <a:rPr lang="en-US" altLang="zh-CN" sz="2000" dirty="0"/>
              <a:t>)</a:t>
            </a:r>
          </a:p>
          <a:p>
            <a:r>
              <a:rPr lang="en-US" altLang="zh-CN" sz="2000" dirty="0"/>
              <a:t>1969, the first AI winter caused by “</a:t>
            </a:r>
            <a:r>
              <a:rPr lang="en-US" altLang="zh-CN" sz="2000" dirty="0" err="1"/>
              <a:t>Perceptrons</a:t>
            </a:r>
            <a:r>
              <a:rPr lang="en-US" altLang="zh-CN" sz="2000" dirty="0"/>
              <a:t>”</a:t>
            </a:r>
          </a:p>
          <a:p>
            <a:r>
              <a:rPr lang="en-US" altLang="zh-CN" sz="2000" dirty="0"/>
              <a:t>1970s, Backpropagation was introduced and wasn’t valued </a:t>
            </a:r>
          </a:p>
          <a:p>
            <a:r>
              <a:rPr lang="en-US" altLang="zh-CN" sz="2000" dirty="0"/>
              <a:t>1986, Backpropagation was reinvented</a:t>
            </a:r>
          </a:p>
          <a:p>
            <a:r>
              <a:rPr lang="en-US" altLang="zh-CN" sz="2000" dirty="0"/>
              <a:t>1989, </a:t>
            </a:r>
            <a:r>
              <a:rPr lang="en-US" altLang="zh-CN" sz="2000" b="1" dirty="0">
                <a:solidFill>
                  <a:srgbClr val="FF0000"/>
                </a:solidFill>
              </a:rPr>
              <a:t>Convolutional Neural Network (CNN) </a:t>
            </a:r>
            <a:r>
              <a:rPr lang="en-US" altLang="zh-CN" sz="2000" dirty="0"/>
              <a:t>by Yann </a:t>
            </a:r>
            <a:r>
              <a:rPr lang="en-US" altLang="zh-CN" sz="2000" dirty="0" err="1"/>
              <a:t>LeCun</a:t>
            </a:r>
            <a:endParaRPr lang="en-US" altLang="zh-CN" sz="2000" dirty="0"/>
          </a:p>
          <a:p>
            <a:r>
              <a:rPr lang="en-US" altLang="zh-CN" sz="2000" dirty="0"/>
              <a:t>1980s, Recurrent Neural Network was created</a:t>
            </a:r>
          </a:p>
          <a:p>
            <a:r>
              <a:rPr lang="en-US" altLang="zh-CN" sz="2000" dirty="0"/>
              <a:t>1997, </a:t>
            </a:r>
            <a:r>
              <a:rPr lang="en-US" altLang="zh-CN" sz="2000" b="1" dirty="0">
                <a:solidFill>
                  <a:srgbClr val="FF0000"/>
                </a:solidFill>
              </a:rPr>
              <a:t>Long Short Term Memory networks(LSTM)</a:t>
            </a:r>
            <a:r>
              <a:rPr lang="en-US" altLang="zh-CN" sz="2000" dirty="0"/>
              <a:t> by </a:t>
            </a:r>
            <a:r>
              <a:rPr lang="en-US" altLang="zh-CN" sz="2000" dirty="0" err="1"/>
              <a:t>Hochreiter</a:t>
            </a:r>
            <a:r>
              <a:rPr lang="en-US" altLang="zh-CN" sz="2000" dirty="0"/>
              <a:t> &amp; </a:t>
            </a:r>
            <a:r>
              <a:rPr lang="en-US" altLang="zh-CN" sz="2000" dirty="0" err="1"/>
              <a:t>Schmidhuber</a:t>
            </a:r>
            <a:endParaRPr lang="en-US" altLang="zh-CN" sz="2000" dirty="0"/>
          </a:p>
          <a:p>
            <a:r>
              <a:rPr lang="en-US" altLang="zh-CN" sz="2000" dirty="0"/>
              <a:t>For about 20 years,  the second winter brought by SVM</a:t>
            </a:r>
          </a:p>
          <a:p>
            <a:r>
              <a:rPr lang="en-US" altLang="zh-CN" sz="2000" dirty="0"/>
              <a:t>2006, DBN pre-training made deep learning becoming hot</a:t>
            </a:r>
          </a:p>
          <a:p>
            <a:r>
              <a:rPr lang="en-US" altLang="zh-CN" sz="2000" dirty="0"/>
              <a:t>2007, GPU</a:t>
            </a:r>
          </a:p>
          <a:p>
            <a:r>
              <a:rPr lang="en-US" altLang="zh-CN" sz="2000" dirty="0"/>
              <a:t>2009, ImageNet</a:t>
            </a:r>
          </a:p>
          <a:p>
            <a:r>
              <a:rPr lang="en-US" altLang="zh-CN" sz="2000" dirty="0"/>
              <a:t>2011, </a:t>
            </a:r>
            <a:r>
              <a:rPr lang="en-US" altLang="zh-CN" sz="2000" dirty="0" err="1"/>
              <a:t>ReLU</a:t>
            </a:r>
            <a:endParaRPr lang="en-US" altLang="zh-CN" sz="2000" dirty="0"/>
          </a:p>
          <a:p>
            <a:r>
              <a:rPr lang="en-US" altLang="zh-CN" sz="2000" dirty="0"/>
              <a:t>2012, breakthrough on ImageNet</a:t>
            </a:r>
          </a:p>
          <a:p>
            <a:endParaRPr lang="en-US" altLang="zh-CN" sz="2000" dirty="0"/>
          </a:p>
          <a:p>
            <a:endParaRPr lang="en-US" altLang="zh-CN" sz="2000" dirty="0"/>
          </a:p>
          <a:p>
            <a:endParaRPr lang="en-US" altLang="zh-CN" sz="2000" dirty="0"/>
          </a:p>
        </p:txBody>
      </p:sp>
    </p:spTree>
    <p:extLst>
      <p:ext uri="{BB962C8B-B14F-4D97-AF65-F5344CB8AC3E}">
        <p14:creationId xmlns:p14="http://schemas.microsoft.com/office/powerpoint/2010/main" val="358838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Break through on ImageNet (2012)</a:t>
            </a:r>
            <a:endParaRPr lang="zh-CN" altLang="en-US" dirty="0"/>
          </a:p>
        </p:txBody>
      </p:sp>
      <p:sp>
        <p:nvSpPr>
          <p:cNvPr id="3" name="内容占位符 2"/>
          <p:cNvSpPr>
            <a:spLocks noGrp="1"/>
          </p:cNvSpPr>
          <p:nvPr>
            <p:ph idx="1"/>
          </p:nvPr>
        </p:nvSpPr>
        <p:spPr>
          <a:xfrm>
            <a:off x="628650" y="1276027"/>
            <a:ext cx="7886700" cy="4664962"/>
          </a:xfrm>
        </p:spPr>
        <p:txBody>
          <a:bodyPr/>
          <a:lstStyle/>
          <a:p>
            <a:r>
              <a:rPr lang="en-US" altLang="zh-CN" dirty="0"/>
              <a:t>Hinton’s team got their model trained on two NVIDIA GTX 580 GPUs with 1.2 million images for nearly 6 days.</a:t>
            </a:r>
          </a:p>
          <a:p>
            <a:r>
              <a:rPr lang="en-US" altLang="zh-CN" dirty="0"/>
              <a:t>The top 5-error rate of the trained model was </a:t>
            </a:r>
            <a:r>
              <a:rPr lang="en-US" altLang="zh-CN" b="1" dirty="0"/>
              <a:t>15.3%</a:t>
            </a:r>
            <a:r>
              <a:rPr lang="en-US" altLang="zh-CN" dirty="0"/>
              <a:t>, the champion for sure.</a:t>
            </a:r>
          </a:p>
          <a:p>
            <a:r>
              <a:rPr lang="en-US" altLang="zh-CN" dirty="0"/>
              <a:t>It’s noteworthy that the top-5 error rate of </a:t>
            </a:r>
            <a:r>
              <a:rPr lang="en-US" altLang="zh-CN" b="1" dirty="0"/>
              <a:t>the second place team using SVM was 25.6%</a:t>
            </a:r>
            <a:r>
              <a:rPr lang="en-US" altLang="zh-CN" dirty="0"/>
              <a:t>.</a:t>
            </a:r>
            <a:endParaRPr lang="zh-CN"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819" y="3712644"/>
            <a:ext cx="3804537" cy="2538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2"/>
          <p:cNvSpPr txBox="1">
            <a:spLocks/>
          </p:cNvSpPr>
          <p:nvPr/>
        </p:nvSpPr>
        <p:spPr>
          <a:xfrm>
            <a:off x="531576" y="6336738"/>
            <a:ext cx="7776864" cy="57606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baseline="0">
                <a:solidFill>
                  <a:schemeClr val="tx1"/>
                </a:solidFill>
                <a:latin typeface="Palatino Linotype" panose="02040502050505030304" pitchFamily="18"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baseline="0">
                <a:solidFill>
                  <a:schemeClr val="tx1"/>
                </a:solidFill>
                <a:latin typeface="Palatino Linotype" panose="02040502050505030304" pitchFamily="18"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baseline="0">
                <a:solidFill>
                  <a:schemeClr val="tx1"/>
                </a:solidFill>
                <a:latin typeface="Palatino Linotype" panose="02040502050505030304" pitchFamily="18"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baseline="0">
                <a:solidFill>
                  <a:schemeClr val="tx1"/>
                </a:solidFill>
                <a:latin typeface="Palatino Linotype" panose="02040502050505030304" pitchFamily="18"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baseline="0">
                <a:solidFill>
                  <a:schemeClr val="tx1"/>
                </a:solidFill>
                <a:latin typeface="Palatino Linotype" panose="02040502050505030304" pitchFamily="18"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altLang="zh-CN" sz="2400"/>
              <a:t>Suskever, Krizhevsky, Hinton, from left to right </a:t>
            </a:r>
            <a:endParaRPr lang="zh-CN" altLang="en-US" sz="2400"/>
          </a:p>
          <a:p>
            <a:pPr marL="0" indent="0" algn="ctr">
              <a:buFont typeface="Arial" panose="020B0604020202020204" pitchFamily="34" charset="0"/>
              <a:buNone/>
            </a:pPr>
            <a:endParaRPr lang="zh-CN" altLang="en-US" sz="2400" dirty="0"/>
          </a:p>
        </p:txBody>
      </p:sp>
    </p:spTree>
    <p:extLst>
      <p:ext uri="{BB962C8B-B14F-4D97-AF65-F5344CB8AC3E}">
        <p14:creationId xmlns:p14="http://schemas.microsoft.com/office/powerpoint/2010/main" val="34612048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What happened during the past 20 years?</a:t>
            </a:r>
            <a:endParaRPr lang="zh-CN" altLang="en-US" dirty="0"/>
          </a:p>
        </p:txBody>
      </p:sp>
      <p:sp>
        <p:nvSpPr>
          <p:cNvPr id="3" name="内容占位符 2"/>
          <p:cNvSpPr>
            <a:spLocks noGrp="1"/>
          </p:cNvSpPr>
          <p:nvPr>
            <p:ph idx="1"/>
          </p:nvPr>
        </p:nvSpPr>
        <p:spPr>
          <a:xfrm>
            <a:off x="792088" y="989391"/>
            <a:ext cx="7886700" cy="5563641"/>
          </a:xfrm>
        </p:spPr>
        <p:txBody>
          <a:bodyPr>
            <a:normAutofit/>
          </a:bodyPr>
          <a:lstStyle/>
          <a:p>
            <a:r>
              <a:rPr lang="en-US" altLang="zh-CN" dirty="0"/>
              <a:t>Huge datasets (labeled) like </a:t>
            </a:r>
            <a:r>
              <a:rPr lang="en-US" altLang="zh-CN" b="1" dirty="0"/>
              <a:t>ImageNet</a:t>
            </a:r>
          </a:p>
          <a:p>
            <a:pPr lvl="1"/>
            <a:r>
              <a:rPr lang="en-US" altLang="zh-CN" dirty="0"/>
              <a:t>1000 categories, 1,281,167 training data</a:t>
            </a:r>
          </a:p>
          <a:p>
            <a:pPr lvl="1"/>
            <a:r>
              <a:rPr lang="en-US" altLang="zh-CN" dirty="0" err="1"/>
              <a:t>mnist</a:t>
            </a:r>
            <a:r>
              <a:rPr lang="en-US" altLang="zh-CN" dirty="0"/>
              <a:t>: 10 categories, 60,000 training data</a:t>
            </a:r>
          </a:p>
          <a:p>
            <a:endParaRPr lang="en-US" altLang="zh-CN" dirty="0"/>
          </a:p>
          <a:p>
            <a:r>
              <a:rPr lang="en-US" altLang="zh-CN" dirty="0"/>
              <a:t>Smart algorithms and ideas like </a:t>
            </a:r>
            <a:r>
              <a:rPr lang="en-US" altLang="zh-CN" b="1" dirty="0" err="1"/>
              <a:t>ReLU</a:t>
            </a:r>
            <a:endParaRPr lang="en-US" altLang="zh-CN" b="1" dirty="0"/>
          </a:p>
          <a:p>
            <a:endParaRPr lang="en-US" altLang="zh-CN" dirty="0"/>
          </a:p>
          <a:p>
            <a:r>
              <a:rPr lang="en-US" altLang="zh-CN" dirty="0"/>
              <a:t>More powerful computers equipped with </a:t>
            </a:r>
            <a:r>
              <a:rPr lang="en-US" altLang="zh-CN" b="1" dirty="0"/>
              <a:t>GPUs</a:t>
            </a:r>
            <a:r>
              <a:rPr lang="en-US" altLang="zh-CN" dirty="0"/>
              <a:t> </a:t>
            </a:r>
          </a:p>
          <a:p>
            <a:pPr lvl="1"/>
            <a:r>
              <a:rPr lang="en-US" altLang="zh-CN" dirty="0"/>
              <a:t>Research cycle</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pic>
        <p:nvPicPr>
          <p:cNvPr id="4" name="图片 3"/>
          <p:cNvPicPr>
            <a:picLocks noChangeAspect="1"/>
          </p:cNvPicPr>
          <p:nvPr/>
        </p:nvPicPr>
        <p:blipFill>
          <a:blip r:embed="rId2">
            <a:clrChange>
              <a:clrFrom>
                <a:srgbClr val="F5F4F0"/>
              </a:clrFrom>
              <a:clrTo>
                <a:srgbClr val="F5F4F0">
                  <a:alpha val="0"/>
                </a:srgbClr>
              </a:clrTo>
            </a:clrChange>
          </a:blip>
          <a:stretch>
            <a:fillRect/>
          </a:stretch>
        </p:blipFill>
        <p:spPr>
          <a:xfrm>
            <a:off x="2353141" y="4832995"/>
            <a:ext cx="3229456" cy="1720037"/>
          </a:xfrm>
          <a:prstGeom prst="rect">
            <a:avLst/>
          </a:prstGeom>
        </p:spPr>
      </p:pic>
    </p:spTree>
    <p:extLst>
      <p:ext uri="{BB962C8B-B14F-4D97-AF65-F5344CB8AC3E}">
        <p14:creationId xmlns:p14="http://schemas.microsoft.com/office/powerpoint/2010/main" val="2992377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Artificial Neural Net Models</a:t>
            </a:r>
            <a:endParaRPr lang="zh-CN" altLang="en-US" dirty="0"/>
          </a:p>
        </p:txBody>
      </p:sp>
      <p:sp>
        <p:nvSpPr>
          <p:cNvPr id="3" name="内容占位符 2"/>
          <p:cNvSpPr>
            <a:spLocks noGrp="1"/>
          </p:cNvSpPr>
          <p:nvPr>
            <p:ph idx="1"/>
          </p:nvPr>
        </p:nvSpPr>
        <p:spPr>
          <a:xfrm>
            <a:off x="628650" y="1415386"/>
            <a:ext cx="7886700" cy="4980248"/>
          </a:xfrm>
        </p:spPr>
        <p:txBody>
          <a:bodyPr/>
          <a:lstStyle/>
          <a:p>
            <a:r>
              <a:rPr lang="en-US" altLang="zh-CN" sz="2400" dirty="0"/>
              <a:t>Artificial Neural nets are specified by</a:t>
            </a:r>
          </a:p>
          <a:p>
            <a:pPr lvl="1"/>
            <a:endParaRPr lang="en-US" altLang="zh-CN" sz="2800" dirty="0"/>
          </a:p>
          <a:p>
            <a:pPr lvl="1"/>
            <a:r>
              <a:rPr lang="en-US" altLang="zh-CN" sz="2800" dirty="0">
                <a:solidFill>
                  <a:srgbClr val="FF0000"/>
                </a:solidFill>
              </a:rPr>
              <a:t>Net topology</a:t>
            </a:r>
          </a:p>
          <a:p>
            <a:pPr lvl="1"/>
            <a:endParaRPr lang="en-US" altLang="zh-CN" sz="2800" dirty="0"/>
          </a:p>
          <a:p>
            <a:pPr lvl="1"/>
            <a:endParaRPr lang="en-US" altLang="zh-CN" sz="2800" dirty="0"/>
          </a:p>
          <a:p>
            <a:pPr lvl="1"/>
            <a:r>
              <a:rPr lang="en-US" altLang="zh-CN" sz="2800" dirty="0">
                <a:solidFill>
                  <a:srgbClr val="FF0000"/>
                </a:solidFill>
              </a:rPr>
              <a:t>Node (processor) characteristics</a:t>
            </a:r>
          </a:p>
          <a:p>
            <a:pPr lvl="1"/>
            <a:endParaRPr lang="en-US" altLang="zh-CN" sz="2800" dirty="0"/>
          </a:p>
          <a:p>
            <a:pPr lvl="1"/>
            <a:endParaRPr lang="en-US" altLang="zh-CN" sz="2800" dirty="0"/>
          </a:p>
          <a:p>
            <a:pPr lvl="1"/>
            <a:r>
              <a:rPr lang="en-US" altLang="zh-CN" sz="2800" dirty="0">
                <a:solidFill>
                  <a:srgbClr val="FF0000"/>
                </a:solidFill>
              </a:rPr>
              <a:t>Training/learning rules </a:t>
            </a:r>
          </a:p>
          <a:p>
            <a:endParaRPr lang="en-US" altLang="zh-CN" sz="2400" dirty="0"/>
          </a:p>
          <a:p>
            <a:endParaRPr lang="en-US" altLang="zh-CN" sz="2400" dirty="0"/>
          </a:p>
        </p:txBody>
      </p:sp>
      <p:sp>
        <p:nvSpPr>
          <p:cNvPr id="4" name="矩形 3"/>
          <p:cNvSpPr/>
          <p:nvPr/>
        </p:nvSpPr>
        <p:spPr>
          <a:xfrm>
            <a:off x="779585" y="3217545"/>
            <a:ext cx="5729800" cy="2819840"/>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0380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107504" y="-27384"/>
            <a:ext cx="9036496" cy="864096"/>
          </a:xfrm>
        </p:spPr>
        <p:txBody>
          <a:bodyPr>
            <a:normAutofit/>
          </a:bodyPr>
          <a:lstStyle/>
          <a:p>
            <a:r>
              <a:rPr lang="en-US" altLang="zh-CN" dirty="0">
                <a:solidFill>
                  <a:srgbClr val="FF0000"/>
                </a:solidFill>
              </a:rPr>
              <a:t>Neural Network for Image Input</a:t>
            </a:r>
            <a:endParaRPr lang="zh-CN" altLang="en-US" dirty="0">
              <a:solidFill>
                <a:srgbClr val="FF0000"/>
              </a:solidFill>
            </a:endParaRPr>
          </a:p>
        </p:txBody>
      </p:sp>
      <mc:AlternateContent xmlns:mc="http://schemas.openxmlformats.org/markup-compatibility/2006">
        <mc:Choice xmlns:a14="http://schemas.microsoft.com/office/drawing/2010/main" Requires="a14">
          <p:sp>
            <p:nvSpPr>
              <p:cNvPr id="16" name="内容占位符 2"/>
              <p:cNvSpPr>
                <a:spLocks noGrp="1"/>
              </p:cNvSpPr>
              <p:nvPr>
                <p:ph idx="1"/>
              </p:nvPr>
            </p:nvSpPr>
            <p:spPr>
              <a:xfrm>
                <a:off x="682401" y="1124744"/>
                <a:ext cx="5905823" cy="5269587"/>
              </a:xfrm>
            </p:spPr>
            <p:txBody>
              <a:bodyPr>
                <a:normAutofit fontScale="85000" lnSpcReduction="10000"/>
              </a:bodyPr>
              <a:lstStyle/>
              <a:p>
                <a:r>
                  <a:rPr lang="en-US" altLang="zh-CN" dirty="0"/>
                  <a:t>The typical images are large, often with lots of pixels. Using a fully-connected neural network would need a large amount of parameters. For example:</a:t>
                </a:r>
              </a:p>
              <a:p>
                <a:pPr lvl="1"/>
                <a14:m>
                  <m:oMath xmlns:m="http://schemas.openxmlformats.org/officeDocument/2006/math">
                    <m:r>
                      <a:rPr lang="en-US" altLang="zh-CN" dirty="0">
                        <a:latin typeface="Cambria Math" panose="02040503050406030204" pitchFamily="18" charset="0"/>
                      </a:rPr>
                      <m:t>2</m:t>
                    </m:r>
                    <m:r>
                      <a:rPr lang="en-US" altLang="zh-CN" b="0" i="0" dirty="0" smtClean="0">
                        <a:latin typeface="Cambria Math" panose="02040503050406030204" pitchFamily="18" charset="0"/>
                      </a:rPr>
                      <m:t>00</m:t>
                    </m:r>
                    <m:r>
                      <a:rPr lang="en-US" altLang="zh-CN" dirty="0">
                        <a:latin typeface="Cambria Math" panose="02040503050406030204" pitchFamily="18" charset="0"/>
                      </a:rPr>
                      <m:t>×2</m:t>
                    </m:r>
                    <m:r>
                      <a:rPr lang="en-US" altLang="zh-CN" b="0" i="0" dirty="0" smtClean="0">
                        <a:latin typeface="Cambria Math" panose="02040503050406030204" pitchFamily="18" charset="0"/>
                      </a:rPr>
                      <m:t>00</m:t>
                    </m:r>
                  </m:oMath>
                </a14:m>
                <a:r>
                  <a:rPr lang="en-US" altLang="zh-CN" dirty="0"/>
                  <a:t> image</a:t>
                </a:r>
              </a:p>
              <a:p>
                <a:pPr lvl="1"/>
                <a:r>
                  <a:rPr lang="en-US" altLang="zh-CN" dirty="0"/>
                  <a:t>the first hidden layer has </a:t>
                </a:r>
                <a14:m>
                  <m:oMath xmlns:m="http://schemas.openxmlformats.org/officeDocument/2006/math">
                    <m:r>
                      <a:rPr lang="en-US" altLang="zh-CN" dirty="0">
                        <a:latin typeface="Cambria Math" panose="02040503050406030204" pitchFamily="18" charset="0"/>
                      </a:rPr>
                      <m:t>2</m:t>
                    </m:r>
                    <m:r>
                      <a:rPr lang="en-US" altLang="zh-CN" b="0" i="0" dirty="0" smtClean="0">
                        <a:latin typeface="Cambria Math" panose="02040503050406030204" pitchFamily="18" charset="0"/>
                      </a:rPr>
                      <m:t>00</m:t>
                    </m:r>
                    <m:r>
                      <a:rPr lang="en-US" altLang="zh-CN" dirty="0">
                        <a:latin typeface="Cambria Math" panose="02040503050406030204" pitchFamily="18" charset="0"/>
                      </a:rPr>
                      <m:t>×2</m:t>
                    </m:r>
                    <m:r>
                      <a:rPr lang="en-US" altLang="zh-CN" b="0" i="0" dirty="0" smtClean="0">
                        <a:latin typeface="Cambria Math" panose="02040503050406030204" pitchFamily="18" charset="0"/>
                      </a:rPr>
                      <m:t>00</m:t>
                    </m:r>
                  </m:oMath>
                </a14:m>
                <a:r>
                  <a:rPr lang="en-US" altLang="zh-CN" dirty="0"/>
                  <a:t> units</a:t>
                </a:r>
              </a:p>
              <a:p>
                <a:pPr lvl="1"/>
                <a:r>
                  <a:rPr lang="en-US" altLang="zh-CN" dirty="0"/>
                  <a:t>then we need </a:t>
                </a:r>
                <a14:m>
                  <m:oMath xmlns:m="http://schemas.openxmlformats.org/officeDocument/2006/math">
                    <m:sSup>
                      <m:sSupPr>
                        <m:ctrlPr>
                          <a:rPr lang="en-US" altLang="zh-CN" i="1">
                            <a:latin typeface="Cambria Math" panose="02040503050406030204" pitchFamily="18" charset="0"/>
                          </a:rPr>
                        </m:ctrlPr>
                      </m:sSupPr>
                      <m:e>
                        <m:r>
                          <a:rPr lang="en-US" altLang="zh-CN">
                            <a:latin typeface="Cambria Math" panose="02040503050406030204" pitchFamily="18" charset="0"/>
                          </a:rPr>
                          <m:t>2</m:t>
                        </m:r>
                        <m:r>
                          <a:rPr lang="en-US" altLang="zh-CN" b="0" i="0" smtClean="0">
                            <a:latin typeface="Cambria Math" panose="02040503050406030204" pitchFamily="18" charset="0"/>
                          </a:rPr>
                          <m:t>00</m:t>
                        </m:r>
                      </m:e>
                      <m:sup>
                        <m:r>
                          <a:rPr lang="en-US" altLang="zh-CN">
                            <a:latin typeface="Cambria Math" panose="02040503050406030204" pitchFamily="18" charset="0"/>
                          </a:rPr>
                          <m:t>4</m:t>
                        </m:r>
                      </m:sup>
                    </m:sSup>
                    <m:r>
                      <a:rPr lang="en-US" altLang="zh-CN" b="0" i="1" smtClean="0">
                        <a:latin typeface="Cambria Math" panose="02040503050406030204" pitchFamily="18" charset="0"/>
                      </a:rPr>
                      <m:t>=1.6. </m:t>
                    </m:r>
                  </m:oMath>
                </a14:m>
                <a:r>
                  <a:rPr lang="en-US" altLang="zh-CN" dirty="0"/>
                  <a:t>billion parameters</a:t>
                </a:r>
                <a:endParaRPr lang="zh-CN" altLang="en-US" dirty="0"/>
              </a:p>
              <a:p>
                <a:pPr lvl="1"/>
                <a:endParaRPr lang="en-US" altLang="zh-CN" dirty="0"/>
              </a:p>
              <a:p>
                <a:r>
                  <a:rPr lang="en-US" altLang="zh-CN" dirty="0"/>
                  <a:t>How Convolutional Neural Networks (CNN) solve this problem?</a:t>
                </a:r>
              </a:p>
              <a:p>
                <a:pPr lvl="1"/>
                <a:r>
                  <a:rPr lang="en-US" altLang="zh-CN" dirty="0"/>
                  <a:t>Weight sharing. </a:t>
                </a:r>
              </a:p>
              <a:p>
                <a:pPr lvl="1"/>
                <a:r>
                  <a:rPr lang="en-US" dirty="0"/>
                  <a:t>Images have a strong 2D local structure: pixels that are spatially or temporally nearby are highly correlated.</a:t>
                </a:r>
              </a:p>
              <a:p>
                <a:pPr lvl="1"/>
                <a:r>
                  <a:rPr lang="en-US" altLang="zh-CN" dirty="0"/>
                  <a:t>CNNs are a special type of neural network whose hidden units are only connected to local receptive field.</a:t>
                </a:r>
              </a:p>
              <a:p>
                <a:pPr lvl="1"/>
                <a:endParaRPr lang="zh-CN" altLang="en-US" dirty="0"/>
              </a:p>
            </p:txBody>
          </p:sp>
        </mc:Choice>
        <mc:Fallback>
          <p:sp>
            <p:nvSpPr>
              <p:cNvPr id="16" name="内容占位符 2"/>
              <p:cNvSpPr>
                <a:spLocks noGrp="1" noRot="1" noChangeAspect="1" noMove="1" noResize="1" noEditPoints="1" noAdjustHandles="1" noChangeArrowheads="1" noChangeShapeType="1" noTextEdit="1"/>
              </p:cNvSpPr>
              <p:nvPr>
                <p:ph idx="1"/>
              </p:nvPr>
            </p:nvSpPr>
            <p:spPr>
              <a:xfrm>
                <a:off x="682401" y="1124744"/>
                <a:ext cx="5905823" cy="5269587"/>
              </a:xfrm>
              <a:blipFill>
                <a:blip r:embed="rId3"/>
                <a:stretch>
                  <a:fillRect t="-964" r="-215"/>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E8C70493-596E-A64C-95B1-3A85E9EEBF2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7459" b="583"/>
          <a:stretch/>
        </p:blipFill>
        <p:spPr>
          <a:xfrm>
            <a:off x="6867113" y="4033095"/>
            <a:ext cx="2128528" cy="2361236"/>
          </a:xfrm>
          <a:prstGeom prst="rect">
            <a:avLst/>
          </a:prstGeom>
        </p:spPr>
      </p:pic>
      <p:pic>
        <p:nvPicPr>
          <p:cNvPr id="7" name="图片 6">
            <a:extLst>
              <a:ext uri="{FF2B5EF4-FFF2-40B4-BE49-F238E27FC236}">
                <a16:creationId xmlns:a16="http://schemas.microsoft.com/office/drawing/2014/main" id="{448B2B8C-F9ED-7D47-BD0A-550939039CB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51783" b="583"/>
          <a:stretch/>
        </p:blipFill>
        <p:spPr>
          <a:xfrm>
            <a:off x="6867113" y="1124744"/>
            <a:ext cx="1953359" cy="2361236"/>
          </a:xfrm>
          <a:prstGeom prst="rect">
            <a:avLst/>
          </a:prstGeom>
        </p:spPr>
      </p:pic>
    </p:spTree>
    <p:extLst>
      <p:ext uri="{BB962C8B-B14F-4D97-AF65-F5344CB8AC3E}">
        <p14:creationId xmlns:p14="http://schemas.microsoft.com/office/powerpoint/2010/main" val="2534144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89823"/>
            <a:ext cx="7886700" cy="858867"/>
          </a:xfrm>
        </p:spPr>
        <p:txBody>
          <a:bodyPr/>
          <a:lstStyle/>
          <a:p>
            <a:r>
              <a:rPr lang="en-US" dirty="0">
                <a:solidFill>
                  <a:srgbClr val="FF0000"/>
                </a:solidFill>
              </a:rPr>
              <a:t>Convolution</a:t>
            </a:r>
          </a:p>
        </p:txBody>
      </p:sp>
      <p:sp>
        <p:nvSpPr>
          <p:cNvPr id="3" name="内容占位符 2"/>
          <p:cNvSpPr>
            <a:spLocks noGrp="1"/>
          </p:cNvSpPr>
          <p:nvPr>
            <p:ph idx="1"/>
          </p:nvPr>
        </p:nvSpPr>
        <p:spPr>
          <a:xfrm>
            <a:off x="628650" y="885825"/>
            <a:ext cx="7886700" cy="3623295"/>
          </a:xfrm>
        </p:spPr>
        <p:txBody>
          <a:bodyPr>
            <a:normAutofit fontScale="85000" lnSpcReduction="10000"/>
          </a:bodyPr>
          <a:lstStyle/>
          <a:p>
            <a:r>
              <a:rPr lang="en-US" dirty="0"/>
              <a:t>In mathematics (in particular, functional analysis) convolution is a mathematical operation on two functions (f and g) to produce a third function that expresses how the shape of one is modified by the other.</a:t>
            </a:r>
          </a:p>
          <a:p>
            <a:endParaRPr lang="en-US" dirty="0"/>
          </a:p>
          <a:p>
            <a:endParaRPr lang="en-US" dirty="0"/>
          </a:p>
          <a:p>
            <a:r>
              <a:rPr lang="en-US" dirty="0"/>
              <a:t>In image processing</a:t>
            </a:r>
          </a:p>
          <a:p>
            <a:pPr lvl="1"/>
            <a:r>
              <a:rPr lang="en-US" dirty="0"/>
              <a:t>Input: an image (2D-array): x</a:t>
            </a:r>
          </a:p>
          <a:p>
            <a:pPr lvl="1"/>
            <a:r>
              <a:rPr lang="en-US" dirty="0"/>
              <a:t>Convolution kernel (2-D array of learnable parameters): w</a:t>
            </a:r>
          </a:p>
          <a:p>
            <a:pPr lvl="1"/>
            <a:r>
              <a:rPr lang="en-US" dirty="0"/>
              <a:t>Feature map (2-D array of processed data): s</a:t>
            </a:r>
          </a:p>
          <a:p>
            <a:pPr lvl="1"/>
            <a:r>
              <a:rPr lang="en-US" dirty="0"/>
              <a:t>Convolution operation in 2-D domains:</a:t>
            </a:r>
          </a:p>
          <a:p>
            <a:endParaRPr lang="en-US" dirty="0"/>
          </a:p>
          <a:p>
            <a:endParaRPr lang="en-US" dirty="0"/>
          </a:p>
          <a:p>
            <a:endParaRPr lang="en-US" dirty="0"/>
          </a:p>
          <a:p>
            <a:endParaRPr lang="en-US" dirty="0"/>
          </a:p>
        </p:txBody>
      </p:sp>
      <p:pic>
        <p:nvPicPr>
          <p:cNvPr id="5" name="图片 4"/>
          <p:cNvPicPr>
            <a:picLocks noChangeAspect="1"/>
          </p:cNvPicPr>
          <p:nvPr/>
        </p:nvPicPr>
        <p:blipFill>
          <a:blip r:embed="rId2"/>
          <a:stretch>
            <a:fillRect/>
          </a:stretch>
        </p:blipFill>
        <p:spPr>
          <a:xfrm>
            <a:off x="2959462" y="1772816"/>
            <a:ext cx="3225073" cy="878211"/>
          </a:xfrm>
          <a:prstGeom prst="rect">
            <a:avLst/>
          </a:prstGeom>
        </p:spPr>
      </p:pic>
      <p:pic>
        <p:nvPicPr>
          <p:cNvPr id="10" name="图片 9">
            <a:extLst>
              <a:ext uri="{FF2B5EF4-FFF2-40B4-BE49-F238E27FC236}">
                <a16:creationId xmlns:a16="http://schemas.microsoft.com/office/drawing/2014/main" id="{3DC90416-62D5-7547-B7A4-35845F55BB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2344" y="4407514"/>
            <a:ext cx="6419307" cy="1030652"/>
          </a:xfrm>
          <a:prstGeom prst="rect">
            <a:avLst/>
          </a:prstGeom>
        </p:spPr>
      </p:pic>
      <p:pic>
        <p:nvPicPr>
          <p:cNvPr id="11" name="图片 10">
            <a:extLst>
              <a:ext uri="{FF2B5EF4-FFF2-40B4-BE49-F238E27FC236}">
                <a16:creationId xmlns:a16="http://schemas.microsoft.com/office/drawing/2014/main" id="{09DEC1C0-2C1D-7E42-A8ED-ABF9C0EAC1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8496" y="3401904"/>
            <a:ext cx="3013703" cy="3143479"/>
          </a:xfrm>
          <a:prstGeom prst="rect">
            <a:avLst/>
          </a:prstGeom>
        </p:spPr>
      </p:pic>
    </p:spTree>
    <p:extLst>
      <p:ext uri="{BB962C8B-B14F-4D97-AF65-F5344CB8AC3E}">
        <p14:creationId xmlns:p14="http://schemas.microsoft.com/office/powerpoint/2010/main" val="2793148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Result of Convolution</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156" y="1873105"/>
            <a:ext cx="2228850" cy="1800225"/>
          </a:xfrm>
          <a:prstGeom prst="rect">
            <a:avLst/>
          </a:prstGeom>
        </p:spPr>
      </p:pic>
      <p:pic>
        <p:nvPicPr>
          <p:cNvPr id="5" name="图片 4"/>
          <p:cNvPicPr>
            <a:picLocks noChangeAspect="1"/>
          </p:cNvPicPr>
          <p:nvPr/>
        </p:nvPicPr>
        <p:blipFill>
          <a:blip r:embed="rId4"/>
          <a:stretch>
            <a:fillRect/>
          </a:stretch>
        </p:blipFill>
        <p:spPr>
          <a:xfrm>
            <a:off x="3658313" y="2338196"/>
            <a:ext cx="1042995" cy="985845"/>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3538" y="1873104"/>
            <a:ext cx="2228850" cy="1800225"/>
          </a:xfrm>
          <a:prstGeom prst="rect">
            <a:avLst/>
          </a:prstGeom>
        </p:spPr>
      </p:pic>
      <p:pic>
        <p:nvPicPr>
          <p:cNvPr id="7" name="图片 6"/>
          <p:cNvPicPr>
            <a:picLocks noChangeAspect="1"/>
          </p:cNvPicPr>
          <p:nvPr/>
        </p:nvPicPr>
        <p:blipFill>
          <a:blip r:embed="rId6"/>
          <a:stretch>
            <a:fillRect/>
          </a:stretch>
        </p:blipFill>
        <p:spPr>
          <a:xfrm>
            <a:off x="3589255" y="4604034"/>
            <a:ext cx="1181109" cy="1085858"/>
          </a:xfrm>
          <a:prstGeom prst="rect">
            <a:avLst/>
          </a:prstGeom>
        </p:spPr>
      </p:pic>
      <p:pic>
        <p:nvPicPr>
          <p:cNvPr id="8" name="图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3538" y="4246850"/>
            <a:ext cx="2228850" cy="1800225"/>
          </a:xfrm>
          <a:prstGeom prst="rect">
            <a:avLst/>
          </a:prstGeom>
        </p:spPr>
      </p:pic>
    </p:spTree>
    <p:extLst>
      <p:ext uri="{BB962C8B-B14F-4D97-AF65-F5344CB8AC3E}">
        <p14:creationId xmlns:p14="http://schemas.microsoft.com/office/powerpoint/2010/main" val="554882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olidFill>
                  <a:srgbClr val="FF0000"/>
                </a:solidFill>
              </a:rPr>
              <a:t>Convolution for Weight Sharing</a:t>
            </a:r>
            <a:endParaRPr lang="zh-CN" altLang="en-US" dirty="0">
              <a:solidFill>
                <a:srgbClr val="FF0000"/>
              </a:solidFill>
            </a:endParaRPr>
          </a:p>
        </p:txBody>
      </p:sp>
      <p:sp>
        <p:nvSpPr>
          <p:cNvPr id="5" name="内容占位符 2"/>
          <p:cNvSpPr>
            <a:spLocks noGrp="1"/>
          </p:cNvSpPr>
          <p:nvPr>
            <p:ph idx="1"/>
          </p:nvPr>
        </p:nvSpPr>
        <p:spPr>
          <a:xfrm>
            <a:off x="941070" y="980729"/>
            <a:ext cx="7886700" cy="5040559"/>
          </a:xfrm>
        </p:spPr>
        <p:txBody>
          <a:bodyPr>
            <a:normAutofit/>
          </a:bodyPr>
          <a:lstStyle/>
          <a:p>
            <a:r>
              <a:rPr lang="en-US" sz="2400" dirty="0"/>
              <a:t>Three stages of a convolutional layer</a:t>
            </a:r>
          </a:p>
          <a:p>
            <a:pPr lvl="1"/>
            <a:r>
              <a:rPr lang="en-US" sz="2800" dirty="0"/>
              <a:t>Convolution</a:t>
            </a:r>
            <a:r>
              <a:rPr lang="zh-CN" altLang="en-US" sz="2800" dirty="0"/>
              <a:t> </a:t>
            </a:r>
            <a:r>
              <a:rPr lang="en-US" altLang="zh-CN" sz="2800" dirty="0"/>
              <a:t>stage</a:t>
            </a:r>
          </a:p>
          <a:p>
            <a:pPr lvl="1"/>
            <a:r>
              <a:rPr lang="en-US" sz="2800" dirty="0"/>
              <a:t>Nonlinearity: a nonlinear transform such as rectified linear unit(</a:t>
            </a:r>
            <a:r>
              <a:rPr lang="en-US" sz="2800" dirty="0" err="1"/>
              <a:t>ReLU</a:t>
            </a:r>
            <a:r>
              <a:rPr lang="en-US" sz="2800" dirty="0"/>
              <a:t>) or tanh</a:t>
            </a:r>
          </a:p>
          <a:p>
            <a:pPr lvl="1"/>
            <a:r>
              <a:rPr lang="en-US" sz="2800" dirty="0"/>
              <a:t>Pooling: output a summary statistics of local input, such as max polling and average pooling</a:t>
            </a:r>
          </a:p>
          <a:p>
            <a:pPr lvl="1"/>
            <a:endParaRPr lang="en-US" sz="2800" dirty="0"/>
          </a:p>
          <a:p>
            <a:pPr lvl="1"/>
            <a:endParaRPr lang="en-US" sz="2800" dirty="0"/>
          </a:p>
          <a:p>
            <a:pPr lvl="1"/>
            <a:endParaRPr lang="en-US" sz="2800" dirty="0"/>
          </a:p>
          <a:p>
            <a:pPr lvl="1"/>
            <a:endParaRPr lang="en-US" sz="2800" dirty="0"/>
          </a:p>
          <a:p>
            <a:pPr lvl="1"/>
            <a:endParaRPr lang="en-US" sz="2800" dirty="0"/>
          </a:p>
          <a:p>
            <a:endParaRPr lang="en-US" sz="2400" dirty="0"/>
          </a:p>
        </p:txBody>
      </p:sp>
    </p:spTree>
    <p:extLst>
      <p:ext uri="{BB962C8B-B14F-4D97-AF65-F5344CB8AC3E}">
        <p14:creationId xmlns:p14="http://schemas.microsoft.com/office/powerpoint/2010/main" val="179763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p:nvPr/>
        </p:nvSpPr>
        <p:spPr>
          <a:xfrm>
            <a:off x="1066450" y="2283012"/>
            <a:ext cx="956400" cy="27579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137" name="Shape 137"/>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79</a:t>
            </a:fld>
            <a:endParaRPr lang="en" dirty="0"/>
          </a:p>
        </p:txBody>
      </p:sp>
      <p:sp>
        <p:nvSpPr>
          <p:cNvPr id="138" name="Shape 138"/>
          <p:cNvSpPr txBox="1"/>
          <p:nvPr/>
        </p:nvSpPr>
        <p:spPr>
          <a:xfrm>
            <a:off x="1602875" y="4583012"/>
            <a:ext cx="491700" cy="309600"/>
          </a:xfrm>
          <a:prstGeom prst="rect">
            <a:avLst/>
          </a:prstGeom>
          <a:noFill/>
          <a:ln>
            <a:noFill/>
          </a:ln>
        </p:spPr>
        <p:txBody>
          <a:bodyPr lIns="91425" tIns="91425" rIns="91425" bIns="91425" anchor="t" anchorCtr="0">
            <a:noAutofit/>
          </a:bodyPr>
          <a:lstStyle/>
          <a:p>
            <a:r>
              <a:rPr lang="en"/>
              <a:t>32</a:t>
            </a:r>
          </a:p>
        </p:txBody>
      </p:sp>
      <p:sp>
        <p:nvSpPr>
          <p:cNvPr id="139" name="Shape 139"/>
          <p:cNvSpPr txBox="1"/>
          <p:nvPr/>
        </p:nvSpPr>
        <p:spPr>
          <a:xfrm>
            <a:off x="2022850" y="3041738"/>
            <a:ext cx="491700" cy="282299"/>
          </a:xfrm>
          <a:prstGeom prst="rect">
            <a:avLst/>
          </a:prstGeom>
          <a:noFill/>
          <a:ln>
            <a:noFill/>
          </a:ln>
        </p:spPr>
        <p:txBody>
          <a:bodyPr lIns="91425" tIns="91425" rIns="91425" bIns="91425" anchor="t" anchorCtr="0">
            <a:noAutofit/>
          </a:bodyPr>
          <a:lstStyle/>
          <a:p>
            <a:r>
              <a:rPr lang="en"/>
              <a:t>32</a:t>
            </a:r>
          </a:p>
        </p:txBody>
      </p:sp>
      <p:sp>
        <p:nvSpPr>
          <p:cNvPr id="140" name="Shape 140"/>
          <p:cNvSpPr txBox="1"/>
          <p:nvPr/>
        </p:nvSpPr>
        <p:spPr>
          <a:xfrm>
            <a:off x="1008462" y="4974645"/>
            <a:ext cx="491700" cy="182099"/>
          </a:xfrm>
          <a:prstGeom prst="rect">
            <a:avLst/>
          </a:prstGeom>
          <a:noFill/>
          <a:ln>
            <a:noFill/>
          </a:ln>
        </p:spPr>
        <p:txBody>
          <a:bodyPr lIns="91425" tIns="91425" rIns="91425" bIns="91425" anchor="t" anchorCtr="0">
            <a:noAutofit/>
          </a:bodyPr>
          <a:lstStyle/>
          <a:p>
            <a:r>
              <a:rPr lang="en"/>
              <a:t>3</a:t>
            </a:r>
          </a:p>
        </p:txBody>
      </p:sp>
      <p:sp>
        <p:nvSpPr>
          <p:cNvPr id="141" name="Shape 141"/>
          <p:cNvSpPr txBox="1"/>
          <p:nvPr/>
        </p:nvSpPr>
        <p:spPr>
          <a:xfrm>
            <a:off x="751225" y="752223"/>
            <a:ext cx="7701900" cy="656999"/>
          </a:xfrm>
          <a:prstGeom prst="rect">
            <a:avLst/>
          </a:prstGeom>
          <a:noFill/>
          <a:ln>
            <a:noFill/>
          </a:ln>
        </p:spPr>
        <p:txBody>
          <a:bodyPr lIns="91425" tIns="91425" rIns="91425" bIns="91425" anchor="t" anchorCtr="0">
            <a:noAutofit/>
          </a:bodyPr>
          <a:lstStyle/>
          <a:p>
            <a:r>
              <a:rPr lang="en" sz="3600" dirty="0"/>
              <a:t>Convolution Layer</a:t>
            </a:r>
          </a:p>
        </p:txBody>
      </p:sp>
      <p:sp>
        <p:nvSpPr>
          <p:cNvPr id="142" name="Shape 142"/>
          <p:cNvSpPr txBox="1"/>
          <p:nvPr/>
        </p:nvSpPr>
        <p:spPr>
          <a:xfrm>
            <a:off x="751225" y="1701263"/>
            <a:ext cx="3350100" cy="474299"/>
          </a:xfrm>
          <a:prstGeom prst="rect">
            <a:avLst/>
          </a:prstGeom>
          <a:noFill/>
          <a:ln>
            <a:noFill/>
          </a:ln>
        </p:spPr>
        <p:txBody>
          <a:bodyPr lIns="91425" tIns="91425" rIns="91425" bIns="91425" anchor="t" anchorCtr="0">
            <a:noAutofit/>
          </a:bodyPr>
          <a:lstStyle/>
          <a:p>
            <a:r>
              <a:rPr lang="en" sz="2400"/>
              <a:t>32x32x3 image</a:t>
            </a:r>
          </a:p>
        </p:txBody>
      </p:sp>
      <p:sp>
        <p:nvSpPr>
          <p:cNvPr id="143" name="Shape 143"/>
          <p:cNvSpPr txBox="1"/>
          <p:nvPr/>
        </p:nvSpPr>
        <p:spPr>
          <a:xfrm>
            <a:off x="2018376" y="4540550"/>
            <a:ext cx="2016899" cy="128400"/>
          </a:xfrm>
          <a:prstGeom prst="rect">
            <a:avLst/>
          </a:prstGeom>
          <a:noFill/>
          <a:ln>
            <a:noFill/>
          </a:ln>
        </p:spPr>
        <p:txBody>
          <a:bodyPr lIns="91425" tIns="91425" rIns="91425" bIns="91425" anchor="t" anchorCtr="0">
            <a:noAutofit/>
          </a:bodyPr>
          <a:lstStyle/>
          <a:p>
            <a:r>
              <a:rPr lang="en">
                <a:solidFill>
                  <a:srgbClr val="0000FF"/>
                </a:solidFill>
              </a:rPr>
              <a:t>width</a:t>
            </a:r>
          </a:p>
        </p:txBody>
      </p:sp>
      <p:sp>
        <p:nvSpPr>
          <p:cNvPr id="144" name="Shape 144"/>
          <p:cNvSpPr txBox="1"/>
          <p:nvPr/>
        </p:nvSpPr>
        <p:spPr>
          <a:xfrm>
            <a:off x="2438351" y="3025123"/>
            <a:ext cx="2016899" cy="128400"/>
          </a:xfrm>
          <a:prstGeom prst="rect">
            <a:avLst/>
          </a:prstGeom>
          <a:noFill/>
          <a:ln>
            <a:noFill/>
          </a:ln>
        </p:spPr>
        <p:txBody>
          <a:bodyPr lIns="91425" tIns="91425" rIns="91425" bIns="91425" anchor="t" anchorCtr="0">
            <a:noAutofit/>
          </a:bodyPr>
          <a:lstStyle/>
          <a:p>
            <a:r>
              <a:rPr lang="en">
                <a:solidFill>
                  <a:srgbClr val="0000FF"/>
                </a:solidFill>
              </a:rPr>
              <a:t>height</a:t>
            </a:r>
          </a:p>
        </p:txBody>
      </p:sp>
      <p:sp>
        <p:nvSpPr>
          <p:cNvPr id="145" name="Shape 145"/>
          <p:cNvSpPr txBox="1"/>
          <p:nvPr/>
        </p:nvSpPr>
        <p:spPr>
          <a:xfrm>
            <a:off x="1305401" y="4960991"/>
            <a:ext cx="4407299" cy="128400"/>
          </a:xfrm>
          <a:prstGeom prst="rect">
            <a:avLst/>
          </a:prstGeom>
          <a:noFill/>
          <a:ln>
            <a:noFill/>
          </a:ln>
        </p:spPr>
        <p:txBody>
          <a:bodyPr lIns="91425" tIns="91425" rIns="91425" bIns="91425" anchor="t" anchorCtr="0">
            <a:noAutofit/>
          </a:bodyPr>
          <a:lstStyle/>
          <a:p>
            <a:r>
              <a:rPr lang="en">
                <a:solidFill>
                  <a:srgbClr val="0000FF"/>
                </a:solidFill>
              </a:rPr>
              <a:t>depth</a:t>
            </a:r>
          </a:p>
        </p:txBody>
      </p:sp>
    </p:spTree>
    <p:extLst>
      <p:ext uri="{BB962C8B-B14F-4D97-AF65-F5344CB8AC3E}">
        <p14:creationId xmlns:p14="http://schemas.microsoft.com/office/powerpoint/2010/main" val="3579075000"/>
      </p:ext>
    </p:extLst>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Why general classification hard?</a:t>
            </a:r>
            <a:endParaRPr lang="zh-CN" altLang="en-US" dirty="0"/>
          </a:p>
        </p:txBody>
      </p:sp>
      <p:sp>
        <p:nvSpPr>
          <p:cNvPr id="3" name="内容占位符 2"/>
          <p:cNvSpPr>
            <a:spLocks noGrp="1"/>
          </p:cNvSpPr>
          <p:nvPr>
            <p:ph idx="1"/>
          </p:nvPr>
        </p:nvSpPr>
        <p:spPr>
          <a:xfrm>
            <a:off x="3722683" y="1193713"/>
            <a:ext cx="4866986" cy="4525603"/>
          </a:xfrm>
        </p:spPr>
        <p:txBody>
          <a:bodyPr/>
          <a:lstStyle/>
          <a:p>
            <a:r>
              <a:rPr lang="en-US" altLang="zh-CN" dirty="0"/>
              <a:t>Inter-class similarity</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grpSp>
        <p:nvGrpSpPr>
          <p:cNvPr id="19" name="组合 18"/>
          <p:cNvGrpSpPr/>
          <p:nvPr/>
        </p:nvGrpSpPr>
        <p:grpSpPr>
          <a:xfrm>
            <a:off x="672871" y="1682391"/>
            <a:ext cx="2183627" cy="4704581"/>
            <a:chOff x="1785656" y="1128784"/>
            <a:chExt cx="2183627" cy="4704581"/>
          </a:xfrm>
        </p:grpSpPr>
        <p:sp>
          <p:nvSpPr>
            <p:cNvPr id="14" name="圆角矩形 13"/>
            <p:cNvSpPr/>
            <p:nvPr/>
          </p:nvSpPr>
          <p:spPr>
            <a:xfrm>
              <a:off x="1961960" y="1521536"/>
              <a:ext cx="1805050" cy="985652"/>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Define features</a:t>
              </a:r>
              <a:endParaRPr lang="zh-CN" altLang="en-US" dirty="0">
                <a:solidFill>
                  <a:schemeClr val="tx1"/>
                </a:solidFill>
              </a:endParaRPr>
            </a:p>
          </p:txBody>
        </p:sp>
        <p:pic>
          <p:nvPicPr>
            <p:cNvPr id="15" name="图片 14"/>
            <p:cNvPicPr>
              <a:picLocks noChangeAspect="1"/>
            </p:cNvPicPr>
            <p:nvPr/>
          </p:nvPicPr>
          <p:blipFill>
            <a:blip r:embed="rId3"/>
            <a:stretch>
              <a:fillRect/>
            </a:stretch>
          </p:blipFill>
          <p:spPr>
            <a:xfrm>
              <a:off x="2240598" y="2740566"/>
              <a:ext cx="1247775" cy="1171575"/>
            </a:xfrm>
            <a:prstGeom prst="rect">
              <a:avLst/>
            </a:prstGeom>
          </p:spPr>
        </p:pic>
        <p:grpSp>
          <p:nvGrpSpPr>
            <p:cNvPr id="16" name="组合 15"/>
            <p:cNvGrpSpPr/>
            <p:nvPr/>
          </p:nvGrpSpPr>
          <p:grpSpPr>
            <a:xfrm>
              <a:off x="1785656" y="1128784"/>
              <a:ext cx="2183627" cy="4704581"/>
              <a:chOff x="2321363" y="1821502"/>
              <a:chExt cx="2183627" cy="4704581"/>
            </a:xfrm>
          </p:grpSpPr>
          <p:sp>
            <p:nvSpPr>
              <p:cNvPr id="17" name="椭圆 16"/>
              <p:cNvSpPr/>
              <p:nvPr/>
            </p:nvSpPr>
            <p:spPr>
              <a:xfrm>
                <a:off x="2321363" y="1821502"/>
                <a:ext cx="2183627" cy="3854765"/>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2595595" y="5695086"/>
                <a:ext cx="1853584" cy="830997"/>
              </a:xfrm>
              <a:prstGeom prst="rect">
                <a:avLst/>
              </a:prstGeom>
              <a:noFill/>
            </p:spPr>
            <p:txBody>
              <a:bodyPr wrap="none" rtlCol="0">
                <a:spAutoFit/>
              </a:bodyPr>
              <a:lstStyle/>
              <a:p>
                <a:r>
                  <a:rPr lang="en-US" altLang="zh-CN" sz="2400" b="1" dirty="0">
                    <a:solidFill>
                      <a:srgbClr val="FF0000"/>
                    </a:solidFill>
                  </a:rPr>
                  <a:t>Step 1 is not</a:t>
                </a:r>
              </a:p>
              <a:p>
                <a:r>
                  <a:rPr lang="en-US" altLang="zh-CN" sz="2400" b="1" dirty="0">
                    <a:solidFill>
                      <a:srgbClr val="FF0000"/>
                    </a:solidFill>
                  </a:rPr>
                  <a:t>good enough</a:t>
                </a:r>
                <a:endParaRPr lang="zh-CN" altLang="en-US" sz="2400" b="1" dirty="0">
                  <a:solidFill>
                    <a:srgbClr val="FF0000"/>
                  </a:solidFill>
                </a:endParaRPr>
              </a:p>
            </p:txBody>
          </p:sp>
        </p:grpSp>
      </p:grpSp>
      <p:graphicFrame>
        <p:nvGraphicFramePr>
          <p:cNvPr id="20" name="Object 4"/>
          <p:cNvGraphicFramePr>
            <a:graphicFrameLocks noChangeAspect="1"/>
          </p:cNvGraphicFramePr>
          <p:nvPr>
            <p:extLst/>
          </p:nvPr>
        </p:nvGraphicFramePr>
        <p:xfrm>
          <a:off x="4285033" y="1591220"/>
          <a:ext cx="3544887" cy="2224088"/>
        </p:xfrm>
        <a:graphic>
          <a:graphicData uri="http://schemas.openxmlformats.org/presentationml/2006/ole">
            <mc:AlternateContent xmlns:mc="http://schemas.openxmlformats.org/markup-compatibility/2006">
              <mc:Choice xmlns:v="urn:schemas-microsoft-com:vml" Requires="v">
                <p:oleObj spid="_x0000_s2076" name="Photo Editor Photo" r:id="rId4" imgW="5753903" imgH="3610479" progId="MSPhotoEd.3">
                  <p:embed/>
                </p:oleObj>
              </mc:Choice>
              <mc:Fallback>
                <p:oleObj name="Photo Editor Photo" r:id="rId4" imgW="5753903" imgH="3610479" progId="MSPhotoEd.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5033" y="1591220"/>
                        <a:ext cx="3544887" cy="2224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1" name="组合 20">
            <a:extLst>
              <a:ext uri="{FF2B5EF4-FFF2-40B4-BE49-F238E27FC236}">
                <a16:creationId xmlns:a16="http://schemas.microsoft.com/office/drawing/2014/main" id="{052A2973-34F7-4BB2-921B-FF503B02C7DD}"/>
              </a:ext>
            </a:extLst>
          </p:cNvPr>
          <p:cNvGrpSpPr/>
          <p:nvPr/>
        </p:nvGrpSpPr>
        <p:grpSpPr>
          <a:xfrm>
            <a:off x="4069798" y="3876751"/>
            <a:ext cx="4228171" cy="2875839"/>
            <a:chOff x="508402" y="2259930"/>
            <a:chExt cx="3830401" cy="2530432"/>
          </a:xfrm>
        </p:grpSpPr>
        <p:pic>
          <p:nvPicPr>
            <p:cNvPr id="22" name="Picture 5">
              <a:extLst>
                <a:ext uri="{FF2B5EF4-FFF2-40B4-BE49-F238E27FC236}">
                  <a16:creationId xmlns:a16="http://schemas.microsoft.com/office/drawing/2014/main" id="{531888A7-ECE5-4DD5-AB02-3685DC55F24C}"/>
                </a:ext>
              </a:extLst>
            </p:cNvPr>
            <p:cNvPicPr>
              <a:picLocks noChangeAspect="1" noChangeArrowheads="1"/>
            </p:cNvPicPr>
            <p:nvPr/>
          </p:nvPicPr>
          <p:blipFill>
            <a:blip r:embed="rId6"/>
            <a:srcRect r="50000"/>
            <a:stretch>
              <a:fillRect/>
            </a:stretch>
          </p:blipFill>
          <p:spPr bwMode="auto">
            <a:xfrm>
              <a:off x="508402" y="2259931"/>
              <a:ext cx="1911137" cy="2530431"/>
            </a:xfrm>
            <a:prstGeom prst="rect">
              <a:avLst/>
            </a:prstGeom>
            <a:noFill/>
            <a:ln w="9525">
              <a:noFill/>
              <a:miter lim="800000"/>
              <a:headEnd/>
              <a:tailEnd/>
            </a:ln>
          </p:spPr>
        </p:pic>
        <p:pic>
          <p:nvPicPr>
            <p:cNvPr id="23" name="Picture 5">
              <a:extLst>
                <a:ext uri="{FF2B5EF4-FFF2-40B4-BE49-F238E27FC236}">
                  <a16:creationId xmlns:a16="http://schemas.microsoft.com/office/drawing/2014/main" id="{E9E5979B-61D1-476D-8BAC-2D4C0AF07B76}"/>
                </a:ext>
              </a:extLst>
            </p:cNvPr>
            <p:cNvPicPr>
              <a:picLocks noChangeAspect="1" noChangeArrowheads="1"/>
            </p:cNvPicPr>
            <p:nvPr/>
          </p:nvPicPr>
          <p:blipFill>
            <a:blip r:embed="rId6"/>
            <a:srcRect l="50000"/>
            <a:stretch>
              <a:fillRect/>
            </a:stretch>
          </p:blipFill>
          <p:spPr bwMode="auto">
            <a:xfrm>
              <a:off x="2427666" y="2259930"/>
              <a:ext cx="1911137" cy="2530431"/>
            </a:xfrm>
            <a:prstGeom prst="rect">
              <a:avLst/>
            </a:prstGeom>
            <a:noFill/>
            <a:ln w="9525">
              <a:noFill/>
              <a:miter lim="800000"/>
              <a:headEnd/>
              <a:tailEnd/>
            </a:ln>
          </p:spPr>
        </p:pic>
      </p:grpSp>
    </p:spTree>
    <p:extLst>
      <p:ext uri="{BB962C8B-B14F-4D97-AF65-F5344CB8AC3E}">
        <p14:creationId xmlns:p14="http://schemas.microsoft.com/office/powerpoint/2010/main" val="21099902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p:nvPr/>
        </p:nvSpPr>
        <p:spPr>
          <a:xfrm>
            <a:off x="1066450" y="2283012"/>
            <a:ext cx="956400" cy="27579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151" name="Shape 151"/>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80</a:t>
            </a:fld>
            <a:endParaRPr lang="en"/>
          </a:p>
        </p:txBody>
      </p:sp>
      <p:sp>
        <p:nvSpPr>
          <p:cNvPr id="152" name="Shape 152"/>
          <p:cNvSpPr txBox="1"/>
          <p:nvPr/>
        </p:nvSpPr>
        <p:spPr>
          <a:xfrm>
            <a:off x="1602875" y="4583012"/>
            <a:ext cx="491700" cy="309600"/>
          </a:xfrm>
          <a:prstGeom prst="rect">
            <a:avLst/>
          </a:prstGeom>
          <a:noFill/>
          <a:ln>
            <a:noFill/>
          </a:ln>
        </p:spPr>
        <p:txBody>
          <a:bodyPr lIns="91425" tIns="91425" rIns="91425" bIns="91425" anchor="t" anchorCtr="0">
            <a:noAutofit/>
          </a:bodyPr>
          <a:lstStyle/>
          <a:p>
            <a:r>
              <a:rPr lang="en"/>
              <a:t>32</a:t>
            </a:r>
          </a:p>
        </p:txBody>
      </p:sp>
      <p:sp>
        <p:nvSpPr>
          <p:cNvPr id="153" name="Shape 153"/>
          <p:cNvSpPr txBox="1"/>
          <p:nvPr/>
        </p:nvSpPr>
        <p:spPr>
          <a:xfrm>
            <a:off x="2022850" y="3041738"/>
            <a:ext cx="491700" cy="282299"/>
          </a:xfrm>
          <a:prstGeom prst="rect">
            <a:avLst/>
          </a:prstGeom>
          <a:noFill/>
          <a:ln>
            <a:noFill/>
          </a:ln>
        </p:spPr>
        <p:txBody>
          <a:bodyPr lIns="91425" tIns="91425" rIns="91425" bIns="91425" anchor="t" anchorCtr="0">
            <a:noAutofit/>
          </a:bodyPr>
          <a:lstStyle/>
          <a:p>
            <a:r>
              <a:rPr lang="en"/>
              <a:t>32</a:t>
            </a:r>
          </a:p>
        </p:txBody>
      </p:sp>
      <p:sp>
        <p:nvSpPr>
          <p:cNvPr id="154" name="Shape 154"/>
          <p:cNvSpPr txBox="1"/>
          <p:nvPr/>
        </p:nvSpPr>
        <p:spPr>
          <a:xfrm>
            <a:off x="1008462" y="4974645"/>
            <a:ext cx="491700" cy="182099"/>
          </a:xfrm>
          <a:prstGeom prst="rect">
            <a:avLst/>
          </a:prstGeom>
          <a:noFill/>
          <a:ln>
            <a:noFill/>
          </a:ln>
        </p:spPr>
        <p:txBody>
          <a:bodyPr lIns="91425" tIns="91425" rIns="91425" bIns="91425" anchor="t" anchorCtr="0">
            <a:noAutofit/>
          </a:bodyPr>
          <a:lstStyle/>
          <a:p>
            <a:r>
              <a:rPr lang="en"/>
              <a:t>3</a:t>
            </a:r>
          </a:p>
        </p:txBody>
      </p:sp>
      <p:sp>
        <p:nvSpPr>
          <p:cNvPr id="156" name="Shape 156"/>
          <p:cNvSpPr/>
          <p:nvPr/>
        </p:nvSpPr>
        <p:spPr>
          <a:xfrm>
            <a:off x="4145901" y="3161988"/>
            <a:ext cx="282299" cy="813899"/>
          </a:xfrm>
          <a:prstGeom prst="cube">
            <a:avLst>
              <a:gd name="adj" fmla="val 53382"/>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157" name="Shape 157"/>
          <p:cNvSpPr txBox="1"/>
          <p:nvPr/>
        </p:nvSpPr>
        <p:spPr>
          <a:xfrm>
            <a:off x="3920100" y="2482338"/>
            <a:ext cx="2115600" cy="352199"/>
          </a:xfrm>
          <a:prstGeom prst="rect">
            <a:avLst/>
          </a:prstGeom>
          <a:noFill/>
          <a:ln>
            <a:noFill/>
          </a:ln>
        </p:spPr>
        <p:txBody>
          <a:bodyPr lIns="91425" tIns="91425" rIns="91425" bIns="91425" anchor="t" anchorCtr="0">
            <a:noAutofit/>
          </a:bodyPr>
          <a:lstStyle/>
          <a:p>
            <a:r>
              <a:rPr lang="en" sz="2400"/>
              <a:t>5x5x3 filter</a:t>
            </a:r>
          </a:p>
        </p:txBody>
      </p:sp>
      <p:sp>
        <p:nvSpPr>
          <p:cNvPr id="158" name="Shape 158"/>
          <p:cNvSpPr txBox="1"/>
          <p:nvPr/>
        </p:nvSpPr>
        <p:spPr>
          <a:xfrm>
            <a:off x="751225" y="1701263"/>
            <a:ext cx="3350100" cy="474299"/>
          </a:xfrm>
          <a:prstGeom prst="rect">
            <a:avLst/>
          </a:prstGeom>
          <a:noFill/>
          <a:ln>
            <a:noFill/>
          </a:ln>
        </p:spPr>
        <p:txBody>
          <a:bodyPr lIns="91425" tIns="91425" rIns="91425" bIns="91425" anchor="t" anchorCtr="0">
            <a:noAutofit/>
          </a:bodyPr>
          <a:lstStyle/>
          <a:p>
            <a:r>
              <a:rPr lang="en" sz="2400"/>
              <a:t>32x32x3 image</a:t>
            </a:r>
          </a:p>
        </p:txBody>
      </p:sp>
      <p:sp>
        <p:nvSpPr>
          <p:cNvPr id="159" name="Shape 159"/>
          <p:cNvSpPr txBox="1"/>
          <p:nvPr/>
        </p:nvSpPr>
        <p:spPr>
          <a:xfrm>
            <a:off x="5197800" y="3516700"/>
            <a:ext cx="3946200" cy="759900"/>
          </a:xfrm>
          <a:prstGeom prst="rect">
            <a:avLst/>
          </a:prstGeom>
          <a:noFill/>
          <a:ln>
            <a:noFill/>
          </a:ln>
        </p:spPr>
        <p:txBody>
          <a:bodyPr lIns="91425" tIns="91425" rIns="91425" bIns="91425" anchor="t" anchorCtr="0">
            <a:noAutofit/>
          </a:bodyPr>
          <a:lstStyle/>
          <a:p>
            <a:r>
              <a:rPr lang="en" b="1"/>
              <a:t>Convolve </a:t>
            </a:r>
            <a:r>
              <a:rPr lang="en"/>
              <a:t>the filter with the image</a:t>
            </a:r>
          </a:p>
          <a:p>
            <a:r>
              <a:rPr lang="en"/>
              <a:t>i.e. “slide over the image spatially, computing dot products”</a:t>
            </a:r>
          </a:p>
        </p:txBody>
      </p:sp>
      <p:sp>
        <p:nvSpPr>
          <p:cNvPr id="12" name="Shape 141">
            <a:extLst>
              <a:ext uri="{FF2B5EF4-FFF2-40B4-BE49-F238E27FC236}">
                <a16:creationId xmlns:a16="http://schemas.microsoft.com/office/drawing/2014/main" id="{1D27F042-3BD4-2445-9996-2B1D9C7D78AF}"/>
              </a:ext>
            </a:extLst>
          </p:cNvPr>
          <p:cNvSpPr txBox="1"/>
          <p:nvPr/>
        </p:nvSpPr>
        <p:spPr>
          <a:xfrm>
            <a:off x="751225" y="752223"/>
            <a:ext cx="7701900" cy="656999"/>
          </a:xfrm>
          <a:prstGeom prst="rect">
            <a:avLst/>
          </a:prstGeom>
          <a:noFill/>
          <a:ln>
            <a:noFill/>
          </a:ln>
        </p:spPr>
        <p:txBody>
          <a:bodyPr lIns="91425" tIns="91425" rIns="91425" bIns="91425" anchor="t" anchorCtr="0">
            <a:noAutofit/>
          </a:bodyPr>
          <a:lstStyle/>
          <a:p>
            <a:r>
              <a:rPr lang="en" sz="3600" dirty="0"/>
              <a:t>Convolution Layer</a:t>
            </a:r>
          </a:p>
        </p:txBody>
      </p:sp>
    </p:spTree>
    <p:extLst>
      <p:ext uri="{BB962C8B-B14F-4D97-AF65-F5344CB8AC3E}">
        <p14:creationId xmlns:p14="http://schemas.microsoft.com/office/powerpoint/2010/main" val="286651705"/>
      </p:ext>
    </p:extLst>
  </p:cSld>
  <p:clrMapOvr>
    <a:masterClrMapping/>
  </p:clrMapOvr>
  <p:transition spd="slow">
    <p:cut/>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p:nvPr/>
        </p:nvSpPr>
        <p:spPr>
          <a:xfrm>
            <a:off x="1066450" y="2283012"/>
            <a:ext cx="956400" cy="27579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165" name="Shape 165"/>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81</a:t>
            </a:fld>
            <a:endParaRPr lang="en"/>
          </a:p>
        </p:txBody>
      </p:sp>
      <p:sp>
        <p:nvSpPr>
          <p:cNvPr id="166" name="Shape 166"/>
          <p:cNvSpPr txBox="1"/>
          <p:nvPr/>
        </p:nvSpPr>
        <p:spPr>
          <a:xfrm>
            <a:off x="1602875" y="4583012"/>
            <a:ext cx="491700" cy="309600"/>
          </a:xfrm>
          <a:prstGeom prst="rect">
            <a:avLst/>
          </a:prstGeom>
          <a:noFill/>
          <a:ln>
            <a:noFill/>
          </a:ln>
        </p:spPr>
        <p:txBody>
          <a:bodyPr lIns="91425" tIns="91425" rIns="91425" bIns="91425" anchor="t" anchorCtr="0">
            <a:noAutofit/>
          </a:bodyPr>
          <a:lstStyle/>
          <a:p>
            <a:r>
              <a:rPr lang="en"/>
              <a:t>32</a:t>
            </a:r>
          </a:p>
        </p:txBody>
      </p:sp>
      <p:sp>
        <p:nvSpPr>
          <p:cNvPr id="167" name="Shape 167"/>
          <p:cNvSpPr txBox="1"/>
          <p:nvPr/>
        </p:nvSpPr>
        <p:spPr>
          <a:xfrm>
            <a:off x="2022850" y="3041738"/>
            <a:ext cx="491700" cy="282299"/>
          </a:xfrm>
          <a:prstGeom prst="rect">
            <a:avLst/>
          </a:prstGeom>
          <a:noFill/>
          <a:ln>
            <a:noFill/>
          </a:ln>
        </p:spPr>
        <p:txBody>
          <a:bodyPr lIns="91425" tIns="91425" rIns="91425" bIns="91425" anchor="t" anchorCtr="0">
            <a:noAutofit/>
          </a:bodyPr>
          <a:lstStyle/>
          <a:p>
            <a:r>
              <a:rPr lang="en"/>
              <a:t>32</a:t>
            </a:r>
          </a:p>
        </p:txBody>
      </p:sp>
      <p:sp>
        <p:nvSpPr>
          <p:cNvPr id="168" name="Shape 168"/>
          <p:cNvSpPr txBox="1"/>
          <p:nvPr/>
        </p:nvSpPr>
        <p:spPr>
          <a:xfrm>
            <a:off x="1008462" y="4974645"/>
            <a:ext cx="491700" cy="182099"/>
          </a:xfrm>
          <a:prstGeom prst="rect">
            <a:avLst/>
          </a:prstGeom>
          <a:noFill/>
          <a:ln>
            <a:noFill/>
          </a:ln>
        </p:spPr>
        <p:txBody>
          <a:bodyPr lIns="91425" tIns="91425" rIns="91425" bIns="91425" anchor="t" anchorCtr="0">
            <a:noAutofit/>
          </a:bodyPr>
          <a:lstStyle/>
          <a:p>
            <a:r>
              <a:rPr lang="en"/>
              <a:t>3</a:t>
            </a:r>
          </a:p>
        </p:txBody>
      </p:sp>
      <p:sp>
        <p:nvSpPr>
          <p:cNvPr id="170" name="Shape 170"/>
          <p:cNvSpPr/>
          <p:nvPr/>
        </p:nvSpPr>
        <p:spPr>
          <a:xfrm>
            <a:off x="4145901" y="3161988"/>
            <a:ext cx="282299" cy="813899"/>
          </a:xfrm>
          <a:prstGeom prst="cube">
            <a:avLst>
              <a:gd name="adj" fmla="val 53382"/>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171" name="Shape 171"/>
          <p:cNvSpPr txBox="1"/>
          <p:nvPr/>
        </p:nvSpPr>
        <p:spPr>
          <a:xfrm>
            <a:off x="3920100" y="2482338"/>
            <a:ext cx="2115600" cy="352199"/>
          </a:xfrm>
          <a:prstGeom prst="rect">
            <a:avLst/>
          </a:prstGeom>
          <a:noFill/>
          <a:ln>
            <a:noFill/>
          </a:ln>
        </p:spPr>
        <p:txBody>
          <a:bodyPr lIns="91425" tIns="91425" rIns="91425" bIns="91425" anchor="t" anchorCtr="0">
            <a:noAutofit/>
          </a:bodyPr>
          <a:lstStyle/>
          <a:p>
            <a:r>
              <a:rPr lang="en" sz="2400"/>
              <a:t>5x5x</a:t>
            </a:r>
            <a:r>
              <a:rPr lang="en" sz="2400">
                <a:solidFill>
                  <a:srgbClr val="0000FF"/>
                </a:solidFill>
              </a:rPr>
              <a:t>3</a:t>
            </a:r>
            <a:r>
              <a:rPr lang="en" sz="2400"/>
              <a:t> filter</a:t>
            </a:r>
          </a:p>
        </p:txBody>
      </p:sp>
      <p:sp>
        <p:nvSpPr>
          <p:cNvPr id="172" name="Shape 172"/>
          <p:cNvSpPr txBox="1"/>
          <p:nvPr/>
        </p:nvSpPr>
        <p:spPr>
          <a:xfrm>
            <a:off x="751225" y="1701263"/>
            <a:ext cx="3350100" cy="474299"/>
          </a:xfrm>
          <a:prstGeom prst="rect">
            <a:avLst/>
          </a:prstGeom>
          <a:noFill/>
          <a:ln>
            <a:noFill/>
          </a:ln>
        </p:spPr>
        <p:txBody>
          <a:bodyPr lIns="91425" tIns="91425" rIns="91425" bIns="91425" anchor="t" anchorCtr="0">
            <a:noAutofit/>
          </a:bodyPr>
          <a:lstStyle/>
          <a:p>
            <a:r>
              <a:rPr lang="en" sz="2400"/>
              <a:t>32x32x</a:t>
            </a:r>
            <a:r>
              <a:rPr lang="en" sz="2400">
                <a:solidFill>
                  <a:srgbClr val="0000FF"/>
                </a:solidFill>
              </a:rPr>
              <a:t>3</a:t>
            </a:r>
            <a:r>
              <a:rPr lang="en" sz="2400"/>
              <a:t> image</a:t>
            </a:r>
          </a:p>
        </p:txBody>
      </p:sp>
      <p:sp>
        <p:nvSpPr>
          <p:cNvPr id="173" name="Shape 173"/>
          <p:cNvSpPr txBox="1"/>
          <p:nvPr/>
        </p:nvSpPr>
        <p:spPr>
          <a:xfrm>
            <a:off x="5197800" y="3516700"/>
            <a:ext cx="3946200" cy="759900"/>
          </a:xfrm>
          <a:prstGeom prst="rect">
            <a:avLst/>
          </a:prstGeom>
          <a:noFill/>
          <a:ln>
            <a:noFill/>
          </a:ln>
        </p:spPr>
        <p:txBody>
          <a:bodyPr lIns="91425" tIns="91425" rIns="91425" bIns="91425" anchor="t" anchorCtr="0">
            <a:noAutofit/>
          </a:bodyPr>
          <a:lstStyle/>
          <a:p>
            <a:r>
              <a:rPr lang="en" b="1"/>
              <a:t>Convolve </a:t>
            </a:r>
            <a:r>
              <a:rPr lang="en"/>
              <a:t>the filter with the image</a:t>
            </a:r>
          </a:p>
          <a:p>
            <a:r>
              <a:rPr lang="en"/>
              <a:t>i.e. “slide over the image spatially, computing dot products”</a:t>
            </a:r>
          </a:p>
        </p:txBody>
      </p:sp>
      <p:sp>
        <p:nvSpPr>
          <p:cNvPr id="174" name="Shape 174"/>
          <p:cNvSpPr txBox="1"/>
          <p:nvPr/>
        </p:nvSpPr>
        <p:spPr>
          <a:xfrm>
            <a:off x="4963526" y="1133251"/>
            <a:ext cx="3283499" cy="584999"/>
          </a:xfrm>
          <a:prstGeom prst="rect">
            <a:avLst/>
          </a:prstGeom>
          <a:noFill/>
          <a:ln>
            <a:noFill/>
          </a:ln>
        </p:spPr>
        <p:txBody>
          <a:bodyPr lIns="91425" tIns="91425" rIns="91425" bIns="91425" anchor="t" anchorCtr="0">
            <a:noAutofit/>
          </a:bodyPr>
          <a:lstStyle/>
          <a:p>
            <a:r>
              <a:rPr lang="en">
                <a:solidFill>
                  <a:srgbClr val="0000FF"/>
                </a:solidFill>
              </a:rPr>
              <a:t>Filters always extend the full depth of the input volume</a:t>
            </a:r>
          </a:p>
        </p:txBody>
      </p:sp>
      <p:cxnSp>
        <p:nvCxnSpPr>
          <p:cNvPr id="175" name="Shape 175"/>
          <p:cNvCxnSpPr>
            <a:endCxn id="171" idx="0"/>
          </p:cNvCxnSpPr>
          <p:nvPr/>
        </p:nvCxnSpPr>
        <p:spPr>
          <a:xfrm flipH="1">
            <a:off x="4977900" y="1956437"/>
            <a:ext cx="589800" cy="525900"/>
          </a:xfrm>
          <a:prstGeom prst="straightConnector1">
            <a:avLst/>
          </a:prstGeom>
          <a:noFill/>
          <a:ln w="9525" cap="flat" cmpd="sng">
            <a:solidFill>
              <a:srgbClr val="0000FF"/>
            </a:solidFill>
            <a:prstDash val="solid"/>
            <a:round/>
            <a:headEnd type="none" w="lg" len="lg"/>
            <a:tailEnd type="triangle" w="lg" len="lg"/>
          </a:ln>
        </p:spPr>
      </p:cxnSp>
      <p:cxnSp>
        <p:nvCxnSpPr>
          <p:cNvPr id="176" name="Shape 176"/>
          <p:cNvCxnSpPr/>
          <p:nvPr/>
        </p:nvCxnSpPr>
        <p:spPr>
          <a:xfrm flipH="1">
            <a:off x="2098751" y="1585351"/>
            <a:ext cx="2583899" cy="228299"/>
          </a:xfrm>
          <a:prstGeom prst="straightConnector1">
            <a:avLst/>
          </a:prstGeom>
          <a:noFill/>
          <a:ln w="9525" cap="flat" cmpd="sng">
            <a:solidFill>
              <a:srgbClr val="0000FF"/>
            </a:solidFill>
            <a:prstDash val="solid"/>
            <a:round/>
            <a:headEnd type="none" w="lg" len="lg"/>
            <a:tailEnd type="triangle" w="lg" len="lg"/>
          </a:ln>
        </p:spPr>
      </p:cxnSp>
      <p:sp>
        <p:nvSpPr>
          <p:cNvPr id="15" name="Shape 141">
            <a:extLst>
              <a:ext uri="{FF2B5EF4-FFF2-40B4-BE49-F238E27FC236}">
                <a16:creationId xmlns:a16="http://schemas.microsoft.com/office/drawing/2014/main" id="{9048C3A5-BCC7-9B4B-A465-E6228D17B5EF}"/>
              </a:ext>
            </a:extLst>
          </p:cNvPr>
          <p:cNvSpPr txBox="1"/>
          <p:nvPr/>
        </p:nvSpPr>
        <p:spPr>
          <a:xfrm>
            <a:off x="751225" y="752223"/>
            <a:ext cx="7701900" cy="656999"/>
          </a:xfrm>
          <a:prstGeom prst="rect">
            <a:avLst/>
          </a:prstGeom>
          <a:noFill/>
          <a:ln>
            <a:noFill/>
          </a:ln>
        </p:spPr>
        <p:txBody>
          <a:bodyPr lIns="91425" tIns="91425" rIns="91425" bIns="91425" anchor="t" anchorCtr="0">
            <a:noAutofit/>
          </a:bodyPr>
          <a:lstStyle/>
          <a:p>
            <a:r>
              <a:rPr lang="en" sz="3600" dirty="0"/>
              <a:t>Convolution Layer</a:t>
            </a:r>
          </a:p>
        </p:txBody>
      </p:sp>
    </p:spTree>
    <p:extLst>
      <p:ext uri="{BB962C8B-B14F-4D97-AF65-F5344CB8AC3E}">
        <p14:creationId xmlns:p14="http://schemas.microsoft.com/office/powerpoint/2010/main" val="2354440628"/>
      </p:ext>
    </p:extLst>
  </p:cSld>
  <p:clrMapOvr>
    <a:masterClrMapping/>
  </p:clrMapOvr>
  <p:transition spd="slow">
    <p:cut/>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82</a:t>
            </a:fld>
            <a:endParaRPr lang="en"/>
          </a:p>
        </p:txBody>
      </p:sp>
      <p:sp>
        <p:nvSpPr>
          <p:cNvPr id="182" name="Shape 182"/>
          <p:cNvSpPr/>
          <p:nvPr/>
        </p:nvSpPr>
        <p:spPr>
          <a:xfrm>
            <a:off x="1638401" y="3020101"/>
            <a:ext cx="282299" cy="813899"/>
          </a:xfrm>
          <a:prstGeom prst="cube">
            <a:avLst>
              <a:gd name="adj" fmla="val 53382"/>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183" name="Shape 183"/>
          <p:cNvSpPr/>
          <p:nvPr/>
        </p:nvSpPr>
        <p:spPr>
          <a:xfrm>
            <a:off x="3234651" y="3285901"/>
            <a:ext cx="282299" cy="282299"/>
          </a:xfrm>
          <a:prstGeom prst="ellipse">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cxnSp>
        <p:nvCxnSpPr>
          <p:cNvPr id="184" name="Shape 184"/>
          <p:cNvCxnSpPr>
            <a:endCxn id="183" idx="2"/>
          </p:cNvCxnSpPr>
          <p:nvPr/>
        </p:nvCxnSpPr>
        <p:spPr>
          <a:xfrm rot="10800000" flipH="1">
            <a:off x="1745150" y="3427049"/>
            <a:ext cx="1489500" cy="399000"/>
          </a:xfrm>
          <a:prstGeom prst="straightConnector1">
            <a:avLst/>
          </a:prstGeom>
          <a:noFill/>
          <a:ln w="19050" cap="flat" cmpd="sng">
            <a:solidFill>
              <a:srgbClr val="000000"/>
            </a:solidFill>
            <a:prstDash val="solid"/>
            <a:round/>
            <a:headEnd type="none" w="lg" len="lg"/>
            <a:tailEnd type="none" w="lg" len="lg"/>
          </a:ln>
        </p:spPr>
      </p:cxnSp>
      <p:cxnSp>
        <p:nvCxnSpPr>
          <p:cNvPr id="185" name="Shape 185"/>
          <p:cNvCxnSpPr>
            <a:endCxn id="183" idx="2"/>
          </p:cNvCxnSpPr>
          <p:nvPr/>
        </p:nvCxnSpPr>
        <p:spPr>
          <a:xfrm>
            <a:off x="1764650" y="3189749"/>
            <a:ext cx="1470000" cy="237300"/>
          </a:xfrm>
          <a:prstGeom prst="straightConnector1">
            <a:avLst/>
          </a:prstGeom>
          <a:noFill/>
          <a:ln w="19050" cap="flat" cmpd="sng">
            <a:solidFill>
              <a:srgbClr val="000000"/>
            </a:solidFill>
            <a:prstDash val="solid"/>
            <a:round/>
            <a:headEnd type="none" w="lg" len="lg"/>
            <a:tailEnd type="none" w="lg" len="lg"/>
          </a:ln>
        </p:spPr>
      </p:cxnSp>
      <p:cxnSp>
        <p:nvCxnSpPr>
          <p:cNvPr id="186" name="Shape 186"/>
          <p:cNvCxnSpPr>
            <a:endCxn id="183" idx="2"/>
          </p:cNvCxnSpPr>
          <p:nvPr/>
        </p:nvCxnSpPr>
        <p:spPr>
          <a:xfrm>
            <a:off x="1900850" y="3040349"/>
            <a:ext cx="1333800" cy="386700"/>
          </a:xfrm>
          <a:prstGeom prst="straightConnector1">
            <a:avLst/>
          </a:prstGeom>
          <a:noFill/>
          <a:ln w="19050" cap="flat" cmpd="sng">
            <a:solidFill>
              <a:srgbClr val="000000"/>
            </a:solidFill>
            <a:prstDash val="solid"/>
            <a:round/>
            <a:headEnd type="none" w="lg" len="lg"/>
            <a:tailEnd type="none" w="lg" len="lg"/>
          </a:ln>
        </p:spPr>
      </p:cxnSp>
      <p:cxnSp>
        <p:nvCxnSpPr>
          <p:cNvPr id="187" name="Shape 187"/>
          <p:cNvCxnSpPr>
            <a:endCxn id="183" idx="2"/>
          </p:cNvCxnSpPr>
          <p:nvPr/>
        </p:nvCxnSpPr>
        <p:spPr>
          <a:xfrm rot="10800000" flipH="1">
            <a:off x="1926950" y="3427049"/>
            <a:ext cx="1307700" cy="249600"/>
          </a:xfrm>
          <a:prstGeom prst="straightConnector1">
            <a:avLst/>
          </a:prstGeom>
          <a:noFill/>
          <a:ln w="19050" cap="flat" cmpd="sng">
            <a:solidFill>
              <a:srgbClr val="000000"/>
            </a:solidFill>
            <a:prstDash val="solid"/>
            <a:round/>
            <a:headEnd type="none" w="lg" len="lg"/>
            <a:tailEnd type="none" w="lg" len="lg"/>
          </a:ln>
        </p:spPr>
      </p:cxnSp>
      <p:sp>
        <p:nvSpPr>
          <p:cNvPr id="188" name="Shape 188"/>
          <p:cNvSpPr txBox="1"/>
          <p:nvPr/>
        </p:nvSpPr>
        <p:spPr>
          <a:xfrm>
            <a:off x="1834500" y="4348100"/>
            <a:ext cx="491700" cy="309600"/>
          </a:xfrm>
          <a:prstGeom prst="rect">
            <a:avLst/>
          </a:prstGeom>
          <a:noFill/>
          <a:ln>
            <a:noFill/>
          </a:ln>
        </p:spPr>
        <p:txBody>
          <a:bodyPr lIns="91425" tIns="91425" rIns="91425" bIns="91425" anchor="t" anchorCtr="0">
            <a:noAutofit/>
          </a:bodyPr>
          <a:lstStyle/>
          <a:p>
            <a:r>
              <a:rPr lang="en"/>
              <a:t>32</a:t>
            </a:r>
          </a:p>
        </p:txBody>
      </p:sp>
      <p:sp>
        <p:nvSpPr>
          <p:cNvPr id="189" name="Shape 189"/>
          <p:cNvSpPr txBox="1"/>
          <p:nvPr/>
        </p:nvSpPr>
        <p:spPr>
          <a:xfrm>
            <a:off x="2198800" y="2274926"/>
            <a:ext cx="491700" cy="282299"/>
          </a:xfrm>
          <a:prstGeom prst="rect">
            <a:avLst/>
          </a:prstGeom>
          <a:noFill/>
          <a:ln>
            <a:noFill/>
          </a:ln>
        </p:spPr>
        <p:txBody>
          <a:bodyPr lIns="91425" tIns="91425" rIns="91425" bIns="91425" anchor="t" anchorCtr="0">
            <a:noAutofit/>
          </a:bodyPr>
          <a:lstStyle/>
          <a:p>
            <a:r>
              <a:rPr lang="en"/>
              <a:t>32</a:t>
            </a:r>
          </a:p>
        </p:txBody>
      </p:sp>
      <p:sp>
        <p:nvSpPr>
          <p:cNvPr id="190" name="Shape 190"/>
          <p:cNvSpPr txBox="1"/>
          <p:nvPr/>
        </p:nvSpPr>
        <p:spPr>
          <a:xfrm>
            <a:off x="1163887" y="4739733"/>
            <a:ext cx="491700" cy="182099"/>
          </a:xfrm>
          <a:prstGeom prst="rect">
            <a:avLst/>
          </a:prstGeom>
          <a:noFill/>
          <a:ln>
            <a:noFill/>
          </a:ln>
        </p:spPr>
        <p:txBody>
          <a:bodyPr lIns="91425" tIns="91425" rIns="91425" bIns="91425" anchor="t" anchorCtr="0">
            <a:noAutofit/>
          </a:bodyPr>
          <a:lstStyle/>
          <a:p>
            <a:r>
              <a:rPr lang="en"/>
              <a:t>3</a:t>
            </a:r>
          </a:p>
        </p:txBody>
      </p:sp>
      <p:sp>
        <p:nvSpPr>
          <p:cNvPr id="192" name="Shape 192"/>
          <p:cNvSpPr/>
          <p:nvPr/>
        </p:nvSpPr>
        <p:spPr>
          <a:xfrm>
            <a:off x="1221875" y="2048100"/>
            <a:ext cx="956400" cy="27579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193" name="Shape 193"/>
          <p:cNvSpPr txBox="1"/>
          <p:nvPr/>
        </p:nvSpPr>
        <p:spPr>
          <a:xfrm>
            <a:off x="3479726" y="1625725"/>
            <a:ext cx="3635099" cy="552600"/>
          </a:xfrm>
          <a:prstGeom prst="rect">
            <a:avLst/>
          </a:prstGeom>
          <a:noFill/>
          <a:ln>
            <a:noFill/>
          </a:ln>
        </p:spPr>
        <p:txBody>
          <a:bodyPr lIns="91425" tIns="91425" rIns="91425" bIns="91425" anchor="t" anchorCtr="0">
            <a:noAutofit/>
          </a:bodyPr>
          <a:lstStyle/>
          <a:p>
            <a:r>
              <a:rPr lang="en" sz="2400">
                <a:solidFill>
                  <a:srgbClr val="FF0000"/>
                </a:solidFill>
              </a:rPr>
              <a:t>32x32x3 image</a:t>
            </a:r>
          </a:p>
          <a:p>
            <a:r>
              <a:rPr lang="en" sz="2400">
                <a:solidFill>
                  <a:srgbClr val="0000FF"/>
                </a:solidFill>
              </a:rPr>
              <a:t>5x5x3 filter</a:t>
            </a:r>
          </a:p>
        </p:txBody>
      </p:sp>
      <p:cxnSp>
        <p:nvCxnSpPr>
          <p:cNvPr id="194" name="Shape 194"/>
          <p:cNvCxnSpPr/>
          <p:nvPr/>
        </p:nvCxnSpPr>
        <p:spPr>
          <a:xfrm flipH="1">
            <a:off x="2348651" y="1867501"/>
            <a:ext cx="984299" cy="233099"/>
          </a:xfrm>
          <a:prstGeom prst="straightConnector1">
            <a:avLst/>
          </a:prstGeom>
          <a:noFill/>
          <a:ln w="9525" cap="flat" cmpd="sng">
            <a:solidFill>
              <a:srgbClr val="FF0000"/>
            </a:solidFill>
            <a:prstDash val="solid"/>
            <a:round/>
            <a:headEnd type="none" w="lg" len="lg"/>
            <a:tailEnd type="triangle" w="lg" len="lg"/>
          </a:ln>
        </p:spPr>
      </p:cxnSp>
      <p:cxnSp>
        <p:nvCxnSpPr>
          <p:cNvPr id="195" name="Shape 195"/>
          <p:cNvCxnSpPr/>
          <p:nvPr/>
        </p:nvCxnSpPr>
        <p:spPr>
          <a:xfrm flipH="1">
            <a:off x="2037649" y="2351026"/>
            <a:ext cx="1398900" cy="543899"/>
          </a:xfrm>
          <a:prstGeom prst="straightConnector1">
            <a:avLst/>
          </a:prstGeom>
          <a:noFill/>
          <a:ln w="9525" cap="flat" cmpd="sng">
            <a:solidFill>
              <a:srgbClr val="0000FF"/>
            </a:solidFill>
            <a:prstDash val="solid"/>
            <a:round/>
            <a:headEnd type="none" w="lg" len="lg"/>
            <a:tailEnd type="triangle" w="lg" len="lg"/>
          </a:ln>
        </p:spPr>
      </p:cxnSp>
      <p:cxnSp>
        <p:nvCxnSpPr>
          <p:cNvPr id="196" name="Shape 196"/>
          <p:cNvCxnSpPr/>
          <p:nvPr/>
        </p:nvCxnSpPr>
        <p:spPr>
          <a:xfrm rot="10800000">
            <a:off x="3574801" y="3723751"/>
            <a:ext cx="408299" cy="145799"/>
          </a:xfrm>
          <a:prstGeom prst="straightConnector1">
            <a:avLst/>
          </a:prstGeom>
          <a:noFill/>
          <a:ln w="9525" cap="flat" cmpd="sng">
            <a:solidFill>
              <a:srgbClr val="000000"/>
            </a:solidFill>
            <a:prstDash val="solid"/>
            <a:round/>
            <a:headEnd type="none" w="lg" len="lg"/>
            <a:tailEnd type="triangle" w="lg" len="lg"/>
          </a:ln>
        </p:spPr>
      </p:cxnSp>
      <p:sp>
        <p:nvSpPr>
          <p:cNvPr id="197" name="Shape 197"/>
          <p:cNvSpPr txBox="1"/>
          <p:nvPr/>
        </p:nvSpPr>
        <p:spPr>
          <a:xfrm>
            <a:off x="4070975" y="3606500"/>
            <a:ext cx="5016000" cy="1062000"/>
          </a:xfrm>
          <a:prstGeom prst="rect">
            <a:avLst/>
          </a:prstGeom>
          <a:noFill/>
          <a:ln>
            <a:noFill/>
          </a:ln>
        </p:spPr>
        <p:txBody>
          <a:bodyPr lIns="91425" tIns="91425" rIns="91425" bIns="91425" anchor="t" anchorCtr="0">
            <a:noAutofit/>
          </a:bodyPr>
          <a:lstStyle/>
          <a:p>
            <a:r>
              <a:rPr lang="en" b="1"/>
              <a:t>1 number: </a:t>
            </a:r>
          </a:p>
          <a:p>
            <a:r>
              <a:rPr lang="en"/>
              <a:t>the result of taking a dot product between the filter and a small 5x5x3 chunk of the image</a:t>
            </a:r>
          </a:p>
          <a:p>
            <a:r>
              <a:rPr lang="en"/>
              <a:t>(i.e. 5*5*3 = 75-dimensional dot product + bias)</a:t>
            </a:r>
          </a:p>
        </p:txBody>
      </p:sp>
      <p:pic>
        <p:nvPicPr>
          <p:cNvPr id="198" name="Shape 198"/>
          <p:cNvPicPr preferRelativeResize="0"/>
          <p:nvPr/>
        </p:nvPicPr>
        <p:blipFill>
          <a:blip r:embed="rId3">
            <a:alphaModFix/>
          </a:blip>
          <a:stretch>
            <a:fillRect/>
          </a:stretch>
        </p:blipFill>
        <p:spPr>
          <a:xfrm>
            <a:off x="5112024" y="2135500"/>
            <a:ext cx="370518" cy="282300"/>
          </a:xfrm>
          <a:prstGeom prst="rect">
            <a:avLst/>
          </a:prstGeom>
          <a:noFill/>
          <a:ln>
            <a:noFill/>
          </a:ln>
        </p:spPr>
      </p:pic>
      <p:pic>
        <p:nvPicPr>
          <p:cNvPr id="199" name="Shape 199"/>
          <p:cNvPicPr preferRelativeResize="0"/>
          <p:nvPr/>
        </p:nvPicPr>
        <p:blipFill>
          <a:blip r:embed="rId4">
            <a:alphaModFix/>
          </a:blip>
          <a:stretch>
            <a:fillRect/>
          </a:stretch>
        </p:blipFill>
        <p:spPr>
          <a:xfrm>
            <a:off x="4216700" y="4893070"/>
            <a:ext cx="1225640" cy="393599"/>
          </a:xfrm>
          <a:prstGeom prst="rect">
            <a:avLst/>
          </a:prstGeom>
          <a:noFill/>
          <a:ln>
            <a:noFill/>
          </a:ln>
        </p:spPr>
      </p:pic>
      <p:sp>
        <p:nvSpPr>
          <p:cNvPr id="21" name="Shape 141">
            <a:extLst>
              <a:ext uri="{FF2B5EF4-FFF2-40B4-BE49-F238E27FC236}">
                <a16:creationId xmlns:a16="http://schemas.microsoft.com/office/drawing/2014/main" id="{D78113E4-077D-5147-B422-3AAA1E6D1240}"/>
              </a:ext>
            </a:extLst>
          </p:cNvPr>
          <p:cNvSpPr txBox="1"/>
          <p:nvPr/>
        </p:nvSpPr>
        <p:spPr>
          <a:xfrm>
            <a:off x="751225" y="752223"/>
            <a:ext cx="7701900" cy="656999"/>
          </a:xfrm>
          <a:prstGeom prst="rect">
            <a:avLst/>
          </a:prstGeom>
          <a:noFill/>
          <a:ln>
            <a:noFill/>
          </a:ln>
        </p:spPr>
        <p:txBody>
          <a:bodyPr lIns="91425" tIns="91425" rIns="91425" bIns="91425" anchor="t" anchorCtr="0">
            <a:noAutofit/>
          </a:bodyPr>
          <a:lstStyle/>
          <a:p>
            <a:r>
              <a:rPr lang="en" sz="3600" dirty="0"/>
              <a:t>Convolution Layer</a:t>
            </a:r>
          </a:p>
        </p:txBody>
      </p:sp>
    </p:spTree>
    <p:extLst>
      <p:ext uri="{BB962C8B-B14F-4D97-AF65-F5344CB8AC3E}">
        <p14:creationId xmlns:p14="http://schemas.microsoft.com/office/powerpoint/2010/main" val="3243222964"/>
      </p:ext>
    </p:extLst>
  </p:cSld>
  <p:clrMapOvr>
    <a:masterClrMapping/>
  </p:clrMapOvr>
  <p:transition spd="slow">
    <p:cut/>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83</a:t>
            </a:fld>
            <a:endParaRPr lang="en"/>
          </a:p>
        </p:txBody>
      </p:sp>
      <p:sp>
        <p:nvSpPr>
          <p:cNvPr id="205" name="Shape 205"/>
          <p:cNvSpPr/>
          <p:nvPr/>
        </p:nvSpPr>
        <p:spPr>
          <a:xfrm>
            <a:off x="1638401" y="3020101"/>
            <a:ext cx="282299" cy="813899"/>
          </a:xfrm>
          <a:prstGeom prst="cube">
            <a:avLst>
              <a:gd name="adj" fmla="val 53382"/>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206" name="Shape 206"/>
          <p:cNvSpPr/>
          <p:nvPr/>
        </p:nvSpPr>
        <p:spPr>
          <a:xfrm>
            <a:off x="3234651" y="3285901"/>
            <a:ext cx="282299" cy="282299"/>
          </a:xfrm>
          <a:prstGeom prst="ellipse">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cxnSp>
        <p:nvCxnSpPr>
          <p:cNvPr id="207" name="Shape 207"/>
          <p:cNvCxnSpPr>
            <a:endCxn id="206" idx="2"/>
          </p:cNvCxnSpPr>
          <p:nvPr/>
        </p:nvCxnSpPr>
        <p:spPr>
          <a:xfrm rot="10800000" flipH="1">
            <a:off x="1745150" y="3427049"/>
            <a:ext cx="1489500" cy="399000"/>
          </a:xfrm>
          <a:prstGeom prst="straightConnector1">
            <a:avLst/>
          </a:prstGeom>
          <a:noFill/>
          <a:ln w="19050" cap="flat" cmpd="sng">
            <a:solidFill>
              <a:srgbClr val="000000"/>
            </a:solidFill>
            <a:prstDash val="solid"/>
            <a:round/>
            <a:headEnd type="none" w="lg" len="lg"/>
            <a:tailEnd type="none" w="lg" len="lg"/>
          </a:ln>
        </p:spPr>
      </p:cxnSp>
      <p:cxnSp>
        <p:nvCxnSpPr>
          <p:cNvPr id="208" name="Shape 208"/>
          <p:cNvCxnSpPr>
            <a:endCxn id="206" idx="2"/>
          </p:cNvCxnSpPr>
          <p:nvPr/>
        </p:nvCxnSpPr>
        <p:spPr>
          <a:xfrm>
            <a:off x="1764650" y="3189749"/>
            <a:ext cx="1470000" cy="237300"/>
          </a:xfrm>
          <a:prstGeom prst="straightConnector1">
            <a:avLst/>
          </a:prstGeom>
          <a:noFill/>
          <a:ln w="19050" cap="flat" cmpd="sng">
            <a:solidFill>
              <a:srgbClr val="000000"/>
            </a:solidFill>
            <a:prstDash val="solid"/>
            <a:round/>
            <a:headEnd type="none" w="lg" len="lg"/>
            <a:tailEnd type="none" w="lg" len="lg"/>
          </a:ln>
        </p:spPr>
      </p:cxnSp>
      <p:cxnSp>
        <p:nvCxnSpPr>
          <p:cNvPr id="209" name="Shape 209"/>
          <p:cNvCxnSpPr>
            <a:endCxn id="206" idx="2"/>
          </p:cNvCxnSpPr>
          <p:nvPr/>
        </p:nvCxnSpPr>
        <p:spPr>
          <a:xfrm>
            <a:off x="1900850" y="3040349"/>
            <a:ext cx="1333800" cy="386700"/>
          </a:xfrm>
          <a:prstGeom prst="straightConnector1">
            <a:avLst/>
          </a:prstGeom>
          <a:noFill/>
          <a:ln w="19050" cap="flat" cmpd="sng">
            <a:solidFill>
              <a:srgbClr val="000000"/>
            </a:solidFill>
            <a:prstDash val="solid"/>
            <a:round/>
            <a:headEnd type="none" w="lg" len="lg"/>
            <a:tailEnd type="none" w="lg" len="lg"/>
          </a:ln>
        </p:spPr>
      </p:cxnSp>
      <p:cxnSp>
        <p:nvCxnSpPr>
          <p:cNvPr id="210" name="Shape 210"/>
          <p:cNvCxnSpPr>
            <a:endCxn id="206" idx="2"/>
          </p:cNvCxnSpPr>
          <p:nvPr/>
        </p:nvCxnSpPr>
        <p:spPr>
          <a:xfrm rot="10800000" flipH="1">
            <a:off x="1926950" y="3427049"/>
            <a:ext cx="1307700" cy="249600"/>
          </a:xfrm>
          <a:prstGeom prst="straightConnector1">
            <a:avLst/>
          </a:prstGeom>
          <a:noFill/>
          <a:ln w="19050" cap="flat" cmpd="sng">
            <a:solidFill>
              <a:srgbClr val="000000"/>
            </a:solidFill>
            <a:prstDash val="solid"/>
            <a:round/>
            <a:headEnd type="none" w="lg" len="lg"/>
            <a:tailEnd type="none" w="lg" len="lg"/>
          </a:ln>
        </p:spPr>
      </p:cxnSp>
      <p:sp>
        <p:nvSpPr>
          <p:cNvPr id="211" name="Shape 211"/>
          <p:cNvSpPr txBox="1"/>
          <p:nvPr/>
        </p:nvSpPr>
        <p:spPr>
          <a:xfrm>
            <a:off x="1834500" y="4348100"/>
            <a:ext cx="491700" cy="309600"/>
          </a:xfrm>
          <a:prstGeom prst="rect">
            <a:avLst/>
          </a:prstGeom>
          <a:noFill/>
          <a:ln>
            <a:noFill/>
          </a:ln>
        </p:spPr>
        <p:txBody>
          <a:bodyPr lIns="91425" tIns="91425" rIns="91425" bIns="91425" anchor="t" anchorCtr="0">
            <a:noAutofit/>
          </a:bodyPr>
          <a:lstStyle/>
          <a:p>
            <a:r>
              <a:rPr lang="en"/>
              <a:t>32</a:t>
            </a:r>
          </a:p>
        </p:txBody>
      </p:sp>
      <p:sp>
        <p:nvSpPr>
          <p:cNvPr id="212" name="Shape 212"/>
          <p:cNvSpPr txBox="1"/>
          <p:nvPr/>
        </p:nvSpPr>
        <p:spPr>
          <a:xfrm>
            <a:off x="2198800" y="2274926"/>
            <a:ext cx="491700" cy="282299"/>
          </a:xfrm>
          <a:prstGeom prst="rect">
            <a:avLst/>
          </a:prstGeom>
          <a:noFill/>
          <a:ln>
            <a:noFill/>
          </a:ln>
        </p:spPr>
        <p:txBody>
          <a:bodyPr lIns="91425" tIns="91425" rIns="91425" bIns="91425" anchor="t" anchorCtr="0">
            <a:noAutofit/>
          </a:bodyPr>
          <a:lstStyle/>
          <a:p>
            <a:r>
              <a:rPr lang="en"/>
              <a:t>32</a:t>
            </a:r>
          </a:p>
        </p:txBody>
      </p:sp>
      <p:sp>
        <p:nvSpPr>
          <p:cNvPr id="213" name="Shape 213"/>
          <p:cNvSpPr txBox="1"/>
          <p:nvPr/>
        </p:nvSpPr>
        <p:spPr>
          <a:xfrm>
            <a:off x="1163887" y="4739733"/>
            <a:ext cx="491700" cy="182099"/>
          </a:xfrm>
          <a:prstGeom prst="rect">
            <a:avLst/>
          </a:prstGeom>
          <a:noFill/>
          <a:ln>
            <a:noFill/>
          </a:ln>
        </p:spPr>
        <p:txBody>
          <a:bodyPr lIns="91425" tIns="91425" rIns="91425" bIns="91425" anchor="t" anchorCtr="0">
            <a:noAutofit/>
          </a:bodyPr>
          <a:lstStyle/>
          <a:p>
            <a:r>
              <a:rPr lang="en"/>
              <a:t>3</a:t>
            </a:r>
          </a:p>
        </p:txBody>
      </p:sp>
      <p:sp>
        <p:nvSpPr>
          <p:cNvPr id="215" name="Shape 215"/>
          <p:cNvSpPr/>
          <p:nvPr/>
        </p:nvSpPr>
        <p:spPr>
          <a:xfrm>
            <a:off x="1221875" y="2048100"/>
            <a:ext cx="956400" cy="27579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216" name="Shape 216"/>
          <p:cNvSpPr txBox="1"/>
          <p:nvPr/>
        </p:nvSpPr>
        <p:spPr>
          <a:xfrm>
            <a:off x="3479726" y="1625725"/>
            <a:ext cx="3635099" cy="552600"/>
          </a:xfrm>
          <a:prstGeom prst="rect">
            <a:avLst/>
          </a:prstGeom>
          <a:noFill/>
          <a:ln>
            <a:noFill/>
          </a:ln>
        </p:spPr>
        <p:txBody>
          <a:bodyPr lIns="91425" tIns="91425" rIns="91425" bIns="91425" anchor="t" anchorCtr="0">
            <a:noAutofit/>
          </a:bodyPr>
          <a:lstStyle/>
          <a:p>
            <a:r>
              <a:rPr lang="en" sz="2400">
                <a:solidFill>
                  <a:srgbClr val="FF0000"/>
                </a:solidFill>
              </a:rPr>
              <a:t>32x32x3 image</a:t>
            </a:r>
          </a:p>
          <a:p>
            <a:r>
              <a:rPr lang="en" sz="2400">
                <a:solidFill>
                  <a:srgbClr val="0000FF"/>
                </a:solidFill>
              </a:rPr>
              <a:t>5x5x3 filter</a:t>
            </a:r>
          </a:p>
        </p:txBody>
      </p:sp>
      <p:cxnSp>
        <p:nvCxnSpPr>
          <p:cNvPr id="217" name="Shape 217"/>
          <p:cNvCxnSpPr/>
          <p:nvPr/>
        </p:nvCxnSpPr>
        <p:spPr>
          <a:xfrm flipH="1">
            <a:off x="2348651" y="1867501"/>
            <a:ext cx="984299" cy="233099"/>
          </a:xfrm>
          <a:prstGeom prst="straightConnector1">
            <a:avLst/>
          </a:prstGeom>
          <a:noFill/>
          <a:ln w="9525" cap="flat" cmpd="sng">
            <a:solidFill>
              <a:srgbClr val="FF0000"/>
            </a:solidFill>
            <a:prstDash val="solid"/>
            <a:round/>
            <a:headEnd type="none" w="lg" len="lg"/>
            <a:tailEnd type="triangle" w="lg" len="lg"/>
          </a:ln>
        </p:spPr>
      </p:cxnSp>
      <p:cxnSp>
        <p:nvCxnSpPr>
          <p:cNvPr id="218" name="Shape 218"/>
          <p:cNvCxnSpPr/>
          <p:nvPr/>
        </p:nvCxnSpPr>
        <p:spPr>
          <a:xfrm flipH="1">
            <a:off x="2037649" y="2351026"/>
            <a:ext cx="1398900" cy="543899"/>
          </a:xfrm>
          <a:prstGeom prst="straightConnector1">
            <a:avLst/>
          </a:prstGeom>
          <a:noFill/>
          <a:ln w="9525" cap="flat" cmpd="sng">
            <a:solidFill>
              <a:srgbClr val="0000FF"/>
            </a:solidFill>
            <a:prstDash val="solid"/>
            <a:round/>
            <a:headEnd type="none" w="lg" len="lg"/>
            <a:tailEnd type="triangle" w="lg" len="lg"/>
          </a:ln>
        </p:spPr>
      </p:cxnSp>
      <p:cxnSp>
        <p:nvCxnSpPr>
          <p:cNvPr id="219" name="Shape 219"/>
          <p:cNvCxnSpPr/>
          <p:nvPr/>
        </p:nvCxnSpPr>
        <p:spPr>
          <a:xfrm>
            <a:off x="3971900" y="3430350"/>
            <a:ext cx="2365800" cy="0"/>
          </a:xfrm>
          <a:prstGeom prst="straightConnector1">
            <a:avLst/>
          </a:prstGeom>
          <a:noFill/>
          <a:ln w="9525" cap="flat" cmpd="sng">
            <a:solidFill>
              <a:schemeClr val="dk2"/>
            </a:solidFill>
            <a:prstDash val="solid"/>
            <a:round/>
            <a:headEnd type="none" w="lg" len="lg"/>
            <a:tailEnd type="triangle" w="lg" len="lg"/>
          </a:ln>
        </p:spPr>
      </p:cxnSp>
      <p:sp>
        <p:nvSpPr>
          <p:cNvPr id="220" name="Shape 220"/>
          <p:cNvSpPr txBox="1"/>
          <p:nvPr/>
        </p:nvSpPr>
        <p:spPr>
          <a:xfrm>
            <a:off x="3842425" y="3568201"/>
            <a:ext cx="3272400" cy="813899"/>
          </a:xfrm>
          <a:prstGeom prst="rect">
            <a:avLst/>
          </a:prstGeom>
          <a:noFill/>
          <a:ln>
            <a:noFill/>
          </a:ln>
        </p:spPr>
        <p:txBody>
          <a:bodyPr lIns="91425" tIns="91425" rIns="91425" bIns="91425" anchor="t" anchorCtr="0">
            <a:noAutofit/>
          </a:bodyPr>
          <a:lstStyle/>
          <a:p>
            <a:r>
              <a:rPr lang="en"/>
              <a:t>convolve (slide) over all spatial locations</a:t>
            </a:r>
          </a:p>
        </p:txBody>
      </p:sp>
      <p:sp>
        <p:nvSpPr>
          <p:cNvPr id="221" name="Shape 221"/>
          <p:cNvSpPr/>
          <p:nvPr/>
        </p:nvSpPr>
        <p:spPr>
          <a:xfrm>
            <a:off x="7074950" y="2048100"/>
            <a:ext cx="956400" cy="2757900"/>
          </a:xfrm>
          <a:prstGeom prst="cube">
            <a:avLst>
              <a:gd name="adj" fmla="val 90357"/>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222" name="Shape 222"/>
          <p:cNvSpPr txBox="1"/>
          <p:nvPr/>
        </p:nvSpPr>
        <p:spPr>
          <a:xfrm>
            <a:off x="7080351" y="1380926"/>
            <a:ext cx="1804499" cy="543899"/>
          </a:xfrm>
          <a:prstGeom prst="rect">
            <a:avLst/>
          </a:prstGeom>
          <a:noFill/>
          <a:ln>
            <a:noFill/>
          </a:ln>
        </p:spPr>
        <p:txBody>
          <a:bodyPr lIns="91425" tIns="91425" rIns="91425" bIns="91425" anchor="t" anchorCtr="0">
            <a:noAutofit/>
          </a:bodyPr>
          <a:lstStyle/>
          <a:p>
            <a:r>
              <a:rPr lang="en" b="1">
                <a:solidFill>
                  <a:srgbClr val="0000FF"/>
                </a:solidFill>
              </a:rPr>
              <a:t>activation map</a:t>
            </a:r>
          </a:p>
        </p:txBody>
      </p:sp>
      <p:sp>
        <p:nvSpPr>
          <p:cNvPr id="223" name="Shape 223"/>
          <p:cNvSpPr txBox="1"/>
          <p:nvPr/>
        </p:nvSpPr>
        <p:spPr>
          <a:xfrm>
            <a:off x="6959444" y="4761579"/>
            <a:ext cx="328199" cy="309600"/>
          </a:xfrm>
          <a:prstGeom prst="rect">
            <a:avLst/>
          </a:prstGeom>
          <a:noFill/>
          <a:ln>
            <a:noFill/>
          </a:ln>
        </p:spPr>
        <p:txBody>
          <a:bodyPr lIns="91425" tIns="91425" rIns="91425" bIns="91425" anchor="t" anchorCtr="0">
            <a:noAutofit/>
          </a:bodyPr>
          <a:lstStyle/>
          <a:p>
            <a:r>
              <a:rPr lang="en"/>
              <a:t>1</a:t>
            </a:r>
          </a:p>
        </p:txBody>
      </p:sp>
      <p:sp>
        <p:nvSpPr>
          <p:cNvPr id="224" name="Shape 224"/>
          <p:cNvSpPr txBox="1"/>
          <p:nvPr/>
        </p:nvSpPr>
        <p:spPr>
          <a:xfrm>
            <a:off x="7626953" y="4305900"/>
            <a:ext cx="491700" cy="309600"/>
          </a:xfrm>
          <a:prstGeom prst="rect">
            <a:avLst/>
          </a:prstGeom>
          <a:noFill/>
          <a:ln>
            <a:noFill/>
          </a:ln>
        </p:spPr>
        <p:txBody>
          <a:bodyPr lIns="91425" tIns="91425" rIns="91425" bIns="91425" anchor="t" anchorCtr="0">
            <a:noAutofit/>
          </a:bodyPr>
          <a:lstStyle/>
          <a:p>
            <a:r>
              <a:rPr lang="en"/>
              <a:t>28</a:t>
            </a:r>
          </a:p>
        </p:txBody>
      </p:sp>
      <p:sp>
        <p:nvSpPr>
          <p:cNvPr id="225" name="Shape 225"/>
          <p:cNvSpPr txBox="1"/>
          <p:nvPr/>
        </p:nvSpPr>
        <p:spPr>
          <a:xfrm>
            <a:off x="8031353" y="2894912"/>
            <a:ext cx="491700" cy="309600"/>
          </a:xfrm>
          <a:prstGeom prst="rect">
            <a:avLst/>
          </a:prstGeom>
          <a:noFill/>
          <a:ln>
            <a:noFill/>
          </a:ln>
        </p:spPr>
        <p:txBody>
          <a:bodyPr lIns="91425" tIns="91425" rIns="91425" bIns="91425" anchor="t" anchorCtr="0">
            <a:noAutofit/>
          </a:bodyPr>
          <a:lstStyle/>
          <a:p>
            <a:r>
              <a:rPr lang="en"/>
              <a:t>28</a:t>
            </a:r>
          </a:p>
        </p:txBody>
      </p:sp>
      <p:sp>
        <p:nvSpPr>
          <p:cNvPr id="24" name="Shape 141">
            <a:extLst>
              <a:ext uri="{FF2B5EF4-FFF2-40B4-BE49-F238E27FC236}">
                <a16:creationId xmlns:a16="http://schemas.microsoft.com/office/drawing/2014/main" id="{49D53781-FF54-5549-B3DA-D2C78E28F0F7}"/>
              </a:ext>
            </a:extLst>
          </p:cNvPr>
          <p:cNvSpPr txBox="1"/>
          <p:nvPr/>
        </p:nvSpPr>
        <p:spPr>
          <a:xfrm>
            <a:off x="751225" y="752223"/>
            <a:ext cx="7701900" cy="656999"/>
          </a:xfrm>
          <a:prstGeom prst="rect">
            <a:avLst/>
          </a:prstGeom>
          <a:noFill/>
          <a:ln>
            <a:noFill/>
          </a:ln>
        </p:spPr>
        <p:txBody>
          <a:bodyPr lIns="91425" tIns="91425" rIns="91425" bIns="91425" anchor="t" anchorCtr="0">
            <a:noAutofit/>
          </a:bodyPr>
          <a:lstStyle/>
          <a:p>
            <a:r>
              <a:rPr lang="en" sz="3600" dirty="0"/>
              <a:t>Convolution Layer</a:t>
            </a:r>
          </a:p>
        </p:txBody>
      </p:sp>
    </p:spTree>
    <p:extLst>
      <p:ext uri="{BB962C8B-B14F-4D97-AF65-F5344CB8AC3E}">
        <p14:creationId xmlns:p14="http://schemas.microsoft.com/office/powerpoint/2010/main" val="22416147"/>
      </p:ext>
    </p:extLst>
  </p:cSld>
  <p:clrMapOvr>
    <a:masterClrMapping/>
  </p:clrMapOvr>
  <p:transition spd="slow">
    <p:cut/>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p:nvPr/>
        </p:nvSpPr>
        <p:spPr>
          <a:xfrm>
            <a:off x="7074950" y="2048100"/>
            <a:ext cx="956400" cy="2757900"/>
          </a:xfrm>
          <a:prstGeom prst="cube">
            <a:avLst>
              <a:gd name="adj" fmla="val 90357"/>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231" name="Shape 231"/>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84</a:t>
            </a:fld>
            <a:endParaRPr lang="en"/>
          </a:p>
        </p:txBody>
      </p:sp>
      <p:sp>
        <p:nvSpPr>
          <p:cNvPr id="232" name="Shape 232"/>
          <p:cNvSpPr/>
          <p:nvPr/>
        </p:nvSpPr>
        <p:spPr>
          <a:xfrm>
            <a:off x="1638401" y="3020101"/>
            <a:ext cx="282299" cy="813899"/>
          </a:xfrm>
          <a:prstGeom prst="cube">
            <a:avLst>
              <a:gd name="adj" fmla="val 53382"/>
            </a:avLst>
          </a:prstGeom>
          <a:solidFill>
            <a:srgbClr val="D9EAD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233" name="Shape 233"/>
          <p:cNvSpPr/>
          <p:nvPr/>
        </p:nvSpPr>
        <p:spPr>
          <a:xfrm>
            <a:off x="3234651" y="3285901"/>
            <a:ext cx="282299" cy="282299"/>
          </a:xfrm>
          <a:prstGeom prst="ellipse">
            <a:avLst/>
          </a:prstGeom>
          <a:solidFill>
            <a:srgbClr val="D9EAD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cxnSp>
        <p:nvCxnSpPr>
          <p:cNvPr id="234" name="Shape 234"/>
          <p:cNvCxnSpPr>
            <a:endCxn id="233" idx="2"/>
          </p:cNvCxnSpPr>
          <p:nvPr/>
        </p:nvCxnSpPr>
        <p:spPr>
          <a:xfrm rot="10800000" flipH="1">
            <a:off x="1745150" y="3427049"/>
            <a:ext cx="1489500" cy="399000"/>
          </a:xfrm>
          <a:prstGeom prst="straightConnector1">
            <a:avLst/>
          </a:prstGeom>
          <a:noFill/>
          <a:ln w="19050" cap="flat" cmpd="sng">
            <a:solidFill>
              <a:srgbClr val="000000"/>
            </a:solidFill>
            <a:prstDash val="solid"/>
            <a:round/>
            <a:headEnd type="none" w="lg" len="lg"/>
            <a:tailEnd type="none" w="lg" len="lg"/>
          </a:ln>
        </p:spPr>
      </p:cxnSp>
      <p:cxnSp>
        <p:nvCxnSpPr>
          <p:cNvPr id="235" name="Shape 235"/>
          <p:cNvCxnSpPr>
            <a:endCxn id="233" idx="2"/>
          </p:cNvCxnSpPr>
          <p:nvPr/>
        </p:nvCxnSpPr>
        <p:spPr>
          <a:xfrm>
            <a:off x="1764650" y="3189749"/>
            <a:ext cx="1470000" cy="237300"/>
          </a:xfrm>
          <a:prstGeom prst="straightConnector1">
            <a:avLst/>
          </a:prstGeom>
          <a:noFill/>
          <a:ln w="19050" cap="flat" cmpd="sng">
            <a:solidFill>
              <a:srgbClr val="000000"/>
            </a:solidFill>
            <a:prstDash val="solid"/>
            <a:round/>
            <a:headEnd type="none" w="lg" len="lg"/>
            <a:tailEnd type="none" w="lg" len="lg"/>
          </a:ln>
        </p:spPr>
      </p:cxnSp>
      <p:cxnSp>
        <p:nvCxnSpPr>
          <p:cNvPr id="236" name="Shape 236"/>
          <p:cNvCxnSpPr>
            <a:endCxn id="233" idx="2"/>
          </p:cNvCxnSpPr>
          <p:nvPr/>
        </p:nvCxnSpPr>
        <p:spPr>
          <a:xfrm>
            <a:off x="1900850" y="3040349"/>
            <a:ext cx="1333800" cy="386700"/>
          </a:xfrm>
          <a:prstGeom prst="straightConnector1">
            <a:avLst/>
          </a:prstGeom>
          <a:noFill/>
          <a:ln w="19050" cap="flat" cmpd="sng">
            <a:solidFill>
              <a:srgbClr val="000000"/>
            </a:solidFill>
            <a:prstDash val="solid"/>
            <a:round/>
            <a:headEnd type="none" w="lg" len="lg"/>
            <a:tailEnd type="none" w="lg" len="lg"/>
          </a:ln>
        </p:spPr>
      </p:cxnSp>
      <p:cxnSp>
        <p:nvCxnSpPr>
          <p:cNvPr id="237" name="Shape 237"/>
          <p:cNvCxnSpPr>
            <a:endCxn id="233" idx="2"/>
          </p:cNvCxnSpPr>
          <p:nvPr/>
        </p:nvCxnSpPr>
        <p:spPr>
          <a:xfrm rot="10800000" flipH="1">
            <a:off x="1926950" y="3427049"/>
            <a:ext cx="1307700" cy="249600"/>
          </a:xfrm>
          <a:prstGeom prst="straightConnector1">
            <a:avLst/>
          </a:prstGeom>
          <a:noFill/>
          <a:ln w="19050" cap="flat" cmpd="sng">
            <a:solidFill>
              <a:srgbClr val="000000"/>
            </a:solidFill>
            <a:prstDash val="solid"/>
            <a:round/>
            <a:headEnd type="none" w="lg" len="lg"/>
            <a:tailEnd type="none" w="lg" len="lg"/>
          </a:ln>
        </p:spPr>
      </p:cxnSp>
      <p:sp>
        <p:nvSpPr>
          <p:cNvPr id="238" name="Shape 238"/>
          <p:cNvSpPr txBox="1"/>
          <p:nvPr/>
        </p:nvSpPr>
        <p:spPr>
          <a:xfrm>
            <a:off x="1834500" y="4348100"/>
            <a:ext cx="491700" cy="309600"/>
          </a:xfrm>
          <a:prstGeom prst="rect">
            <a:avLst/>
          </a:prstGeom>
          <a:noFill/>
          <a:ln>
            <a:noFill/>
          </a:ln>
        </p:spPr>
        <p:txBody>
          <a:bodyPr lIns="91425" tIns="91425" rIns="91425" bIns="91425" anchor="t" anchorCtr="0">
            <a:noAutofit/>
          </a:bodyPr>
          <a:lstStyle/>
          <a:p>
            <a:r>
              <a:rPr lang="en"/>
              <a:t>32</a:t>
            </a:r>
          </a:p>
        </p:txBody>
      </p:sp>
      <p:sp>
        <p:nvSpPr>
          <p:cNvPr id="239" name="Shape 239"/>
          <p:cNvSpPr txBox="1"/>
          <p:nvPr/>
        </p:nvSpPr>
        <p:spPr>
          <a:xfrm>
            <a:off x="2198800" y="2274926"/>
            <a:ext cx="491700" cy="282299"/>
          </a:xfrm>
          <a:prstGeom prst="rect">
            <a:avLst/>
          </a:prstGeom>
          <a:noFill/>
          <a:ln>
            <a:noFill/>
          </a:ln>
        </p:spPr>
        <p:txBody>
          <a:bodyPr lIns="91425" tIns="91425" rIns="91425" bIns="91425" anchor="t" anchorCtr="0">
            <a:noAutofit/>
          </a:bodyPr>
          <a:lstStyle/>
          <a:p>
            <a:r>
              <a:rPr lang="en"/>
              <a:t>32</a:t>
            </a:r>
          </a:p>
        </p:txBody>
      </p:sp>
      <p:sp>
        <p:nvSpPr>
          <p:cNvPr id="240" name="Shape 240"/>
          <p:cNvSpPr txBox="1"/>
          <p:nvPr/>
        </p:nvSpPr>
        <p:spPr>
          <a:xfrm>
            <a:off x="1163887" y="4739733"/>
            <a:ext cx="491700" cy="182099"/>
          </a:xfrm>
          <a:prstGeom prst="rect">
            <a:avLst/>
          </a:prstGeom>
          <a:noFill/>
          <a:ln>
            <a:noFill/>
          </a:ln>
        </p:spPr>
        <p:txBody>
          <a:bodyPr lIns="91425" tIns="91425" rIns="91425" bIns="91425" anchor="t" anchorCtr="0">
            <a:noAutofit/>
          </a:bodyPr>
          <a:lstStyle/>
          <a:p>
            <a:r>
              <a:rPr lang="en"/>
              <a:t>3</a:t>
            </a:r>
          </a:p>
        </p:txBody>
      </p:sp>
      <p:sp>
        <p:nvSpPr>
          <p:cNvPr id="242" name="Shape 242"/>
          <p:cNvSpPr txBox="1"/>
          <p:nvPr/>
        </p:nvSpPr>
        <p:spPr>
          <a:xfrm>
            <a:off x="3479726" y="1625725"/>
            <a:ext cx="3635099" cy="552600"/>
          </a:xfrm>
          <a:prstGeom prst="rect">
            <a:avLst/>
          </a:prstGeom>
          <a:noFill/>
          <a:ln>
            <a:noFill/>
          </a:ln>
        </p:spPr>
        <p:txBody>
          <a:bodyPr lIns="91425" tIns="91425" rIns="91425" bIns="91425" anchor="t" anchorCtr="0">
            <a:noAutofit/>
          </a:bodyPr>
          <a:lstStyle/>
          <a:p>
            <a:r>
              <a:rPr lang="en" sz="2400">
                <a:solidFill>
                  <a:srgbClr val="FF0000"/>
                </a:solidFill>
              </a:rPr>
              <a:t>32x32x3 image</a:t>
            </a:r>
          </a:p>
          <a:p>
            <a:r>
              <a:rPr lang="en" sz="2400">
                <a:solidFill>
                  <a:srgbClr val="38761D"/>
                </a:solidFill>
              </a:rPr>
              <a:t>5x5x3 filter</a:t>
            </a:r>
          </a:p>
        </p:txBody>
      </p:sp>
      <p:cxnSp>
        <p:nvCxnSpPr>
          <p:cNvPr id="243" name="Shape 243"/>
          <p:cNvCxnSpPr/>
          <p:nvPr/>
        </p:nvCxnSpPr>
        <p:spPr>
          <a:xfrm flipH="1">
            <a:off x="2348651" y="1867501"/>
            <a:ext cx="984299" cy="233099"/>
          </a:xfrm>
          <a:prstGeom prst="straightConnector1">
            <a:avLst/>
          </a:prstGeom>
          <a:noFill/>
          <a:ln w="9525" cap="flat" cmpd="sng">
            <a:solidFill>
              <a:srgbClr val="FF0000"/>
            </a:solidFill>
            <a:prstDash val="solid"/>
            <a:round/>
            <a:headEnd type="none" w="lg" len="lg"/>
            <a:tailEnd type="triangle" w="lg" len="lg"/>
          </a:ln>
        </p:spPr>
      </p:cxnSp>
      <p:cxnSp>
        <p:nvCxnSpPr>
          <p:cNvPr id="244" name="Shape 244"/>
          <p:cNvCxnSpPr/>
          <p:nvPr/>
        </p:nvCxnSpPr>
        <p:spPr>
          <a:xfrm flipH="1">
            <a:off x="2037649" y="2351026"/>
            <a:ext cx="1398900" cy="543899"/>
          </a:xfrm>
          <a:prstGeom prst="straightConnector1">
            <a:avLst/>
          </a:prstGeom>
          <a:noFill/>
          <a:ln w="9525" cap="flat" cmpd="sng">
            <a:solidFill>
              <a:srgbClr val="38761D"/>
            </a:solidFill>
            <a:prstDash val="solid"/>
            <a:round/>
            <a:headEnd type="none" w="lg" len="lg"/>
            <a:tailEnd type="triangle" w="lg" len="lg"/>
          </a:ln>
        </p:spPr>
      </p:cxnSp>
      <p:cxnSp>
        <p:nvCxnSpPr>
          <p:cNvPr id="245" name="Shape 245"/>
          <p:cNvCxnSpPr/>
          <p:nvPr/>
        </p:nvCxnSpPr>
        <p:spPr>
          <a:xfrm>
            <a:off x="3971900" y="3430350"/>
            <a:ext cx="2365800" cy="0"/>
          </a:xfrm>
          <a:prstGeom prst="straightConnector1">
            <a:avLst/>
          </a:prstGeom>
          <a:noFill/>
          <a:ln w="9525" cap="flat" cmpd="sng">
            <a:solidFill>
              <a:schemeClr val="dk2"/>
            </a:solidFill>
            <a:prstDash val="solid"/>
            <a:round/>
            <a:headEnd type="none" w="lg" len="lg"/>
            <a:tailEnd type="triangle" w="lg" len="lg"/>
          </a:ln>
        </p:spPr>
      </p:cxnSp>
      <p:sp>
        <p:nvSpPr>
          <p:cNvPr id="246" name="Shape 246"/>
          <p:cNvSpPr txBox="1"/>
          <p:nvPr/>
        </p:nvSpPr>
        <p:spPr>
          <a:xfrm>
            <a:off x="3842425" y="3568201"/>
            <a:ext cx="3272400" cy="813899"/>
          </a:xfrm>
          <a:prstGeom prst="rect">
            <a:avLst/>
          </a:prstGeom>
          <a:noFill/>
          <a:ln>
            <a:noFill/>
          </a:ln>
        </p:spPr>
        <p:txBody>
          <a:bodyPr lIns="91425" tIns="91425" rIns="91425" bIns="91425" anchor="t" anchorCtr="0">
            <a:noAutofit/>
          </a:bodyPr>
          <a:lstStyle/>
          <a:p>
            <a:r>
              <a:rPr lang="en"/>
              <a:t>convolve (slide) over all spatial locations</a:t>
            </a:r>
          </a:p>
        </p:txBody>
      </p:sp>
      <p:sp>
        <p:nvSpPr>
          <p:cNvPr id="247" name="Shape 247"/>
          <p:cNvSpPr/>
          <p:nvPr/>
        </p:nvSpPr>
        <p:spPr>
          <a:xfrm>
            <a:off x="7452928" y="2048100"/>
            <a:ext cx="956400" cy="2757900"/>
          </a:xfrm>
          <a:prstGeom prst="cube">
            <a:avLst>
              <a:gd name="adj" fmla="val 90357"/>
            </a:avLst>
          </a:prstGeom>
          <a:solidFill>
            <a:srgbClr val="D9EAD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248" name="Shape 248"/>
          <p:cNvSpPr txBox="1"/>
          <p:nvPr/>
        </p:nvSpPr>
        <p:spPr>
          <a:xfrm>
            <a:off x="7049901" y="1609526"/>
            <a:ext cx="2063399" cy="543899"/>
          </a:xfrm>
          <a:prstGeom prst="rect">
            <a:avLst/>
          </a:prstGeom>
          <a:noFill/>
          <a:ln>
            <a:noFill/>
          </a:ln>
        </p:spPr>
        <p:txBody>
          <a:bodyPr lIns="91425" tIns="91425" rIns="91425" bIns="91425" anchor="t" anchorCtr="0">
            <a:noAutofit/>
          </a:bodyPr>
          <a:lstStyle/>
          <a:p>
            <a:r>
              <a:rPr lang="en" b="1"/>
              <a:t>activation maps</a:t>
            </a:r>
          </a:p>
        </p:txBody>
      </p:sp>
      <p:sp>
        <p:nvSpPr>
          <p:cNvPr id="249" name="Shape 249"/>
          <p:cNvSpPr txBox="1"/>
          <p:nvPr/>
        </p:nvSpPr>
        <p:spPr>
          <a:xfrm>
            <a:off x="7337422" y="4761579"/>
            <a:ext cx="328199" cy="309600"/>
          </a:xfrm>
          <a:prstGeom prst="rect">
            <a:avLst/>
          </a:prstGeom>
          <a:noFill/>
          <a:ln>
            <a:noFill/>
          </a:ln>
        </p:spPr>
        <p:txBody>
          <a:bodyPr lIns="91425" tIns="91425" rIns="91425" bIns="91425" anchor="t" anchorCtr="0">
            <a:noAutofit/>
          </a:bodyPr>
          <a:lstStyle/>
          <a:p>
            <a:r>
              <a:rPr lang="en"/>
              <a:t>1</a:t>
            </a:r>
          </a:p>
        </p:txBody>
      </p:sp>
      <p:sp>
        <p:nvSpPr>
          <p:cNvPr id="250" name="Shape 250"/>
          <p:cNvSpPr txBox="1"/>
          <p:nvPr/>
        </p:nvSpPr>
        <p:spPr>
          <a:xfrm>
            <a:off x="8004930" y="4305900"/>
            <a:ext cx="491700" cy="309600"/>
          </a:xfrm>
          <a:prstGeom prst="rect">
            <a:avLst/>
          </a:prstGeom>
          <a:noFill/>
          <a:ln>
            <a:noFill/>
          </a:ln>
        </p:spPr>
        <p:txBody>
          <a:bodyPr lIns="91425" tIns="91425" rIns="91425" bIns="91425" anchor="t" anchorCtr="0">
            <a:noAutofit/>
          </a:bodyPr>
          <a:lstStyle/>
          <a:p>
            <a:r>
              <a:rPr lang="en"/>
              <a:t>28</a:t>
            </a:r>
          </a:p>
        </p:txBody>
      </p:sp>
      <p:sp>
        <p:nvSpPr>
          <p:cNvPr id="251" name="Shape 251"/>
          <p:cNvSpPr txBox="1"/>
          <p:nvPr/>
        </p:nvSpPr>
        <p:spPr>
          <a:xfrm>
            <a:off x="8409330" y="2894912"/>
            <a:ext cx="491700" cy="309600"/>
          </a:xfrm>
          <a:prstGeom prst="rect">
            <a:avLst/>
          </a:prstGeom>
          <a:noFill/>
          <a:ln>
            <a:noFill/>
          </a:ln>
        </p:spPr>
        <p:txBody>
          <a:bodyPr lIns="91425" tIns="91425" rIns="91425" bIns="91425" anchor="t" anchorCtr="0">
            <a:noAutofit/>
          </a:bodyPr>
          <a:lstStyle/>
          <a:p>
            <a:r>
              <a:rPr lang="en"/>
              <a:t>28</a:t>
            </a:r>
          </a:p>
        </p:txBody>
      </p:sp>
      <p:sp>
        <p:nvSpPr>
          <p:cNvPr id="252" name="Shape 252"/>
          <p:cNvSpPr/>
          <p:nvPr/>
        </p:nvSpPr>
        <p:spPr>
          <a:xfrm>
            <a:off x="1221875" y="2048100"/>
            <a:ext cx="956400" cy="27579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253" name="Shape 253"/>
          <p:cNvSpPr txBox="1"/>
          <p:nvPr/>
        </p:nvSpPr>
        <p:spPr>
          <a:xfrm>
            <a:off x="4805422" y="1160485"/>
            <a:ext cx="5063999" cy="282299"/>
          </a:xfrm>
          <a:prstGeom prst="rect">
            <a:avLst/>
          </a:prstGeom>
          <a:noFill/>
          <a:ln>
            <a:noFill/>
          </a:ln>
        </p:spPr>
        <p:txBody>
          <a:bodyPr lIns="91425" tIns="91425" rIns="91425" bIns="91425" anchor="t" anchorCtr="0">
            <a:noAutofit/>
          </a:bodyPr>
          <a:lstStyle/>
          <a:p>
            <a:r>
              <a:rPr lang="en" sz="2400" dirty="0"/>
              <a:t>consider a second, </a:t>
            </a:r>
            <a:r>
              <a:rPr lang="en" sz="2400" dirty="0">
                <a:solidFill>
                  <a:srgbClr val="38761D"/>
                </a:solidFill>
              </a:rPr>
              <a:t>green </a:t>
            </a:r>
            <a:r>
              <a:rPr lang="en" sz="2400" dirty="0"/>
              <a:t>filter</a:t>
            </a:r>
          </a:p>
        </p:txBody>
      </p:sp>
      <p:sp>
        <p:nvSpPr>
          <p:cNvPr id="26" name="Shape 141">
            <a:extLst>
              <a:ext uri="{FF2B5EF4-FFF2-40B4-BE49-F238E27FC236}">
                <a16:creationId xmlns:a16="http://schemas.microsoft.com/office/drawing/2014/main" id="{9007F3C0-A26B-F24A-95EF-6CED773EB402}"/>
              </a:ext>
            </a:extLst>
          </p:cNvPr>
          <p:cNvSpPr txBox="1"/>
          <p:nvPr/>
        </p:nvSpPr>
        <p:spPr>
          <a:xfrm>
            <a:off x="751225" y="752223"/>
            <a:ext cx="6053023" cy="656999"/>
          </a:xfrm>
          <a:prstGeom prst="rect">
            <a:avLst/>
          </a:prstGeom>
          <a:noFill/>
          <a:ln>
            <a:noFill/>
          </a:ln>
        </p:spPr>
        <p:txBody>
          <a:bodyPr lIns="91425" tIns="91425" rIns="91425" bIns="91425" anchor="t" anchorCtr="0">
            <a:noAutofit/>
          </a:bodyPr>
          <a:lstStyle/>
          <a:p>
            <a:r>
              <a:rPr lang="en" sz="3600" dirty="0"/>
              <a:t>Convolution Layer</a:t>
            </a:r>
          </a:p>
        </p:txBody>
      </p:sp>
    </p:spTree>
    <p:extLst>
      <p:ext uri="{BB962C8B-B14F-4D97-AF65-F5344CB8AC3E}">
        <p14:creationId xmlns:p14="http://schemas.microsoft.com/office/powerpoint/2010/main" val="991074108"/>
      </p:ext>
    </p:extLst>
  </p:cSld>
  <p:clrMapOvr>
    <a:masterClrMapping/>
  </p:clrMapOvr>
  <p:transition spd="slow">
    <p:cut/>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p:nvPr/>
        </p:nvSpPr>
        <p:spPr>
          <a:xfrm>
            <a:off x="1221875" y="1819500"/>
            <a:ext cx="956400" cy="27579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259" name="Shape 259"/>
          <p:cNvSpPr/>
          <p:nvPr/>
        </p:nvSpPr>
        <p:spPr>
          <a:xfrm>
            <a:off x="5703350" y="1819500"/>
            <a:ext cx="956400" cy="2757900"/>
          </a:xfrm>
          <a:prstGeom prst="cube">
            <a:avLst>
              <a:gd name="adj" fmla="val 90357"/>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260" name="Shape 260"/>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85</a:t>
            </a:fld>
            <a:endParaRPr lang="en"/>
          </a:p>
        </p:txBody>
      </p:sp>
      <p:sp>
        <p:nvSpPr>
          <p:cNvPr id="261" name="Shape 261"/>
          <p:cNvSpPr txBox="1"/>
          <p:nvPr/>
        </p:nvSpPr>
        <p:spPr>
          <a:xfrm>
            <a:off x="1834500" y="4119500"/>
            <a:ext cx="491700" cy="309600"/>
          </a:xfrm>
          <a:prstGeom prst="rect">
            <a:avLst/>
          </a:prstGeom>
          <a:noFill/>
          <a:ln>
            <a:noFill/>
          </a:ln>
        </p:spPr>
        <p:txBody>
          <a:bodyPr lIns="91425" tIns="91425" rIns="91425" bIns="91425" anchor="t" anchorCtr="0">
            <a:noAutofit/>
          </a:bodyPr>
          <a:lstStyle/>
          <a:p>
            <a:r>
              <a:rPr lang="en"/>
              <a:t>32</a:t>
            </a:r>
          </a:p>
        </p:txBody>
      </p:sp>
      <p:sp>
        <p:nvSpPr>
          <p:cNvPr id="262" name="Shape 262"/>
          <p:cNvSpPr txBox="1"/>
          <p:nvPr/>
        </p:nvSpPr>
        <p:spPr>
          <a:xfrm>
            <a:off x="2198800" y="2046326"/>
            <a:ext cx="491700" cy="282299"/>
          </a:xfrm>
          <a:prstGeom prst="rect">
            <a:avLst/>
          </a:prstGeom>
          <a:noFill/>
          <a:ln>
            <a:noFill/>
          </a:ln>
        </p:spPr>
        <p:txBody>
          <a:bodyPr lIns="91425" tIns="91425" rIns="91425" bIns="91425" anchor="t" anchorCtr="0">
            <a:noAutofit/>
          </a:bodyPr>
          <a:lstStyle/>
          <a:p>
            <a:r>
              <a:rPr lang="en"/>
              <a:t>32</a:t>
            </a:r>
          </a:p>
        </p:txBody>
      </p:sp>
      <p:sp>
        <p:nvSpPr>
          <p:cNvPr id="263" name="Shape 263"/>
          <p:cNvSpPr txBox="1"/>
          <p:nvPr/>
        </p:nvSpPr>
        <p:spPr>
          <a:xfrm>
            <a:off x="1163887" y="4511133"/>
            <a:ext cx="491700" cy="182099"/>
          </a:xfrm>
          <a:prstGeom prst="rect">
            <a:avLst/>
          </a:prstGeom>
          <a:noFill/>
          <a:ln>
            <a:noFill/>
          </a:ln>
        </p:spPr>
        <p:txBody>
          <a:bodyPr lIns="91425" tIns="91425" rIns="91425" bIns="91425" anchor="t" anchorCtr="0">
            <a:noAutofit/>
          </a:bodyPr>
          <a:lstStyle/>
          <a:p>
            <a:r>
              <a:rPr lang="en"/>
              <a:t>3</a:t>
            </a:r>
          </a:p>
        </p:txBody>
      </p:sp>
      <p:cxnSp>
        <p:nvCxnSpPr>
          <p:cNvPr id="264" name="Shape 264"/>
          <p:cNvCxnSpPr/>
          <p:nvPr/>
        </p:nvCxnSpPr>
        <p:spPr>
          <a:xfrm>
            <a:off x="2828900" y="3201750"/>
            <a:ext cx="2365800" cy="0"/>
          </a:xfrm>
          <a:prstGeom prst="straightConnector1">
            <a:avLst/>
          </a:prstGeom>
          <a:noFill/>
          <a:ln w="9525" cap="flat" cmpd="sng">
            <a:solidFill>
              <a:schemeClr val="dk2"/>
            </a:solidFill>
            <a:prstDash val="solid"/>
            <a:round/>
            <a:headEnd type="none" w="lg" len="lg"/>
            <a:tailEnd type="triangle" w="lg" len="lg"/>
          </a:ln>
        </p:spPr>
      </p:cxnSp>
      <p:sp>
        <p:nvSpPr>
          <p:cNvPr id="265" name="Shape 265"/>
          <p:cNvSpPr txBox="1"/>
          <p:nvPr/>
        </p:nvSpPr>
        <p:spPr>
          <a:xfrm>
            <a:off x="2851825" y="3187201"/>
            <a:ext cx="3272400" cy="813899"/>
          </a:xfrm>
          <a:prstGeom prst="rect">
            <a:avLst/>
          </a:prstGeom>
          <a:noFill/>
          <a:ln>
            <a:noFill/>
          </a:ln>
        </p:spPr>
        <p:txBody>
          <a:bodyPr lIns="91425" tIns="91425" rIns="91425" bIns="91425" anchor="t" anchorCtr="0">
            <a:noAutofit/>
          </a:bodyPr>
          <a:lstStyle/>
          <a:p>
            <a:r>
              <a:rPr lang="en"/>
              <a:t>Convolution Layer</a:t>
            </a:r>
          </a:p>
        </p:txBody>
      </p:sp>
      <p:sp>
        <p:nvSpPr>
          <p:cNvPr id="266" name="Shape 266"/>
          <p:cNvSpPr/>
          <p:nvPr/>
        </p:nvSpPr>
        <p:spPr>
          <a:xfrm>
            <a:off x="5852727" y="1819500"/>
            <a:ext cx="956400" cy="2757900"/>
          </a:xfrm>
          <a:prstGeom prst="cube">
            <a:avLst>
              <a:gd name="adj" fmla="val 90357"/>
            </a:avLst>
          </a:prstGeom>
          <a:solidFill>
            <a:srgbClr val="D9EAD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267" name="Shape 267"/>
          <p:cNvSpPr txBox="1"/>
          <p:nvPr/>
        </p:nvSpPr>
        <p:spPr>
          <a:xfrm>
            <a:off x="5830701" y="1380926"/>
            <a:ext cx="2063399" cy="543899"/>
          </a:xfrm>
          <a:prstGeom prst="rect">
            <a:avLst/>
          </a:prstGeom>
          <a:noFill/>
          <a:ln>
            <a:noFill/>
          </a:ln>
        </p:spPr>
        <p:txBody>
          <a:bodyPr lIns="91425" tIns="91425" rIns="91425" bIns="91425" anchor="t" anchorCtr="0">
            <a:noAutofit/>
          </a:bodyPr>
          <a:lstStyle/>
          <a:p>
            <a:r>
              <a:rPr lang="en" b="1"/>
              <a:t>activation maps</a:t>
            </a:r>
          </a:p>
        </p:txBody>
      </p:sp>
      <p:sp>
        <p:nvSpPr>
          <p:cNvPr id="268" name="Shape 268"/>
          <p:cNvSpPr txBox="1"/>
          <p:nvPr/>
        </p:nvSpPr>
        <p:spPr>
          <a:xfrm>
            <a:off x="5965822" y="4532979"/>
            <a:ext cx="328199" cy="309600"/>
          </a:xfrm>
          <a:prstGeom prst="rect">
            <a:avLst/>
          </a:prstGeom>
          <a:noFill/>
          <a:ln>
            <a:noFill/>
          </a:ln>
        </p:spPr>
        <p:txBody>
          <a:bodyPr lIns="91425" tIns="91425" rIns="91425" bIns="91425" anchor="t" anchorCtr="0">
            <a:noAutofit/>
          </a:bodyPr>
          <a:lstStyle/>
          <a:p>
            <a:r>
              <a:rPr lang="en"/>
              <a:t>6</a:t>
            </a:r>
          </a:p>
        </p:txBody>
      </p:sp>
      <p:sp>
        <p:nvSpPr>
          <p:cNvPr id="269" name="Shape 269"/>
          <p:cNvSpPr txBox="1"/>
          <p:nvPr/>
        </p:nvSpPr>
        <p:spPr>
          <a:xfrm>
            <a:off x="7021405" y="4096525"/>
            <a:ext cx="491700" cy="309600"/>
          </a:xfrm>
          <a:prstGeom prst="rect">
            <a:avLst/>
          </a:prstGeom>
          <a:noFill/>
          <a:ln>
            <a:noFill/>
          </a:ln>
        </p:spPr>
        <p:txBody>
          <a:bodyPr lIns="91425" tIns="91425" rIns="91425" bIns="91425" anchor="t" anchorCtr="0">
            <a:noAutofit/>
          </a:bodyPr>
          <a:lstStyle/>
          <a:p>
            <a:r>
              <a:rPr lang="en"/>
              <a:t>28</a:t>
            </a:r>
          </a:p>
        </p:txBody>
      </p:sp>
      <p:sp>
        <p:nvSpPr>
          <p:cNvPr id="270" name="Shape 270"/>
          <p:cNvSpPr txBox="1"/>
          <p:nvPr/>
        </p:nvSpPr>
        <p:spPr>
          <a:xfrm>
            <a:off x="7513105" y="2516212"/>
            <a:ext cx="491700" cy="309600"/>
          </a:xfrm>
          <a:prstGeom prst="rect">
            <a:avLst/>
          </a:prstGeom>
          <a:noFill/>
          <a:ln>
            <a:noFill/>
          </a:ln>
        </p:spPr>
        <p:txBody>
          <a:bodyPr lIns="91425" tIns="91425" rIns="91425" bIns="91425" anchor="t" anchorCtr="0">
            <a:noAutofit/>
          </a:bodyPr>
          <a:lstStyle/>
          <a:p>
            <a:r>
              <a:rPr lang="en"/>
              <a:t>28</a:t>
            </a:r>
          </a:p>
        </p:txBody>
      </p:sp>
      <p:sp>
        <p:nvSpPr>
          <p:cNvPr id="271" name="Shape 271"/>
          <p:cNvSpPr txBox="1"/>
          <p:nvPr/>
        </p:nvSpPr>
        <p:spPr>
          <a:xfrm>
            <a:off x="724550" y="931510"/>
            <a:ext cx="8721000" cy="386700"/>
          </a:xfrm>
          <a:prstGeom prst="rect">
            <a:avLst/>
          </a:prstGeom>
          <a:noFill/>
          <a:ln>
            <a:noFill/>
          </a:ln>
        </p:spPr>
        <p:txBody>
          <a:bodyPr lIns="91425" tIns="91425" rIns="91425" bIns="91425" anchor="t" anchorCtr="0">
            <a:noAutofit/>
          </a:bodyPr>
          <a:lstStyle/>
          <a:p>
            <a:r>
              <a:rPr lang="en" sz="2000" dirty="0"/>
              <a:t>For example, if we had 6 5x5 filters, we’ll get 6 separate activation maps:</a:t>
            </a:r>
          </a:p>
        </p:txBody>
      </p:sp>
      <p:sp>
        <p:nvSpPr>
          <p:cNvPr id="272" name="Shape 272"/>
          <p:cNvSpPr/>
          <p:nvPr/>
        </p:nvSpPr>
        <p:spPr>
          <a:xfrm>
            <a:off x="6005127" y="1819500"/>
            <a:ext cx="956400" cy="2757900"/>
          </a:xfrm>
          <a:prstGeom prst="cube">
            <a:avLst>
              <a:gd name="adj" fmla="val 90357"/>
            </a:avLst>
          </a:prstGeom>
          <a:solidFill>
            <a:srgbClr val="F4CCCC"/>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273" name="Shape 273"/>
          <p:cNvSpPr/>
          <p:nvPr/>
        </p:nvSpPr>
        <p:spPr>
          <a:xfrm>
            <a:off x="6157527" y="1819500"/>
            <a:ext cx="956400" cy="2757900"/>
          </a:xfrm>
          <a:prstGeom prst="cube">
            <a:avLst>
              <a:gd name="adj" fmla="val 90357"/>
            </a:avLst>
          </a:prstGeom>
          <a:solidFill>
            <a:srgbClr val="FFF2CC"/>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274" name="Shape 274"/>
          <p:cNvSpPr/>
          <p:nvPr/>
        </p:nvSpPr>
        <p:spPr>
          <a:xfrm>
            <a:off x="6309927" y="1819500"/>
            <a:ext cx="956400" cy="2757900"/>
          </a:xfrm>
          <a:prstGeom prst="cube">
            <a:avLst>
              <a:gd name="adj" fmla="val 90357"/>
            </a:avLst>
          </a:prstGeom>
          <a:solidFill>
            <a:srgbClr val="D9D2E9"/>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275" name="Shape 275"/>
          <p:cNvSpPr/>
          <p:nvPr/>
        </p:nvSpPr>
        <p:spPr>
          <a:xfrm>
            <a:off x="6462327" y="1819500"/>
            <a:ext cx="956400" cy="2757900"/>
          </a:xfrm>
          <a:prstGeom prst="cube">
            <a:avLst>
              <a:gd name="adj" fmla="val 90357"/>
            </a:avLst>
          </a:prstGeom>
          <a:solidFill>
            <a:srgbClr val="FCE5CD"/>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276" name="Shape 276"/>
          <p:cNvSpPr txBox="1"/>
          <p:nvPr/>
        </p:nvSpPr>
        <p:spPr>
          <a:xfrm>
            <a:off x="819651" y="4968011"/>
            <a:ext cx="8625899" cy="282299"/>
          </a:xfrm>
          <a:prstGeom prst="rect">
            <a:avLst/>
          </a:prstGeom>
          <a:noFill/>
          <a:ln>
            <a:noFill/>
          </a:ln>
        </p:spPr>
        <p:txBody>
          <a:bodyPr lIns="91425" tIns="91425" rIns="91425" bIns="91425" anchor="t" anchorCtr="0">
            <a:noAutofit/>
          </a:bodyPr>
          <a:lstStyle/>
          <a:p>
            <a:r>
              <a:rPr lang="en" sz="2000"/>
              <a:t>We stack these up to get a “new image” of size 28x28x6!</a:t>
            </a:r>
          </a:p>
        </p:txBody>
      </p:sp>
    </p:spTree>
    <p:extLst>
      <p:ext uri="{BB962C8B-B14F-4D97-AF65-F5344CB8AC3E}">
        <p14:creationId xmlns:p14="http://schemas.microsoft.com/office/powerpoint/2010/main" val="3778957636"/>
      </p:ext>
    </p:extLst>
  </p:cSld>
  <p:clrMapOvr>
    <a:masterClrMapping/>
  </p:clrMapOvr>
  <p:transition spd="slow">
    <p:cut/>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Shape 281"/>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86</a:t>
            </a:fld>
            <a:endParaRPr lang="en"/>
          </a:p>
        </p:txBody>
      </p:sp>
      <p:sp>
        <p:nvSpPr>
          <p:cNvPr id="283" name="Shape 283"/>
          <p:cNvSpPr/>
          <p:nvPr/>
        </p:nvSpPr>
        <p:spPr>
          <a:xfrm>
            <a:off x="1164839" y="1983550"/>
            <a:ext cx="956400" cy="27579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284" name="Shape 284"/>
          <p:cNvSpPr txBox="1"/>
          <p:nvPr/>
        </p:nvSpPr>
        <p:spPr>
          <a:xfrm>
            <a:off x="1777464" y="4283550"/>
            <a:ext cx="491700" cy="309600"/>
          </a:xfrm>
          <a:prstGeom prst="rect">
            <a:avLst/>
          </a:prstGeom>
          <a:noFill/>
          <a:ln>
            <a:noFill/>
          </a:ln>
        </p:spPr>
        <p:txBody>
          <a:bodyPr lIns="91425" tIns="91425" rIns="91425" bIns="91425" anchor="t" anchorCtr="0">
            <a:noAutofit/>
          </a:bodyPr>
          <a:lstStyle/>
          <a:p>
            <a:r>
              <a:rPr lang="en"/>
              <a:t>32</a:t>
            </a:r>
          </a:p>
        </p:txBody>
      </p:sp>
      <p:sp>
        <p:nvSpPr>
          <p:cNvPr id="285" name="Shape 285"/>
          <p:cNvSpPr txBox="1"/>
          <p:nvPr/>
        </p:nvSpPr>
        <p:spPr>
          <a:xfrm>
            <a:off x="2141764" y="2210376"/>
            <a:ext cx="491700" cy="282299"/>
          </a:xfrm>
          <a:prstGeom prst="rect">
            <a:avLst/>
          </a:prstGeom>
          <a:noFill/>
          <a:ln>
            <a:noFill/>
          </a:ln>
        </p:spPr>
        <p:txBody>
          <a:bodyPr lIns="91425" tIns="91425" rIns="91425" bIns="91425" anchor="t" anchorCtr="0">
            <a:noAutofit/>
          </a:bodyPr>
          <a:lstStyle/>
          <a:p>
            <a:r>
              <a:rPr lang="en"/>
              <a:t>32</a:t>
            </a:r>
          </a:p>
        </p:txBody>
      </p:sp>
      <p:sp>
        <p:nvSpPr>
          <p:cNvPr id="286" name="Shape 286"/>
          <p:cNvSpPr txBox="1"/>
          <p:nvPr/>
        </p:nvSpPr>
        <p:spPr>
          <a:xfrm>
            <a:off x="1106851" y="4675183"/>
            <a:ext cx="491700" cy="182099"/>
          </a:xfrm>
          <a:prstGeom prst="rect">
            <a:avLst/>
          </a:prstGeom>
          <a:noFill/>
          <a:ln>
            <a:noFill/>
          </a:ln>
        </p:spPr>
        <p:txBody>
          <a:bodyPr lIns="91425" tIns="91425" rIns="91425" bIns="91425" anchor="t" anchorCtr="0">
            <a:noAutofit/>
          </a:bodyPr>
          <a:lstStyle/>
          <a:p>
            <a:r>
              <a:rPr lang="en"/>
              <a:t>3</a:t>
            </a:r>
          </a:p>
        </p:txBody>
      </p:sp>
      <p:cxnSp>
        <p:nvCxnSpPr>
          <p:cNvPr id="287" name="Shape 287"/>
          <p:cNvCxnSpPr/>
          <p:nvPr/>
        </p:nvCxnSpPr>
        <p:spPr>
          <a:xfrm>
            <a:off x="2469640" y="3262200"/>
            <a:ext cx="987599" cy="0"/>
          </a:xfrm>
          <a:prstGeom prst="straightConnector1">
            <a:avLst/>
          </a:prstGeom>
          <a:noFill/>
          <a:ln w="9525" cap="flat" cmpd="sng">
            <a:solidFill>
              <a:schemeClr val="dk2"/>
            </a:solidFill>
            <a:prstDash val="solid"/>
            <a:round/>
            <a:headEnd type="none" w="lg" len="lg"/>
            <a:tailEnd type="triangle" w="lg" len="lg"/>
          </a:ln>
        </p:spPr>
      </p:cxnSp>
      <p:sp>
        <p:nvSpPr>
          <p:cNvPr id="288" name="Shape 288"/>
          <p:cNvSpPr/>
          <p:nvPr/>
        </p:nvSpPr>
        <p:spPr>
          <a:xfrm>
            <a:off x="3679439" y="1983550"/>
            <a:ext cx="956400" cy="2757900"/>
          </a:xfrm>
          <a:prstGeom prst="cube">
            <a:avLst>
              <a:gd name="adj" fmla="val 77711"/>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289" name="Shape 289"/>
          <p:cNvSpPr txBox="1"/>
          <p:nvPr/>
        </p:nvSpPr>
        <p:spPr>
          <a:xfrm>
            <a:off x="4292064" y="4283550"/>
            <a:ext cx="491700" cy="309600"/>
          </a:xfrm>
          <a:prstGeom prst="rect">
            <a:avLst/>
          </a:prstGeom>
          <a:noFill/>
          <a:ln>
            <a:noFill/>
          </a:ln>
        </p:spPr>
        <p:txBody>
          <a:bodyPr lIns="91425" tIns="91425" rIns="91425" bIns="91425" anchor="t" anchorCtr="0">
            <a:noAutofit/>
          </a:bodyPr>
          <a:lstStyle/>
          <a:p>
            <a:r>
              <a:rPr lang="en"/>
              <a:t>28</a:t>
            </a:r>
          </a:p>
        </p:txBody>
      </p:sp>
      <p:sp>
        <p:nvSpPr>
          <p:cNvPr id="290" name="Shape 290"/>
          <p:cNvSpPr txBox="1"/>
          <p:nvPr/>
        </p:nvSpPr>
        <p:spPr>
          <a:xfrm>
            <a:off x="4656364" y="2210376"/>
            <a:ext cx="491700" cy="282299"/>
          </a:xfrm>
          <a:prstGeom prst="rect">
            <a:avLst/>
          </a:prstGeom>
          <a:noFill/>
          <a:ln>
            <a:noFill/>
          </a:ln>
        </p:spPr>
        <p:txBody>
          <a:bodyPr lIns="91425" tIns="91425" rIns="91425" bIns="91425" anchor="t" anchorCtr="0">
            <a:noAutofit/>
          </a:bodyPr>
          <a:lstStyle/>
          <a:p>
            <a:r>
              <a:rPr lang="en"/>
              <a:t>28</a:t>
            </a:r>
          </a:p>
        </p:txBody>
      </p:sp>
      <p:sp>
        <p:nvSpPr>
          <p:cNvPr id="291" name="Shape 291"/>
          <p:cNvSpPr txBox="1"/>
          <p:nvPr/>
        </p:nvSpPr>
        <p:spPr>
          <a:xfrm>
            <a:off x="3621451" y="4675183"/>
            <a:ext cx="491700" cy="182099"/>
          </a:xfrm>
          <a:prstGeom prst="rect">
            <a:avLst/>
          </a:prstGeom>
          <a:noFill/>
          <a:ln>
            <a:noFill/>
          </a:ln>
        </p:spPr>
        <p:txBody>
          <a:bodyPr lIns="91425" tIns="91425" rIns="91425" bIns="91425" anchor="t" anchorCtr="0">
            <a:noAutofit/>
          </a:bodyPr>
          <a:lstStyle/>
          <a:p>
            <a:r>
              <a:rPr lang="en"/>
              <a:t>6</a:t>
            </a:r>
          </a:p>
        </p:txBody>
      </p:sp>
      <p:sp>
        <p:nvSpPr>
          <p:cNvPr id="292" name="Shape 292"/>
          <p:cNvSpPr txBox="1"/>
          <p:nvPr/>
        </p:nvSpPr>
        <p:spPr>
          <a:xfrm>
            <a:off x="2508965" y="3276450"/>
            <a:ext cx="987599" cy="393600"/>
          </a:xfrm>
          <a:prstGeom prst="rect">
            <a:avLst/>
          </a:prstGeom>
          <a:noFill/>
          <a:ln>
            <a:noFill/>
          </a:ln>
        </p:spPr>
        <p:txBody>
          <a:bodyPr lIns="91425" tIns="91425" rIns="91425" bIns="91425" anchor="t" anchorCtr="0">
            <a:noAutofit/>
          </a:bodyPr>
          <a:lstStyle/>
          <a:p>
            <a:r>
              <a:rPr lang="en"/>
              <a:t>CONV,</a:t>
            </a:r>
          </a:p>
          <a:p>
            <a:r>
              <a:rPr lang="en"/>
              <a:t>ReLU</a:t>
            </a:r>
          </a:p>
          <a:p>
            <a:r>
              <a:rPr lang="en">
                <a:solidFill>
                  <a:srgbClr val="0000FF"/>
                </a:solidFill>
              </a:rPr>
              <a:t>e.g. 6 5x5x3 filters</a:t>
            </a:r>
          </a:p>
        </p:txBody>
      </p:sp>
      <p:sp>
        <p:nvSpPr>
          <p:cNvPr id="14" name="Shape 298">
            <a:extLst>
              <a:ext uri="{FF2B5EF4-FFF2-40B4-BE49-F238E27FC236}">
                <a16:creationId xmlns:a16="http://schemas.microsoft.com/office/drawing/2014/main" id="{080B169F-F74A-0B4B-A6F4-692F9E5E1958}"/>
              </a:ext>
            </a:extLst>
          </p:cNvPr>
          <p:cNvSpPr txBox="1"/>
          <p:nvPr/>
        </p:nvSpPr>
        <p:spPr>
          <a:xfrm>
            <a:off x="762090" y="978417"/>
            <a:ext cx="8548200" cy="984299"/>
          </a:xfrm>
          <a:prstGeom prst="rect">
            <a:avLst/>
          </a:prstGeom>
          <a:noFill/>
          <a:ln>
            <a:noFill/>
          </a:ln>
        </p:spPr>
        <p:txBody>
          <a:bodyPr lIns="91425" tIns="91425" rIns="91425" bIns="91425" anchor="t" anchorCtr="0">
            <a:noAutofit/>
          </a:bodyPr>
          <a:lstStyle/>
          <a:p>
            <a:r>
              <a:rPr lang="en" b="1" dirty="0"/>
              <a:t>Preview: </a:t>
            </a:r>
            <a:r>
              <a:rPr lang="en" dirty="0" err="1"/>
              <a:t>ConvNet</a:t>
            </a:r>
            <a:r>
              <a:rPr lang="en" dirty="0"/>
              <a:t> is a sequence of Convolutional Layers, interspersed with activation functions</a:t>
            </a:r>
          </a:p>
        </p:txBody>
      </p:sp>
    </p:spTree>
    <p:extLst>
      <p:ext uri="{BB962C8B-B14F-4D97-AF65-F5344CB8AC3E}">
        <p14:creationId xmlns:p14="http://schemas.microsoft.com/office/powerpoint/2010/main" val="2162368710"/>
      </p:ext>
    </p:extLst>
  </p:cSld>
  <p:clrMapOvr>
    <a:masterClrMapping/>
  </p:clrMapOvr>
  <p:transition spd="slow">
    <p:cut/>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Shape 297"/>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87</a:t>
            </a:fld>
            <a:endParaRPr lang="en"/>
          </a:p>
        </p:txBody>
      </p:sp>
      <p:sp>
        <p:nvSpPr>
          <p:cNvPr id="298" name="Shape 298"/>
          <p:cNvSpPr txBox="1"/>
          <p:nvPr/>
        </p:nvSpPr>
        <p:spPr>
          <a:xfrm>
            <a:off x="762090" y="978417"/>
            <a:ext cx="8548200" cy="984299"/>
          </a:xfrm>
          <a:prstGeom prst="rect">
            <a:avLst/>
          </a:prstGeom>
          <a:noFill/>
          <a:ln>
            <a:noFill/>
          </a:ln>
        </p:spPr>
        <p:txBody>
          <a:bodyPr lIns="91425" tIns="91425" rIns="91425" bIns="91425" anchor="t" anchorCtr="0">
            <a:noAutofit/>
          </a:bodyPr>
          <a:lstStyle/>
          <a:p>
            <a:r>
              <a:rPr lang="en" b="1" dirty="0"/>
              <a:t>Preview: </a:t>
            </a:r>
            <a:r>
              <a:rPr lang="en" dirty="0" err="1"/>
              <a:t>ConvNet</a:t>
            </a:r>
            <a:r>
              <a:rPr lang="en" dirty="0"/>
              <a:t> is a sequence of Convolutional Layers, interspersed with activation functions</a:t>
            </a:r>
          </a:p>
        </p:txBody>
      </p:sp>
      <p:sp>
        <p:nvSpPr>
          <p:cNvPr id="299" name="Shape 299"/>
          <p:cNvSpPr/>
          <p:nvPr/>
        </p:nvSpPr>
        <p:spPr>
          <a:xfrm>
            <a:off x="761435" y="1983550"/>
            <a:ext cx="956400" cy="27579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300" name="Shape 300"/>
          <p:cNvSpPr txBox="1"/>
          <p:nvPr/>
        </p:nvSpPr>
        <p:spPr>
          <a:xfrm>
            <a:off x="1374060" y="4283550"/>
            <a:ext cx="491700" cy="309600"/>
          </a:xfrm>
          <a:prstGeom prst="rect">
            <a:avLst/>
          </a:prstGeom>
          <a:noFill/>
          <a:ln>
            <a:noFill/>
          </a:ln>
        </p:spPr>
        <p:txBody>
          <a:bodyPr lIns="91425" tIns="91425" rIns="91425" bIns="91425" anchor="t" anchorCtr="0">
            <a:noAutofit/>
          </a:bodyPr>
          <a:lstStyle/>
          <a:p>
            <a:r>
              <a:rPr lang="en"/>
              <a:t>32</a:t>
            </a:r>
          </a:p>
        </p:txBody>
      </p:sp>
      <p:sp>
        <p:nvSpPr>
          <p:cNvPr id="301" name="Shape 301"/>
          <p:cNvSpPr txBox="1"/>
          <p:nvPr/>
        </p:nvSpPr>
        <p:spPr>
          <a:xfrm>
            <a:off x="1738360" y="2210376"/>
            <a:ext cx="491700" cy="282299"/>
          </a:xfrm>
          <a:prstGeom prst="rect">
            <a:avLst/>
          </a:prstGeom>
          <a:noFill/>
          <a:ln>
            <a:noFill/>
          </a:ln>
        </p:spPr>
        <p:txBody>
          <a:bodyPr lIns="91425" tIns="91425" rIns="91425" bIns="91425" anchor="t" anchorCtr="0">
            <a:noAutofit/>
          </a:bodyPr>
          <a:lstStyle/>
          <a:p>
            <a:r>
              <a:rPr lang="en"/>
              <a:t>32</a:t>
            </a:r>
          </a:p>
        </p:txBody>
      </p:sp>
      <p:sp>
        <p:nvSpPr>
          <p:cNvPr id="302" name="Shape 302"/>
          <p:cNvSpPr txBox="1"/>
          <p:nvPr/>
        </p:nvSpPr>
        <p:spPr>
          <a:xfrm>
            <a:off x="703447" y="4675183"/>
            <a:ext cx="491700" cy="182099"/>
          </a:xfrm>
          <a:prstGeom prst="rect">
            <a:avLst/>
          </a:prstGeom>
          <a:noFill/>
          <a:ln>
            <a:noFill/>
          </a:ln>
        </p:spPr>
        <p:txBody>
          <a:bodyPr lIns="91425" tIns="91425" rIns="91425" bIns="91425" anchor="t" anchorCtr="0">
            <a:noAutofit/>
          </a:bodyPr>
          <a:lstStyle/>
          <a:p>
            <a:r>
              <a:rPr lang="en"/>
              <a:t>3</a:t>
            </a:r>
          </a:p>
        </p:txBody>
      </p:sp>
      <p:cxnSp>
        <p:nvCxnSpPr>
          <p:cNvPr id="303" name="Shape 303"/>
          <p:cNvCxnSpPr/>
          <p:nvPr/>
        </p:nvCxnSpPr>
        <p:spPr>
          <a:xfrm>
            <a:off x="2066236" y="3262200"/>
            <a:ext cx="987599" cy="0"/>
          </a:xfrm>
          <a:prstGeom prst="straightConnector1">
            <a:avLst/>
          </a:prstGeom>
          <a:noFill/>
          <a:ln w="9525" cap="flat" cmpd="sng">
            <a:solidFill>
              <a:schemeClr val="dk2"/>
            </a:solidFill>
            <a:prstDash val="solid"/>
            <a:round/>
            <a:headEnd type="none" w="lg" len="lg"/>
            <a:tailEnd type="triangle" w="lg" len="lg"/>
          </a:ln>
        </p:spPr>
      </p:cxnSp>
      <p:sp>
        <p:nvSpPr>
          <p:cNvPr id="304" name="Shape 304"/>
          <p:cNvSpPr txBox="1"/>
          <p:nvPr/>
        </p:nvSpPr>
        <p:spPr>
          <a:xfrm>
            <a:off x="2105561" y="3276450"/>
            <a:ext cx="987599" cy="393600"/>
          </a:xfrm>
          <a:prstGeom prst="rect">
            <a:avLst/>
          </a:prstGeom>
          <a:noFill/>
          <a:ln>
            <a:noFill/>
          </a:ln>
        </p:spPr>
        <p:txBody>
          <a:bodyPr lIns="91425" tIns="91425" rIns="91425" bIns="91425" anchor="t" anchorCtr="0">
            <a:noAutofit/>
          </a:bodyPr>
          <a:lstStyle/>
          <a:p>
            <a:r>
              <a:rPr lang="en"/>
              <a:t>CONV,</a:t>
            </a:r>
          </a:p>
          <a:p>
            <a:r>
              <a:rPr lang="en"/>
              <a:t>ReLU</a:t>
            </a:r>
          </a:p>
          <a:p>
            <a:r>
              <a:rPr lang="en">
                <a:solidFill>
                  <a:srgbClr val="0000FF"/>
                </a:solidFill>
              </a:rPr>
              <a:t>e.g. 6 5x5x3 filters</a:t>
            </a:r>
          </a:p>
        </p:txBody>
      </p:sp>
      <p:sp>
        <p:nvSpPr>
          <p:cNvPr id="305" name="Shape 305"/>
          <p:cNvSpPr/>
          <p:nvPr/>
        </p:nvSpPr>
        <p:spPr>
          <a:xfrm>
            <a:off x="3276035" y="1983550"/>
            <a:ext cx="956400" cy="2757900"/>
          </a:xfrm>
          <a:prstGeom prst="cube">
            <a:avLst>
              <a:gd name="adj" fmla="val 77711"/>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306" name="Shape 306"/>
          <p:cNvSpPr txBox="1"/>
          <p:nvPr/>
        </p:nvSpPr>
        <p:spPr>
          <a:xfrm>
            <a:off x="3888660" y="4283550"/>
            <a:ext cx="491700" cy="309600"/>
          </a:xfrm>
          <a:prstGeom prst="rect">
            <a:avLst/>
          </a:prstGeom>
          <a:noFill/>
          <a:ln>
            <a:noFill/>
          </a:ln>
        </p:spPr>
        <p:txBody>
          <a:bodyPr lIns="91425" tIns="91425" rIns="91425" bIns="91425" anchor="t" anchorCtr="0">
            <a:noAutofit/>
          </a:bodyPr>
          <a:lstStyle/>
          <a:p>
            <a:r>
              <a:rPr lang="en"/>
              <a:t>28</a:t>
            </a:r>
          </a:p>
        </p:txBody>
      </p:sp>
      <p:sp>
        <p:nvSpPr>
          <p:cNvPr id="307" name="Shape 307"/>
          <p:cNvSpPr txBox="1"/>
          <p:nvPr/>
        </p:nvSpPr>
        <p:spPr>
          <a:xfrm>
            <a:off x="4252960" y="2210376"/>
            <a:ext cx="491700" cy="282299"/>
          </a:xfrm>
          <a:prstGeom prst="rect">
            <a:avLst/>
          </a:prstGeom>
          <a:noFill/>
          <a:ln>
            <a:noFill/>
          </a:ln>
        </p:spPr>
        <p:txBody>
          <a:bodyPr lIns="91425" tIns="91425" rIns="91425" bIns="91425" anchor="t" anchorCtr="0">
            <a:noAutofit/>
          </a:bodyPr>
          <a:lstStyle/>
          <a:p>
            <a:r>
              <a:rPr lang="en"/>
              <a:t>28</a:t>
            </a:r>
          </a:p>
        </p:txBody>
      </p:sp>
      <p:sp>
        <p:nvSpPr>
          <p:cNvPr id="308" name="Shape 308"/>
          <p:cNvSpPr txBox="1"/>
          <p:nvPr/>
        </p:nvSpPr>
        <p:spPr>
          <a:xfrm>
            <a:off x="3218047" y="4675183"/>
            <a:ext cx="491700" cy="182099"/>
          </a:xfrm>
          <a:prstGeom prst="rect">
            <a:avLst/>
          </a:prstGeom>
          <a:noFill/>
          <a:ln>
            <a:noFill/>
          </a:ln>
        </p:spPr>
        <p:txBody>
          <a:bodyPr lIns="91425" tIns="91425" rIns="91425" bIns="91425" anchor="t" anchorCtr="0">
            <a:noAutofit/>
          </a:bodyPr>
          <a:lstStyle/>
          <a:p>
            <a:r>
              <a:rPr lang="en"/>
              <a:t>6</a:t>
            </a:r>
          </a:p>
        </p:txBody>
      </p:sp>
      <p:cxnSp>
        <p:nvCxnSpPr>
          <p:cNvPr id="309" name="Shape 309"/>
          <p:cNvCxnSpPr/>
          <p:nvPr/>
        </p:nvCxnSpPr>
        <p:spPr>
          <a:xfrm>
            <a:off x="4809436" y="3262200"/>
            <a:ext cx="987599" cy="0"/>
          </a:xfrm>
          <a:prstGeom prst="straightConnector1">
            <a:avLst/>
          </a:prstGeom>
          <a:noFill/>
          <a:ln w="9525" cap="flat" cmpd="sng">
            <a:solidFill>
              <a:schemeClr val="dk2"/>
            </a:solidFill>
            <a:prstDash val="solid"/>
            <a:round/>
            <a:headEnd type="none" w="lg" len="lg"/>
            <a:tailEnd type="triangle" w="lg" len="lg"/>
          </a:ln>
        </p:spPr>
      </p:cxnSp>
      <p:sp>
        <p:nvSpPr>
          <p:cNvPr id="310" name="Shape 310"/>
          <p:cNvSpPr txBox="1"/>
          <p:nvPr/>
        </p:nvSpPr>
        <p:spPr>
          <a:xfrm>
            <a:off x="4848760" y="3276450"/>
            <a:ext cx="1063200" cy="393600"/>
          </a:xfrm>
          <a:prstGeom prst="rect">
            <a:avLst/>
          </a:prstGeom>
          <a:noFill/>
          <a:ln>
            <a:noFill/>
          </a:ln>
        </p:spPr>
        <p:txBody>
          <a:bodyPr lIns="91425" tIns="91425" rIns="91425" bIns="91425" anchor="t" anchorCtr="0">
            <a:noAutofit/>
          </a:bodyPr>
          <a:lstStyle/>
          <a:p>
            <a:r>
              <a:rPr lang="en"/>
              <a:t>CONV,</a:t>
            </a:r>
          </a:p>
          <a:p>
            <a:r>
              <a:rPr lang="en"/>
              <a:t>ReLU</a:t>
            </a:r>
          </a:p>
          <a:p>
            <a:r>
              <a:rPr lang="en">
                <a:solidFill>
                  <a:srgbClr val="38761D"/>
                </a:solidFill>
              </a:rPr>
              <a:t>e.g. 10 5x5x</a:t>
            </a:r>
            <a:r>
              <a:rPr lang="en" b="1">
                <a:solidFill>
                  <a:srgbClr val="38761D"/>
                </a:solidFill>
              </a:rPr>
              <a:t>6 </a:t>
            </a:r>
            <a:r>
              <a:rPr lang="en">
                <a:solidFill>
                  <a:srgbClr val="38761D"/>
                </a:solidFill>
              </a:rPr>
              <a:t>filters</a:t>
            </a:r>
          </a:p>
        </p:txBody>
      </p:sp>
      <p:sp>
        <p:nvSpPr>
          <p:cNvPr id="311" name="Shape 311"/>
          <p:cNvSpPr/>
          <p:nvPr/>
        </p:nvSpPr>
        <p:spPr>
          <a:xfrm>
            <a:off x="6019235" y="1983550"/>
            <a:ext cx="956400" cy="2757900"/>
          </a:xfrm>
          <a:prstGeom prst="cube">
            <a:avLst>
              <a:gd name="adj" fmla="val 77711"/>
            </a:avLst>
          </a:prstGeom>
          <a:solidFill>
            <a:srgbClr val="D9EAD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cxnSp>
        <p:nvCxnSpPr>
          <p:cNvPr id="312" name="Shape 312"/>
          <p:cNvCxnSpPr/>
          <p:nvPr/>
        </p:nvCxnSpPr>
        <p:spPr>
          <a:xfrm>
            <a:off x="7400236" y="3262200"/>
            <a:ext cx="987599" cy="0"/>
          </a:xfrm>
          <a:prstGeom prst="straightConnector1">
            <a:avLst/>
          </a:prstGeom>
          <a:noFill/>
          <a:ln w="9525" cap="flat" cmpd="sng">
            <a:solidFill>
              <a:schemeClr val="dk2"/>
            </a:solidFill>
            <a:prstDash val="solid"/>
            <a:round/>
            <a:headEnd type="none" w="lg" len="lg"/>
            <a:tailEnd type="triangle" w="lg" len="lg"/>
          </a:ln>
        </p:spPr>
      </p:cxnSp>
      <p:sp>
        <p:nvSpPr>
          <p:cNvPr id="313" name="Shape 313"/>
          <p:cNvSpPr txBox="1"/>
          <p:nvPr/>
        </p:nvSpPr>
        <p:spPr>
          <a:xfrm>
            <a:off x="7439561" y="3276450"/>
            <a:ext cx="987599" cy="393600"/>
          </a:xfrm>
          <a:prstGeom prst="rect">
            <a:avLst/>
          </a:prstGeom>
          <a:noFill/>
          <a:ln>
            <a:noFill/>
          </a:ln>
        </p:spPr>
        <p:txBody>
          <a:bodyPr lIns="91425" tIns="91425" rIns="91425" bIns="91425" anchor="t" anchorCtr="0">
            <a:noAutofit/>
          </a:bodyPr>
          <a:lstStyle/>
          <a:p>
            <a:r>
              <a:rPr lang="en"/>
              <a:t>CONV,</a:t>
            </a:r>
          </a:p>
          <a:p>
            <a:r>
              <a:rPr lang="en"/>
              <a:t>ReLU</a:t>
            </a:r>
          </a:p>
        </p:txBody>
      </p:sp>
      <p:sp>
        <p:nvSpPr>
          <p:cNvPr id="314" name="Shape 314"/>
          <p:cNvSpPr txBox="1"/>
          <p:nvPr/>
        </p:nvSpPr>
        <p:spPr>
          <a:xfrm>
            <a:off x="8656160" y="3017400"/>
            <a:ext cx="956400" cy="354000"/>
          </a:xfrm>
          <a:prstGeom prst="rect">
            <a:avLst/>
          </a:prstGeom>
          <a:noFill/>
          <a:ln>
            <a:noFill/>
          </a:ln>
        </p:spPr>
        <p:txBody>
          <a:bodyPr lIns="91425" tIns="91425" rIns="91425" bIns="91425" anchor="t" anchorCtr="0">
            <a:noAutofit/>
          </a:bodyPr>
          <a:lstStyle/>
          <a:p>
            <a:r>
              <a:rPr lang="en" sz="2400"/>
              <a:t>….</a:t>
            </a:r>
          </a:p>
        </p:txBody>
      </p:sp>
      <p:sp>
        <p:nvSpPr>
          <p:cNvPr id="315" name="Shape 315"/>
          <p:cNvSpPr txBox="1"/>
          <p:nvPr/>
        </p:nvSpPr>
        <p:spPr>
          <a:xfrm>
            <a:off x="5885047" y="4675183"/>
            <a:ext cx="491700" cy="182099"/>
          </a:xfrm>
          <a:prstGeom prst="rect">
            <a:avLst/>
          </a:prstGeom>
          <a:noFill/>
          <a:ln>
            <a:noFill/>
          </a:ln>
        </p:spPr>
        <p:txBody>
          <a:bodyPr lIns="91425" tIns="91425" rIns="91425" bIns="91425" anchor="t" anchorCtr="0">
            <a:noAutofit/>
          </a:bodyPr>
          <a:lstStyle/>
          <a:p>
            <a:r>
              <a:rPr lang="en"/>
              <a:t>10</a:t>
            </a:r>
          </a:p>
        </p:txBody>
      </p:sp>
      <p:sp>
        <p:nvSpPr>
          <p:cNvPr id="316" name="Shape 316"/>
          <p:cNvSpPr txBox="1"/>
          <p:nvPr/>
        </p:nvSpPr>
        <p:spPr>
          <a:xfrm>
            <a:off x="6631860" y="4283550"/>
            <a:ext cx="491700" cy="309600"/>
          </a:xfrm>
          <a:prstGeom prst="rect">
            <a:avLst/>
          </a:prstGeom>
          <a:noFill/>
          <a:ln>
            <a:noFill/>
          </a:ln>
        </p:spPr>
        <p:txBody>
          <a:bodyPr lIns="91425" tIns="91425" rIns="91425" bIns="91425" anchor="t" anchorCtr="0">
            <a:noAutofit/>
          </a:bodyPr>
          <a:lstStyle/>
          <a:p>
            <a:r>
              <a:rPr lang="en"/>
              <a:t>24</a:t>
            </a:r>
          </a:p>
        </p:txBody>
      </p:sp>
      <p:sp>
        <p:nvSpPr>
          <p:cNvPr id="317" name="Shape 317"/>
          <p:cNvSpPr txBox="1"/>
          <p:nvPr/>
        </p:nvSpPr>
        <p:spPr>
          <a:xfrm>
            <a:off x="6996160" y="2210376"/>
            <a:ext cx="491700" cy="282299"/>
          </a:xfrm>
          <a:prstGeom prst="rect">
            <a:avLst/>
          </a:prstGeom>
          <a:noFill/>
          <a:ln>
            <a:noFill/>
          </a:ln>
        </p:spPr>
        <p:txBody>
          <a:bodyPr lIns="91425" tIns="91425" rIns="91425" bIns="91425" anchor="t" anchorCtr="0">
            <a:noAutofit/>
          </a:bodyPr>
          <a:lstStyle/>
          <a:p>
            <a:r>
              <a:rPr lang="en"/>
              <a:t>24</a:t>
            </a:r>
          </a:p>
        </p:txBody>
      </p:sp>
    </p:spTree>
    <p:extLst>
      <p:ext uri="{BB962C8B-B14F-4D97-AF65-F5344CB8AC3E}">
        <p14:creationId xmlns:p14="http://schemas.microsoft.com/office/powerpoint/2010/main" val="1602508777"/>
      </p:ext>
    </p:extLst>
  </p:cSld>
  <p:clrMapOvr>
    <a:masterClrMapping/>
  </p:clrMapOvr>
  <p:transition spd="slow">
    <p:cut/>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88</a:t>
            </a:fld>
            <a:endParaRPr lang="en"/>
          </a:p>
        </p:txBody>
      </p:sp>
      <p:sp>
        <p:nvSpPr>
          <p:cNvPr id="323" name="Shape 323"/>
          <p:cNvSpPr txBox="1"/>
          <p:nvPr/>
        </p:nvSpPr>
        <p:spPr>
          <a:xfrm>
            <a:off x="827584" y="785636"/>
            <a:ext cx="8548200" cy="984299"/>
          </a:xfrm>
          <a:prstGeom prst="rect">
            <a:avLst/>
          </a:prstGeom>
          <a:noFill/>
          <a:ln>
            <a:noFill/>
          </a:ln>
        </p:spPr>
        <p:txBody>
          <a:bodyPr lIns="91425" tIns="91425" rIns="91425" bIns="91425" anchor="t" anchorCtr="0">
            <a:noAutofit/>
          </a:bodyPr>
          <a:lstStyle/>
          <a:p>
            <a:r>
              <a:rPr lang="en" b="1"/>
              <a:t>Preview</a:t>
            </a:r>
          </a:p>
        </p:txBody>
      </p:sp>
      <p:pic>
        <p:nvPicPr>
          <p:cNvPr id="324" name="Shape 324"/>
          <p:cNvPicPr preferRelativeResize="0"/>
          <p:nvPr/>
        </p:nvPicPr>
        <p:blipFill>
          <a:blip r:embed="rId3">
            <a:alphaModFix/>
          </a:blip>
          <a:stretch>
            <a:fillRect/>
          </a:stretch>
        </p:blipFill>
        <p:spPr>
          <a:xfrm>
            <a:off x="1414626" y="2042180"/>
            <a:ext cx="6520285" cy="3907100"/>
          </a:xfrm>
          <a:prstGeom prst="rect">
            <a:avLst/>
          </a:prstGeom>
          <a:noFill/>
          <a:ln>
            <a:noFill/>
          </a:ln>
        </p:spPr>
      </p:pic>
      <p:sp>
        <p:nvSpPr>
          <p:cNvPr id="325" name="Shape 325"/>
          <p:cNvSpPr txBox="1"/>
          <p:nvPr/>
        </p:nvSpPr>
        <p:spPr>
          <a:xfrm>
            <a:off x="7084175" y="902775"/>
            <a:ext cx="1967100" cy="528300"/>
          </a:xfrm>
          <a:prstGeom prst="rect">
            <a:avLst/>
          </a:prstGeom>
          <a:noFill/>
          <a:ln>
            <a:noFill/>
          </a:ln>
        </p:spPr>
        <p:txBody>
          <a:bodyPr lIns="91425" tIns="91425" rIns="91425" bIns="91425" anchor="t" anchorCtr="0">
            <a:noAutofit/>
          </a:bodyPr>
          <a:lstStyle/>
          <a:p>
            <a:r>
              <a:rPr lang="en" i="1"/>
              <a:t>[From recent Yann LeCun slides]</a:t>
            </a:r>
          </a:p>
        </p:txBody>
      </p:sp>
    </p:spTree>
    <p:extLst>
      <p:ext uri="{BB962C8B-B14F-4D97-AF65-F5344CB8AC3E}">
        <p14:creationId xmlns:p14="http://schemas.microsoft.com/office/powerpoint/2010/main" val="712254202"/>
      </p:ext>
    </p:extLst>
  </p:cSld>
  <p:clrMapOvr>
    <a:masterClrMapping/>
  </p:clrMapOvr>
  <p:transition spd="slow">
    <p:cut/>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1143000"/>
            <a:ext cx="8350696" cy="485800"/>
          </a:xfrm>
        </p:spPr>
        <p:txBody>
          <a:bodyPr>
            <a:normAutofit/>
          </a:bodyPr>
          <a:lstStyle/>
          <a:p>
            <a:r>
              <a:rPr lang="en-US" altLang="zh-CN" dirty="0"/>
              <a:t>Architecture Overview</a:t>
            </a:r>
          </a:p>
          <a:p>
            <a:endParaRPr lang="en-US" altLang="zh-CN" dirty="0"/>
          </a:p>
          <a:p>
            <a:endParaRPr lang="en-US" altLang="zh-CN" dirty="0"/>
          </a:p>
        </p:txBody>
      </p:sp>
      <p:grpSp>
        <p:nvGrpSpPr>
          <p:cNvPr id="128" name="组合 127"/>
          <p:cNvGrpSpPr/>
          <p:nvPr/>
        </p:nvGrpSpPr>
        <p:grpSpPr>
          <a:xfrm>
            <a:off x="818829" y="1844824"/>
            <a:ext cx="8084638" cy="2727189"/>
            <a:chOff x="685800" y="2420888"/>
            <a:chExt cx="8084638" cy="2727189"/>
          </a:xfrm>
        </p:grpSpPr>
        <p:grpSp>
          <p:nvGrpSpPr>
            <p:cNvPr id="87" name="组合 86"/>
            <p:cNvGrpSpPr/>
            <p:nvPr/>
          </p:nvGrpSpPr>
          <p:grpSpPr>
            <a:xfrm>
              <a:off x="685800" y="2420888"/>
              <a:ext cx="8084638" cy="2070934"/>
              <a:chOff x="1641963" y="2587468"/>
              <a:chExt cx="8084638" cy="2070934"/>
            </a:xfrm>
          </p:grpSpPr>
          <p:grpSp>
            <p:nvGrpSpPr>
              <p:cNvPr id="88" name="组合 87"/>
              <p:cNvGrpSpPr/>
              <p:nvPr/>
            </p:nvGrpSpPr>
            <p:grpSpPr>
              <a:xfrm>
                <a:off x="3172265" y="2597543"/>
                <a:ext cx="528319" cy="2060859"/>
                <a:chOff x="3124410" y="2597543"/>
                <a:chExt cx="528319" cy="2060859"/>
              </a:xfrm>
            </p:grpSpPr>
            <p:sp>
              <p:nvSpPr>
                <p:cNvPr id="125" name="圆角矩形 124"/>
                <p:cNvSpPr/>
                <p:nvPr/>
              </p:nvSpPr>
              <p:spPr>
                <a:xfrm>
                  <a:off x="3124410" y="2597543"/>
                  <a:ext cx="528319" cy="206085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tLang="zh-CN" dirty="0"/>
                </a:p>
              </p:txBody>
            </p:sp>
            <p:sp>
              <p:nvSpPr>
                <p:cNvPr id="126" name="文本框 125"/>
                <p:cNvSpPr txBox="1"/>
                <p:nvPr/>
              </p:nvSpPr>
              <p:spPr>
                <a:xfrm>
                  <a:off x="3157737" y="2702110"/>
                  <a:ext cx="461665" cy="1851725"/>
                </a:xfrm>
                <a:prstGeom prst="rect">
                  <a:avLst/>
                </a:prstGeom>
                <a:noFill/>
              </p:spPr>
              <p:txBody>
                <a:bodyPr vert="eaVert" wrap="none" rtlCol="0">
                  <a:spAutoFit/>
                </a:bodyPr>
                <a:lstStyle/>
                <a:p>
                  <a:r>
                    <a:rPr lang="en-US" altLang="zh-CN" dirty="0"/>
                    <a:t>activation function</a:t>
                  </a:r>
                  <a:endParaRPr lang="zh-CN" altLang="en-US" dirty="0"/>
                </a:p>
              </p:txBody>
            </p:sp>
          </p:grpSp>
          <p:grpSp>
            <p:nvGrpSpPr>
              <p:cNvPr id="89" name="组合 88"/>
              <p:cNvGrpSpPr/>
              <p:nvPr/>
            </p:nvGrpSpPr>
            <p:grpSpPr>
              <a:xfrm>
                <a:off x="1641963" y="2597543"/>
                <a:ext cx="528319" cy="2060859"/>
                <a:chOff x="1641963" y="2597543"/>
                <a:chExt cx="528319" cy="2060859"/>
              </a:xfrm>
            </p:grpSpPr>
            <p:sp>
              <p:nvSpPr>
                <p:cNvPr id="123" name="圆角矩形 122"/>
                <p:cNvSpPr/>
                <p:nvPr/>
              </p:nvSpPr>
              <p:spPr>
                <a:xfrm>
                  <a:off x="1641963" y="2597543"/>
                  <a:ext cx="528319" cy="2060859"/>
                </a:xfrm>
                <a:prstGeom prst="roundRect">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tLang="zh-CN" dirty="0"/>
                </a:p>
              </p:txBody>
            </p:sp>
            <p:sp>
              <p:nvSpPr>
                <p:cNvPr id="124" name="文本框 123"/>
                <p:cNvSpPr txBox="1"/>
                <p:nvPr/>
              </p:nvSpPr>
              <p:spPr>
                <a:xfrm>
                  <a:off x="1675290" y="3334142"/>
                  <a:ext cx="461665" cy="587661"/>
                </a:xfrm>
                <a:prstGeom prst="rect">
                  <a:avLst/>
                </a:prstGeom>
                <a:noFill/>
              </p:spPr>
              <p:txBody>
                <a:bodyPr vert="eaVert" wrap="none" rtlCol="0">
                  <a:spAutoFit/>
                </a:bodyPr>
                <a:lstStyle/>
                <a:p>
                  <a:r>
                    <a:rPr lang="en-US" altLang="zh-CN" dirty="0"/>
                    <a:t>input</a:t>
                  </a:r>
                  <a:endParaRPr lang="zh-CN" altLang="en-US" dirty="0"/>
                </a:p>
              </p:txBody>
            </p:sp>
          </p:grpSp>
          <p:grpSp>
            <p:nvGrpSpPr>
              <p:cNvPr id="90" name="组合 89"/>
              <p:cNvGrpSpPr/>
              <p:nvPr/>
            </p:nvGrpSpPr>
            <p:grpSpPr>
              <a:xfrm>
                <a:off x="2407114" y="2597543"/>
                <a:ext cx="528319" cy="2060859"/>
                <a:chOff x="2371656" y="2597543"/>
                <a:chExt cx="528319" cy="2060859"/>
              </a:xfrm>
            </p:grpSpPr>
            <p:sp>
              <p:nvSpPr>
                <p:cNvPr id="121" name="圆角矩形 120"/>
                <p:cNvSpPr/>
                <p:nvPr/>
              </p:nvSpPr>
              <p:spPr>
                <a:xfrm>
                  <a:off x="2371656" y="2597543"/>
                  <a:ext cx="528319" cy="206085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tLang="zh-CN" dirty="0"/>
                </a:p>
              </p:txBody>
            </p:sp>
            <p:sp>
              <p:nvSpPr>
                <p:cNvPr id="122" name="文本框 121"/>
                <p:cNvSpPr txBox="1"/>
                <p:nvPr/>
              </p:nvSpPr>
              <p:spPr>
                <a:xfrm>
                  <a:off x="2404983" y="3107349"/>
                  <a:ext cx="461665" cy="1041247"/>
                </a:xfrm>
                <a:prstGeom prst="rect">
                  <a:avLst/>
                </a:prstGeom>
                <a:noFill/>
              </p:spPr>
              <p:txBody>
                <a:bodyPr vert="eaVert" wrap="none" rtlCol="0">
                  <a:spAutoFit/>
                </a:bodyPr>
                <a:lstStyle/>
                <a:p>
                  <a:r>
                    <a:rPr lang="en-US" altLang="zh-CN" dirty="0" err="1"/>
                    <a:t>conv</a:t>
                  </a:r>
                  <a:r>
                    <a:rPr lang="en-US" altLang="zh-CN" dirty="0"/>
                    <a:t> layer</a:t>
                  </a:r>
                  <a:endParaRPr lang="zh-CN" altLang="en-US" dirty="0"/>
                </a:p>
              </p:txBody>
            </p:sp>
          </p:grpSp>
          <p:grpSp>
            <p:nvGrpSpPr>
              <p:cNvPr id="91" name="组合 90"/>
              <p:cNvGrpSpPr/>
              <p:nvPr/>
            </p:nvGrpSpPr>
            <p:grpSpPr>
              <a:xfrm>
                <a:off x="3937416" y="2597543"/>
                <a:ext cx="528319" cy="2060859"/>
                <a:chOff x="3875364" y="2597543"/>
                <a:chExt cx="528319" cy="2060859"/>
              </a:xfrm>
            </p:grpSpPr>
            <p:sp>
              <p:nvSpPr>
                <p:cNvPr id="119" name="圆角矩形 118"/>
                <p:cNvSpPr/>
                <p:nvPr/>
              </p:nvSpPr>
              <p:spPr>
                <a:xfrm>
                  <a:off x="3875364" y="2597543"/>
                  <a:ext cx="528319" cy="2060859"/>
                </a:xfrm>
                <a:prstGeom prst="roundRect">
                  <a:avLst/>
                </a:prstGeom>
                <a:ln>
                  <a:solidFill>
                    <a:srgbClr val="00B0F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ltLang="zh-CN" dirty="0"/>
                </a:p>
              </p:txBody>
            </p:sp>
            <p:sp>
              <p:nvSpPr>
                <p:cNvPr id="120" name="文本框 119"/>
                <p:cNvSpPr txBox="1"/>
                <p:nvPr/>
              </p:nvSpPr>
              <p:spPr>
                <a:xfrm>
                  <a:off x="3908691" y="2976223"/>
                  <a:ext cx="461665" cy="1303498"/>
                </a:xfrm>
                <a:prstGeom prst="rect">
                  <a:avLst/>
                </a:prstGeom>
                <a:noFill/>
              </p:spPr>
              <p:txBody>
                <a:bodyPr vert="eaVert" wrap="none" rtlCol="0">
                  <a:spAutoFit/>
                </a:bodyPr>
                <a:lstStyle/>
                <a:p>
                  <a:r>
                    <a:rPr lang="en-US" altLang="zh-CN" dirty="0"/>
                    <a:t>pooling layer</a:t>
                  </a:r>
                  <a:endParaRPr lang="zh-CN" altLang="en-US" dirty="0"/>
                </a:p>
              </p:txBody>
            </p:sp>
          </p:grpSp>
          <p:grpSp>
            <p:nvGrpSpPr>
              <p:cNvPr id="92" name="组合 91"/>
              <p:cNvGrpSpPr/>
              <p:nvPr/>
            </p:nvGrpSpPr>
            <p:grpSpPr>
              <a:xfrm>
                <a:off x="4702567" y="2597543"/>
                <a:ext cx="528319" cy="2060859"/>
                <a:chOff x="4649379" y="2597543"/>
                <a:chExt cx="528319" cy="2060859"/>
              </a:xfrm>
            </p:grpSpPr>
            <p:sp>
              <p:nvSpPr>
                <p:cNvPr id="117" name="圆角矩形 116"/>
                <p:cNvSpPr/>
                <p:nvPr/>
              </p:nvSpPr>
              <p:spPr>
                <a:xfrm>
                  <a:off x="4649379" y="2597543"/>
                  <a:ext cx="528319" cy="206085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tLang="zh-CN" dirty="0"/>
                </a:p>
              </p:txBody>
            </p:sp>
            <p:sp>
              <p:nvSpPr>
                <p:cNvPr id="118" name="文本框 117"/>
                <p:cNvSpPr txBox="1"/>
                <p:nvPr/>
              </p:nvSpPr>
              <p:spPr>
                <a:xfrm>
                  <a:off x="4682706" y="3107349"/>
                  <a:ext cx="461665" cy="1041247"/>
                </a:xfrm>
                <a:prstGeom prst="rect">
                  <a:avLst/>
                </a:prstGeom>
                <a:noFill/>
              </p:spPr>
              <p:txBody>
                <a:bodyPr vert="eaVert" wrap="none" rtlCol="0">
                  <a:spAutoFit/>
                </a:bodyPr>
                <a:lstStyle/>
                <a:p>
                  <a:r>
                    <a:rPr lang="en-US" altLang="zh-CN" dirty="0" err="1"/>
                    <a:t>conv</a:t>
                  </a:r>
                  <a:r>
                    <a:rPr lang="en-US" altLang="zh-CN" dirty="0"/>
                    <a:t> layer</a:t>
                  </a:r>
                  <a:endParaRPr lang="zh-CN" altLang="en-US" dirty="0"/>
                </a:p>
              </p:txBody>
            </p:sp>
          </p:grpSp>
          <p:sp>
            <p:nvSpPr>
              <p:cNvPr id="93" name="文本框 92"/>
              <p:cNvSpPr txBox="1"/>
              <p:nvPr/>
            </p:nvSpPr>
            <p:spPr>
              <a:xfrm>
                <a:off x="5467718" y="3366362"/>
                <a:ext cx="433132" cy="523220"/>
              </a:xfrm>
              <a:prstGeom prst="rect">
                <a:avLst/>
              </a:prstGeom>
              <a:noFill/>
            </p:spPr>
            <p:txBody>
              <a:bodyPr wrap="none" rtlCol="0">
                <a:spAutoFit/>
              </a:bodyPr>
              <a:lstStyle/>
              <a:p>
                <a:r>
                  <a:rPr lang="en-US" altLang="zh-CN" sz="2800" dirty="0"/>
                  <a:t>…</a:t>
                </a:r>
                <a:endParaRPr lang="zh-CN" altLang="en-US" sz="2800" dirty="0"/>
              </a:p>
            </p:txBody>
          </p:sp>
          <p:grpSp>
            <p:nvGrpSpPr>
              <p:cNvPr id="94" name="组合 93"/>
              <p:cNvGrpSpPr/>
              <p:nvPr/>
            </p:nvGrpSpPr>
            <p:grpSpPr>
              <a:xfrm>
                <a:off x="6137682" y="2597543"/>
                <a:ext cx="528319" cy="2060859"/>
                <a:chOff x="6102222" y="2597543"/>
                <a:chExt cx="528319" cy="2060859"/>
              </a:xfrm>
            </p:grpSpPr>
            <p:sp>
              <p:nvSpPr>
                <p:cNvPr id="115" name="圆角矩形 114"/>
                <p:cNvSpPr/>
                <p:nvPr/>
              </p:nvSpPr>
              <p:spPr>
                <a:xfrm>
                  <a:off x="6102222" y="2597543"/>
                  <a:ext cx="528319" cy="206085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tLang="zh-CN" dirty="0"/>
                </a:p>
              </p:txBody>
            </p:sp>
            <p:sp>
              <p:nvSpPr>
                <p:cNvPr id="116" name="文本框 115"/>
                <p:cNvSpPr txBox="1"/>
                <p:nvPr/>
              </p:nvSpPr>
              <p:spPr>
                <a:xfrm>
                  <a:off x="6135549" y="2702110"/>
                  <a:ext cx="461665" cy="1851725"/>
                </a:xfrm>
                <a:prstGeom prst="rect">
                  <a:avLst/>
                </a:prstGeom>
                <a:noFill/>
              </p:spPr>
              <p:txBody>
                <a:bodyPr vert="eaVert" wrap="none" rtlCol="0">
                  <a:spAutoFit/>
                </a:bodyPr>
                <a:lstStyle/>
                <a:p>
                  <a:r>
                    <a:rPr lang="en-US" altLang="zh-CN" dirty="0"/>
                    <a:t>activation function</a:t>
                  </a:r>
                  <a:endParaRPr lang="zh-CN" altLang="en-US" dirty="0"/>
                </a:p>
              </p:txBody>
            </p:sp>
          </p:grpSp>
          <p:grpSp>
            <p:nvGrpSpPr>
              <p:cNvPr id="95" name="组合 94"/>
              <p:cNvGrpSpPr/>
              <p:nvPr/>
            </p:nvGrpSpPr>
            <p:grpSpPr>
              <a:xfrm>
                <a:off x="6902833" y="2597542"/>
                <a:ext cx="528319" cy="2060859"/>
                <a:chOff x="3875364" y="2597543"/>
                <a:chExt cx="528319" cy="2060859"/>
              </a:xfrm>
            </p:grpSpPr>
            <p:sp>
              <p:nvSpPr>
                <p:cNvPr id="113" name="圆角矩形 112"/>
                <p:cNvSpPr/>
                <p:nvPr/>
              </p:nvSpPr>
              <p:spPr>
                <a:xfrm>
                  <a:off x="3875364" y="2597543"/>
                  <a:ext cx="528319" cy="2060859"/>
                </a:xfrm>
                <a:prstGeom prst="roundRect">
                  <a:avLst/>
                </a:prstGeom>
                <a:ln>
                  <a:solidFill>
                    <a:srgbClr val="00B0F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ltLang="zh-CN" dirty="0"/>
                </a:p>
              </p:txBody>
            </p:sp>
            <p:sp>
              <p:nvSpPr>
                <p:cNvPr id="114" name="文本框 113"/>
                <p:cNvSpPr txBox="1"/>
                <p:nvPr/>
              </p:nvSpPr>
              <p:spPr>
                <a:xfrm>
                  <a:off x="3908691" y="2976223"/>
                  <a:ext cx="461665" cy="1303498"/>
                </a:xfrm>
                <a:prstGeom prst="rect">
                  <a:avLst/>
                </a:prstGeom>
                <a:noFill/>
              </p:spPr>
              <p:txBody>
                <a:bodyPr vert="eaVert" wrap="none" rtlCol="0">
                  <a:spAutoFit/>
                </a:bodyPr>
                <a:lstStyle/>
                <a:p>
                  <a:r>
                    <a:rPr lang="en-US" altLang="zh-CN" dirty="0"/>
                    <a:t>pooling layer</a:t>
                  </a:r>
                  <a:endParaRPr lang="zh-CN" altLang="en-US" dirty="0"/>
                </a:p>
              </p:txBody>
            </p:sp>
          </p:grpSp>
          <p:grpSp>
            <p:nvGrpSpPr>
              <p:cNvPr id="96" name="组合 95"/>
              <p:cNvGrpSpPr/>
              <p:nvPr/>
            </p:nvGrpSpPr>
            <p:grpSpPr>
              <a:xfrm>
                <a:off x="7667984" y="2587469"/>
                <a:ext cx="528319" cy="2060859"/>
                <a:chOff x="3875364" y="2597543"/>
                <a:chExt cx="528319" cy="2060859"/>
              </a:xfrm>
            </p:grpSpPr>
            <p:sp>
              <p:nvSpPr>
                <p:cNvPr id="111" name="圆角矩形 110"/>
                <p:cNvSpPr/>
                <p:nvPr/>
              </p:nvSpPr>
              <p:spPr>
                <a:xfrm>
                  <a:off x="3875364" y="2597543"/>
                  <a:ext cx="528319" cy="2060859"/>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ltLang="zh-CN" dirty="0"/>
                </a:p>
              </p:txBody>
            </p:sp>
            <p:sp>
              <p:nvSpPr>
                <p:cNvPr id="112" name="文本框 111"/>
                <p:cNvSpPr txBox="1"/>
                <p:nvPr/>
              </p:nvSpPr>
              <p:spPr>
                <a:xfrm>
                  <a:off x="3908691" y="3213692"/>
                  <a:ext cx="461665" cy="828560"/>
                </a:xfrm>
                <a:prstGeom prst="rect">
                  <a:avLst/>
                </a:prstGeom>
                <a:noFill/>
              </p:spPr>
              <p:txBody>
                <a:bodyPr vert="eaVert" wrap="none" rtlCol="0">
                  <a:spAutoFit/>
                </a:bodyPr>
                <a:lstStyle/>
                <a:p>
                  <a:r>
                    <a:rPr lang="en-US" altLang="zh-CN" dirty="0"/>
                    <a:t>FC layer</a:t>
                  </a:r>
                  <a:endParaRPr lang="zh-CN" altLang="en-US" dirty="0"/>
                </a:p>
              </p:txBody>
            </p:sp>
          </p:grpSp>
          <p:grpSp>
            <p:nvGrpSpPr>
              <p:cNvPr id="97" name="组合 96"/>
              <p:cNvGrpSpPr/>
              <p:nvPr/>
            </p:nvGrpSpPr>
            <p:grpSpPr>
              <a:xfrm>
                <a:off x="8433135" y="2587468"/>
                <a:ext cx="528319" cy="2060859"/>
                <a:chOff x="3875364" y="2597543"/>
                <a:chExt cx="528319" cy="2060859"/>
              </a:xfrm>
            </p:grpSpPr>
            <p:sp>
              <p:nvSpPr>
                <p:cNvPr id="109" name="圆角矩形 108"/>
                <p:cNvSpPr/>
                <p:nvPr/>
              </p:nvSpPr>
              <p:spPr>
                <a:xfrm>
                  <a:off x="3875364" y="2597543"/>
                  <a:ext cx="528319" cy="2060859"/>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ltLang="zh-CN" dirty="0"/>
                </a:p>
              </p:txBody>
            </p:sp>
            <p:sp>
              <p:nvSpPr>
                <p:cNvPr id="110" name="文本框 109"/>
                <p:cNvSpPr txBox="1"/>
                <p:nvPr/>
              </p:nvSpPr>
              <p:spPr>
                <a:xfrm>
                  <a:off x="3908691" y="3213692"/>
                  <a:ext cx="461665" cy="828560"/>
                </a:xfrm>
                <a:prstGeom prst="rect">
                  <a:avLst/>
                </a:prstGeom>
                <a:noFill/>
              </p:spPr>
              <p:txBody>
                <a:bodyPr vert="eaVert" wrap="none" rtlCol="0">
                  <a:spAutoFit/>
                </a:bodyPr>
                <a:lstStyle/>
                <a:p>
                  <a:r>
                    <a:rPr lang="en-US" altLang="zh-CN" dirty="0"/>
                    <a:t>FC layer</a:t>
                  </a:r>
                  <a:endParaRPr lang="zh-CN" altLang="en-US" dirty="0"/>
                </a:p>
              </p:txBody>
            </p:sp>
          </p:grpSp>
          <p:grpSp>
            <p:nvGrpSpPr>
              <p:cNvPr id="98" name="组合 97"/>
              <p:cNvGrpSpPr/>
              <p:nvPr/>
            </p:nvGrpSpPr>
            <p:grpSpPr>
              <a:xfrm>
                <a:off x="9198282" y="2587468"/>
                <a:ext cx="528319" cy="2060859"/>
                <a:chOff x="9198282" y="2587468"/>
                <a:chExt cx="528319" cy="2060859"/>
              </a:xfrm>
            </p:grpSpPr>
            <p:sp>
              <p:nvSpPr>
                <p:cNvPr id="107" name="圆角矩形 106"/>
                <p:cNvSpPr/>
                <p:nvPr/>
              </p:nvSpPr>
              <p:spPr>
                <a:xfrm>
                  <a:off x="9198282" y="2587468"/>
                  <a:ext cx="528319" cy="2060859"/>
                </a:xfrm>
                <a:prstGeom prst="roundRect">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tLang="zh-CN" dirty="0"/>
                </a:p>
              </p:txBody>
            </p:sp>
            <p:sp>
              <p:nvSpPr>
                <p:cNvPr id="108" name="文本框 107"/>
                <p:cNvSpPr txBox="1"/>
                <p:nvPr/>
              </p:nvSpPr>
              <p:spPr>
                <a:xfrm>
                  <a:off x="9231609" y="3324067"/>
                  <a:ext cx="461665" cy="733534"/>
                </a:xfrm>
                <a:prstGeom prst="rect">
                  <a:avLst/>
                </a:prstGeom>
                <a:noFill/>
              </p:spPr>
              <p:txBody>
                <a:bodyPr vert="eaVert" wrap="none" rtlCol="0">
                  <a:spAutoFit/>
                </a:bodyPr>
                <a:lstStyle/>
                <a:p>
                  <a:r>
                    <a:rPr lang="en-US" altLang="zh-CN" dirty="0"/>
                    <a:t>output</a:t>
                  </a:r>
                  <a:endParaRPr lang="zh-CN" altLang="en-US" dirty="0"/>
                </a:p>
              </p:txBody>
            </p:sp>
          </p:grpSp>
          <p:cxnSp>
            <p:nvCxnSpPr>
              <p:cNvPr id="99" name="直接箭头连接符 98"/>
              <p:cNvCxnSpPr>
                <a:stCxn id="123" idx="3"/>
                <a:endCxn id="122" idx="1"/>
              </p:cNvCxnSpPr>
              <p:nvPr/>
            </p:nvCxnSpPr>
            <p:spPr>
              <a:xfrm>
                <a:off x="2170282" y="3627973"/>
                <a:ext cx="2701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0" name="直接箭头连接符 99"/>
              <p:cNvCxnSpPr>
                <a:stCxn id="121" idx="3"/>
                <a:endCxn id="126" idx="1"/>
              </p:cNvCxnSpPr>
              <p:nvPr/>
            </p:nvCxnSpPr>
            <p:spPr>
              <a:xfrm>
                <a:off x="2935433" y="3627973"/>
                <a:ext cx="2701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1" name="直接箭头连接符 100"/>
              <p:cNvCxnSpPr>
                <a:stCxn id="125" idx="3"/>
                <a:endCxn id="120" idx="1"/>
              </p:cNvCxnSpPr>
              <p:nvPr/>
            </p:nvCxnSpPr>
            <p:spPr>
              <a:xfrm flipV="1">
                <a:off x="3700584" y="3627972"/>
                <a:ext cx="27015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2" name="直接箭头连接符 101"/>
              <p:cNvCxnSpPr>
                <a:stCxn id="119" idx="3"/>
                <a:endCxn id="117" idx="1"/>
              </p:cNvCxnSpPr>
              <p:nvPr/>
            </p:nvCxnSpPr>
            <p:spPr>
              <a:xfrm>
                <a:off x="4465735" y="3627973"/>
                <a:ext cx="23683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3" name="直接箭头连接符 102"/>
              <p:cNvCxnSpPr>
                <a:stCxn id="115" idx="3"/>
                <a:endCxn id="113" idx="1"/>
              </p:cNvCxnSpPr>
              <p:nvPr/>
            </p:nvCxnSpPr>
            <p:spPr>
              <a:xfrm flipV="1">
                <a:off x="6666001" y="3627972"/>
                <a:ext cx="23683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4" name="直接箭头连接符 103"/>
              <p:cNvCxnSpPr>
                <a:stCxn id="113" idx="3"/>
                <a:endCxn id="111" idx="1"/>
              </p:cNvCxnSpPr>
              <p:nvPr/>
            </p:nvCxnSpPr>
            <p:spPr>
              <a:xfrm flipV="1">
                <a:off x="7431152" y="3617899"/>
                <a:ext cx="236832" cy="100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 name="直接箭头连接符 104"/>
              <p:cNvCxnSpPr>
                <a:stCxn id="111" idx="3"/>
                <a:endCxn id="109" idx="1"/>
              </p:cNvCxnSpPr>
              <p:nvPr/>
            </p:nvCxnSpPr>
            <p:spPr>
              <a:xfrm flipV="1">
                <a:off x="8196303" y="3617898"/>
                <a:ext cx="23683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6" name="直接箭头连接符 105"/>
              <p:cNvCxnSpPr>
                <a:stCxn id="109" idx="3"/>
                <a:endCxn id="107" idx="1"/>
              </p:cNvCxnSpPr>
              <p:nvPr/>
            </p:nvCxnSpPr>
            <p:spPr>
              <a:xfrm>
                <a:off x="8961454" y="3617898"/>
                <a:ext cx="23682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27" name="内容占位符 2"/>
            <p:cNvSpPr txBox="1">
              <a:spLocks/>
            </p:cNvSpPr>
            <p:nvPr/>
          </p:nvSpPr>
          <p:spPr bwMode="auto">
            <a:xfrm>
              <a:off x="2698086" y="4743359"/>
              <a:ext cx="4013735" cy="40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50000"/>
                </a:spcBef>
                <a:spcAft>
                  <a:spcPct val="25000"/>
                </a:spcAft>
                <a:buClr>
                  <a:schemeClr val="tx1"/>
                </a:buClr>
                <a:buSzPct val="75000"/>
                <a:buFont typeface="Wingdings" pitchFamily="2" charset="2"/>
                <a:buBlip>
                  <a:blip r:embed="rId2"/>
                </a:buBlip>
                <a:defRPr sz="2000">
                  <a:solidFill>
                    <a:srgbClr val="000000"/>
                  </a:solidFill>
                  <a:latin typeface="+mn-lt"/>
                  <a:ea typeface="+mn-ea"/>
                  <a:cs typeface="+mn-cs"/>
                </a:defRPr>
              </a:lvl1pPr>
              <a:lvl2pPr marL="742950" indent="-285750" algn="l" rtl="0" eaLnBrk="1" fontAlgn="base" hangingPunct="1">
                <a:spcBef>
                  <a:spcPct val="20000"/>
                </a:spcBef>
                <a:spcAft>
                  <a:spcPct val="0"/>
                </a:spcAft>
                <a:buClr>
                  <a:schemeClr val="tx1"/>
                </a:buClr>
                <a:buFont typeface="Wingdings" pitchFamily="2" charset="2"/>
                <a:buChar char="§"/>
                <a:defRPr sz="2400">
                  <a:solidFill>
                    <a:srgbClr val="000000"/>
                  </a:solidFill>
                  <a:latin typeface="+mn-lt"/>
                </a:defRPr>
              </a:lvl2pPr>
              <a:lvl3pPr marL="1143000" indent="-228600" algn="l" rtl="0" eaLnBrk="1" fontAlgn="base" hangingPunct="1">
                <a:spcBef>
                  <a:spcPct val="20000"/>
                </a:spcBef>
                <a:spcAft>
                  <a:spcPct val="0"/>
                </a:spcAft>
                <a:buClr>
                  <a:schemeClr val="tx1"/>
                </a:buClr>
                <a:buSzPct val="75000"/>
                <a:buFont typeface="Wingdings" pitchFamily="2" charset="2"/>
                <a:buChar char="l"/>
                <a:defRPr sz="2000">
                  <a:solidFill>
                    <a:srgbClr val="000000"/>
                  </a:solidFill>
                  <a:latin typeface="+mn-lt"/>
                </a:defRPr>
              </a:lvl3pPr>
              <a:lvl4pPr marL="1600200" indent="-228600" algn="l" rtl="0" eaLnBrk="1" fontAlgn="base" hangingPunct="1">
                <a:spcBef>
                  <a:spcPct val="20000"/>
                </a:spcBef>
                <a:spcAft>
                  <a:spcPct val="0"/>
                </a:spcAft>
                <a:buClr>
                  <a:schemeClr val="tx1"/>
                </a:buClr>
                <a:buSzPct val="80000"/>
                <a:buChar char="–"/>
                <a:defRPr>
                  <a:solidFill>
                    <a:srgbClr val="000000"/>
                  </a:solidFill>
                  <a:latin typeface="+mn-lt"/>
                </a:defRPr>
              </a:lvl4pPr>
              <a:lvl5pPr marL="20574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5pPr>
              <a:lvl6pPr marL="25146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6pPr>
              <a:lvl7pPr marL="29718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7pPr>
              <a:lvl8pPr marL="34290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8pPr>
              <a:lvl9pPr marL="38862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9pPr>
            </a:lstStyle>
            <a:p>
              <a:pPr marL="0" indent="0">
                <a:buNone/>
              </a:pPr>
              <a:r>
                <a:rPr lang="en-US" altLang="zh-CN" kern="0" dirty="0"/>
                <a:t>general architecture of </a:t>
              </a:r>
              <a:r>
                <a:rPr lang="en-US" altLang="zh-CN" kern="0" dirty="0" err="1"/>
                <a:t>ConvNets</a:t>
              </a:r>
              <a:r>
                <a:rPr lang="en-US" altLang="zh-CN" kern="0" dirty="0"/>
                <a:t> </a:t>
              </a:r>
            </a:p>
          </p:txBody>
        </p:sp>
      </p:grpSp>
      <p:sp>
        <p:nvSpPr>
          <p:cNvPr id="129" name="矩形 128"/>
          <p:cNvSpPr/>
          <p:nvPr/>
        </p:nvSpPr>
        <p:spPr>
          <a:xfrm>
            <a:off x="683242" y="4926040"/>
            <a:ext cx="6827057" cy="400110"/>
          </a:xfrm>
          <a:prstGeom prst="rect">
            <a:avLst/>
          </a:prstGeom>
        </p:spPr>
        <p:txBody>
          <a:bodyPr wrap="square">
            <a:spAutoFit/>
          </a:bodyPr>
          <a:lstStyle/>
          <a:p>
            <a:r>
              <a:rPr lang="en-US" altLang="zh-CN" sz="2000" dirty="0">
                <a:solidFill>
                  <a:srgbClr val="000000"/>
                </a:solidFill>
              </a:rPr>
              <a:t>Sometimes, there is no pooling layer or FC layer.</a:t>
            </a:r>
            <a:endParaRPr lang="zh-CN" altLang="en-US" sz="2000" dirty="0">
              <a:solidFill>
                <a:srgbClr val="000000"/>
              </a:solidFill>
            </a:endParaRPr>
          </a:p>
        </p:txBody>
      </p:sp>
      <p:sp>
        <p:nvSpPr>
          <p:cNvPr id="4" name="矩形 3"/>
          <p:cNvSpPr/>
          <p:nvPr/>
        </p:nvSpPr>
        <p:spPr>
          <a:xfrm>
            <a:off x="694690" y="5549572"/>
            <a:ext cx="8051311" cy="101566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sz="2000" i="1" dirty="0">
                <a:solidFill>
                  <a:srgbClr val="000000"/>
                </a:solidFill>
              </a:rPr>
              <a:t>“ There are four key ideas behind ConvNets that take advantage of the properties of natural signals: local connections, shared weights, pooling and the use of many layers.”</a:t>
            </a:r>
          </a:p>
        </p:txBody>
      </p:sp>
      <p:sp>
        <p:nvSpPr>
          <p:cNvPr id="48" name="标题 8"/>
          <p:cNvSpPr txBox="1">
            <a:spLocks/>
          </p:cNvSpPr>
          <p:nvPr/>
        </p:nvSpPr>
        <p:spPr bwMode="auto">
          <a:xfrm>
            <a:off x="0" y="62151"/>
            <a:ext cx="91440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eaLnBrk="1" fontAlgn="base" hangingPunct="1">
              <a:lnSpc>
                <a:spcPct val="90000"/>
              </a:lnSpc>
              <a:spcBef>
                <a:spcPct val="0"/>
              </a:spcBef>
              <a:spcAft>
                <a:spcPct val="0"/>
              </a:spcAft>
              <a:defRPr sz="3200" b="1">
                <a:solidFill>
                  <a:srgbClr val="003366"/>
                </a:solidFill>
                <a:latin typeface="+mj-lt"/>
                <a:ea typeface="+mj-ea"/>
                <a:cs typeface="+mj-cs"/>
              </a:defRPr>
            </a:lvl1pPr>
            <a:lvl2pPr algn="ctr" rtl="0" eaLnBrk="1" fontAlgn="base" hangingPunct="1">
              <a:lnSpc>
                <a:spcPct val="90000"/>
              </a:lnSpc>
              <a:spcBef>
                <a:spcPct val="0"/>
              </a:spcBef>
              <a:spcAft>
                <a:spcPct val="0"/>
              </a:spcAft>
              <a:defRPr sz="3200" b="1">
                <a:solidFill>
                  <a:srgbClr val="003366"/>
                </a:solidFill>
                <a:latin typeface="Trebuchet MS" pitchFamily="34" charset="0"/>
              </a:defRPr>
            </a:lvl2pPr>
            <a:lvl3pPr algn="ctr" rtl="0" eaLnBrk="1" fontAlgn="base" hangingPunct="1">
              <a:lnSpc>
                <a:spcPct val="90000"/>
              </a:lnSpc>
              <a:spcBef>
                <a:spcPct val="0"/>
              </a:spcBef>
              <a:spcAft>
                <a:spcPct val="0"/>
              </a:spcAft>
              <a:defRPr sz="3200" b="1">
                <a:solidFill>
                  <a:srgbClr val="003366"/>
                </a:solidFill>
                <a:latin typeface="Trebuchet MS" pitchFamily="34" charset="0"/>
              </a:defRPr>
            </a:lvl3pPr>
            <a:lvl4pPr algn="ctr" rtl="0" eaLnBrk="1" fontAlgn="base" hangingPunct="1">
              <a:lnSpc>
                <a:spcPct val="90000"/>
              </a:lnSpc>
              <a:spcBef>
                <a:spcPct val="0"/>
              </a:spcBef>
              <a:spcAft>
                <a:spcPct val="0"/>
              </a:spcAft>
              <a:defRPr sz="3200" b="1">
                <a:solidFill>
                  <a:srgbClr val="003366"/>
                </a:solidFill>
                <a:latin typeface="Trebuchet MS" pitchFamily="34" charset="0"/>
              </a:defRPr>
            </a:lvl4pPr>
            <a:lvl5pPr algn="ctr" rtl="0" eaLnBrk="1" fontAlgn="base" hangingPunct="1">
              <a:lnSpc>
                <a:spcPct val="90000"/>
              </a:lnSpc>
              <a:spcBef>
                <a:spcPct val="0"/>
              </a:spcBef>
              <a:spcAft>
                <a:spcPct val="0"/>
              </a:spcAft>
              <a:defRPr sz="3200" b="1">
                <a:solidFill>
                  <a:srgbClr val="003366"/>
                </a:solidFill>
                <a:latin typeface="Trebuchet MS" pitchFamily="34" charset="0"/>
              </a:defRPr>
            </a:lvl5pPr>
            <a:lvl6pPr marL="457200" algn="ctr" rtl="0" eaLnBrk="1" fontAlgn="base" hangingPunct="1">
              <a:lnSpc>
                <a:spcPct val="90000"/>
              </a:lnSpc>
              <a:spcBef>
                <a:spcPct val="0"/>
              </a:spcBef>
              <a:spcAft>
                <a:spcPct val="0"/>
              </a:spcAft>
              <a:defRPr sz="3200" b="1">
                <a:solidFill>
                  <a:srgbClr val="003366"/>
                </a:solidFill>
                <a:latin typeface="Trebuchet MS" pitchFamily="34" charset="0"/>
              </a:defRPr>
            </a:lvl6pPr>
            <a:lvl7pPr marL="914400" algn="ctr" rtl="0" eaLnBrk="1" fontAlgn="base" hangingPunct="1">
              <a:lnSpc>
                <a:spcPct val="90000"/>
              </a:lnSpc>
              <a:spcBef>
                <a:spcPct val="0"/>
              </a:spcBef>
              <a:spcAft>
                <a:spcPct val="0"/>
              </a:spcAft>
              <a:defRPr sz="3200" b="1">
                <a:solidFill>
                  <a:srgbClr val="003366"/>
                </a:solidFill>
                <a:latin typeface="Trebuchet MS" pitchFamily="34" charset="0"/>
              </a:defRPr>
            </a:lvl7pPr>
            <a:lvl8pPr marL="1371600" algn="ctr" rtl="0" eaLnBrk="1" fontAlgn="base" hangingPunct="1">
              <a:lnSpc>
                <a:spcPct val="90000"/>
              </a:lnSpc>
              <a:spcBef>
                <a:spcPct val="0"/>
              </a:spcBef>
              <a:spcAft>
                <a:spcPct val="0"/>
              </a:spcAft>
              <a:defRPr sz="3200" b="1">
                <a:solidFill>
                  <a:srgbClr val="003366"/>
                </a:solidFill>
                <a:latin typeface="Trebuchet MS" pitchFamily="34" charset="0"/>
              </a:defRPr>
            </a:lvl8pPr>
            <a:lvl9pPr marL="1828800" algn="ctr" rtl="0" eaLnBrk="1" fontAlgn="base" hangingPunct="1">
              <a:lnSpc>
                <a:spcPct val="90000"/>
              </a:lnSpc>
              <a:spcBef>
                <a:spcPct val="0"/>
              </a:spcBef>
              <a:spcAft>
                <a:spcPct val="0"/>
              </a:spcAft>
              <a:defRPr sz="3200" b="1">
                <a:solidFill>
                  <a:srgbClr val="003366"/>
                </a:solidFill>
                <a:latin typeface="Trebuchet MS" pitchFamily="34" charset="0"/>
              </a:defRPr>
            </a:lvl9pPr>
          </a:lstStyle>
          <a:p>
            <a:r>
              <a:rPr lang="en-US" altLang="zh-CN" dirty="0"/>
              <a:t>CNNs/</a:t>
            </a:r>
            <a:r>
              <a:rPr lang="en-US" altLang="zh-CN" dirty="0" err="1"/>
              <a:t>ConvNets</a:t>
            </a:r>
            <a:endParaRPr lang="zh-CN" altLang="en-US" kern="0" dirty="0"/>
          </a:p>
        </p:txBody>
      </p:sp>
    </p:spTree>
    <p:extLst>
      <p:ext uri="{BB962C8B-B14F-4D97-AF65-F5344CB8AC3E}">
        <p14:creationId xmlns:p14="http://schemas.microsoft.com/office/powerpoint/2010/main" val="730247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6697"/>
            <a:ext cx="7886700" cy="824806"/>
          </a:xfrm>
        </p:spPr>
        <p:txBody>
          <a:bodyPr/>
          <a:lstStyle/>
          <a:p>
            <a:r>
              <a:rPr lang="en-US" altLang="zh-CN" dirty="0"/>
              <a:t>Representation (Feature)</a:t>
            </a:r>
            <a:endParaRPr lang="zh-CN" altLang="en-US" dirty="0"/>
          </a:p>
        </p:txBody>
      </p:sp>
      <p:grpSp>
        <p:nvGrpSpPr>
          <p:cNvPr id="12" name="组合 11"/>
          <p:cNvGrpSpPr/>
          <p:nvPr/>
        </p:nvGrpSpPr>
        <p:grpSpPr>
          <a:xfrm>
            <a:off x="925658" y="4861560"/>
            <a:ext cx="3384376" cy="1780406"/>
            <a:chOff x="334536" y="4861560"/>
            <a:chExt cx="3384376" cy="1780406"/>
          </a:xfrm>
        </p:grpSpPr>
        <p:pic>
          <p:nvPicPr>
            <p:cNvPr id="39"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536" y="4861560"/>
              <a:ext cx="3384376"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TextBox 22"/>
            <p:cNvSpPr txBox="1"/>
            <p:nvPr/>
          </p:nvSpPr>
          <p:spPr>
            <a:xfrm>
              <a:off x="404513" y="6241856"/>
              <a:ext cx="2563032" cy="400110"/>
            </a:xfrm>
            <a:prstGeom prst="rect">
              <a:avLst/>
            </a:prstGeom>
            <a:noFill/>
          </p:spPr>
          <p:txBody>
            <a:bodyPr wrap="square" lIns="46800" rIns="46800" rtlCol="0">
              <a:spAutoFit/>
            </a:bodyPr>
            <a:lstStyle/>
            <a:p>
              <a:pPr marL="471487" indent="0" algn="ctr">
                <a:buNone/>
              </a:pPr>
              <a:r>
                <a:rPr lang="en-US" altLang="zh-CN" sz="2000" dirty="0">
                  <a:latin typeface="Palatino Linotype" panose="02040502050505030304" pitchFamily="18" charset="0"/>
                  <a:ea typeface="黑体" pitchFamily="49" charset="-122"/>
                </a:rPr>
                <a:t>GIST,2001, 2003</a:t>
              </a:r>
              <a:endParaRPr lang="zh-CN" altLang="en-US" sz="2000" dirty="0">
                <a:latin typeface="Palatino Linotype" panose="02040502050505030304" pitchFamily="18" charset="0"/>
                <a:ea typeface="黑体" pitchFamily="49" charset="-122"/>
              </a:endParaRPr>
            </a:p>
          </p:txBody>
        </p:sp>
      </p:grpSp>
      <p:grpSp>
        <p:nvGrpSpPr>
          <p:cNvPr id="10" name="组合 9"/>
          <p:cNvGrpSpPr/>
          <p:nvPr/>
        </p:nvGrpSpPr>
        <p:grpSpPr>
          <a:xfrm>
            <a:off x="4252907" y="2975786"/>
            <a:ext cx="3743511" cy="1879461"/>
            <a:chOff x="4572000" y="2897602"/>
            <a:chExt cx="3743511" cy="1879461"/>
          </a:xfrm>
        </p:grpSpPr>
        <p:pic>
          <p:nvPicPr>
            <p:cNvPr id="42" name="图片 5" descr="C:\Users\zdb\AppData\Roaming\Tencent\Users\438773865\QQ\WinTemp\RichOle\U$DT254](OLNGQ}PO47Y3CH.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7436" y="2897602"/>
              <a:ext cx="3648075" cy="1171575"/>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23"/>
            <p:cNvSpPr txBox="1"/>
            <p:nvPr/>
          </p:nvSpPr>
          <p:spPr>
            <a:xfrm>
              <a:off x="4572000" y="4069177"/>
              <a:ext cx="3478088" cy="707886"/>
            </a:xfrm>
            <a:prstGeom prst="rect">
              <a:avLst/>
            </a:prstGeom>
            <a:noFill/>
          </p:spPr>
          <p:txBody>
            <a:bodyPr wrap="square" lIns="46800" rIns="46800" rtlCol="0">
              <a:spAutoFit/>
            </a:bodyPr>
            <a:lstStyle/>
            <a:p>
              <a:pPr marL="471487" indent="0" algn="ctr">
                <a:buNone/>
              </a:pPr>
              <a:r>
                <a:rPr lang="en-US" altLang="zh-CN" sz="2000" dirty="0">
                  <a:latin typeface="Palatino Linotype" panose="02040502050505030304" pitchFamily="18" charset="0"/>
                  <a:ea typeface="黑体" pitchFamily="49" charset="-122"/>
                </a:rPr>
                <a:t>HOG (Histogram of Oriented Gradients),2005</a:t>
              </a:r>
              <a:endParaRPr lang="zh-CN" altLang="en-US" sz="2000" dirty="0">
                <a:latin typeface="Palatino Linotype" panose="02040502050505030304" pitchFamily="18" charset="0"/>
                <a:ea typeface="黑体" pitchFamily="49" charset="-122"/>
              </a:endParaRPr>
            </a:p>
          </p:txBody>
        </p:sp>
      </p:grpSp>
      <p:grpSp>
        <p:nvGrpSpPr>
          <p:cNvPr id="4" name="组合 3"/>
          <p:cNvGrpSpPr/>
          <p:nvPr/>
        </p:nvGrpSpPr>
        <p:grpSpPr>
          <a:xfrm>
            <a:off x="4093580" y="824829"/>
            <a:ext cx="4544074" cy="1940205"/>
            <a:chOff x="4379220" y="4678300"/>
            <a:chExt cx="4544074" cy="1940205"/>
          </a:xfrm>
        </p:grpSpPr>
        <p:pic>
          <p:nvPicPr>
            <p:cNvPr id="45" name="图片 6" descr="C:\Users\zdb\AppData\Roaming\Tencent\Users\438773865\QQ\WinTemp\RichOle\]FN7Z8K9HBESRB~{4BVH)6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9220" y="4678300"/>
              <a:ext cx="4544074" cy="1590675"/>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24"/>
            <p:cNvSpPr txBox="1"/>
            <p:nvPr/>
          </p:nvSpPr>
          <p:spPr>
            <a:xfrm>
              <a:off x="4924625" y="6218395"/>
              <a:ext cx="3339456" cy="400110"/>
            </a:xfrm>
            <a:prstGeom prst="rect">
              <a:avLst/>
            </a:prstGeom>
            <a:noFill/>
          </p:spPr>
          <p:txBody>
            <a:bodyPr wrap="square" lIns="46800" rIns="46800" rtlCol="0">
              <a:spAutoFit/>
            </a:bodyPr>
            <a:lstStyle/>
            <a:p>
              <a:pPr marL="471487" indent="0" algn="ctr">
                <a:buNone/>
              </a:pPr>
              <a:r>
                <a:rPr lang="en-US" altLang="zh-CN" sz="2000" dirty="0">
                  <a:latin typeface="Palatino Linotype" panose="02040502050505030304" pitchFamily="18" charset="0"/>
                  <a:ea typeface="黑体" pitchFamily="49" charset="-122"/>
                </a:rPr>
                <a:t>colorHistogram,1992</a:t>
              </a:r>
              <a:endParaRPr lang="zh-CN" altLang="en-US" sz="2000" dirty="0">
                <a:latin typeface="Palatino Linotype" panose="02040502050505030304" pitchFamily="18" charset="0"/>
                <a:ea typeface="黑体" pitchFamily="49" charset="-122"/>
              </a:endParaRPr>
            </a:p>
          </p:txBody>
        </p:sp>
      </p:grpSp>
      <p:grpSp>
        <p:nvGrpSpPr>
          <p:cNvPr id="11" name="组合 10"/>
          <p:cNvGrpSpPr/>
          <p:nvPr/>
        </p:nvGrpSpPr>
        <p:grpSpPr>
          <a:xfrm>
            <a:off x="4876306" y="4879972"/>
            <a:ext cx="2749686" cy="1812074"/>
            <a:chOff x="4663871" y="4879972"/>
            <a:chExt cx="2749686" cy="1812074"/>
          </a:xfrm>
        </p:grpSpPr>
        <p:sp>
          <p:nvSpPr>
            <p:cNvPr id="47" name="TextBox 22"/>
            <p:cNvSpPr txBox="1"/>
            <p:nvPr/>
          </p:nvSpPr>
          <p:spPr>
            <a:xfrm>
              <a:off x="4663871" y="6291936"/>
              <a:ext cx="2453069" cy="400110"/>
            </a:xfrm>
            <a:prstGeom prst="rect">
              <a:avLst/>
            </a:prstGeom>
            <a:noFill/>
          </p:spPr>
          <p:txBody>
            <a:bodyPr wrap="square" lIns="46800" rIns="46800" rtlCol="0">
              <a:spAutoFit/>
            </a:bodyPr>
            <a:lstStyle/>
            <a:p>
              <a:pPr marL="471487" indent="0" algn="ctr">
                <a:buNone/>
              </a:pPr>
              <a:r>
                <a:rPr lang="en-US" altLang="zh-CN" sz="2000" dirty="0">
                  <a:latin typeface="Palatino Linotype" panose="02040502050505030304" pitchFamily="18" charset="0"/>
                  <a:ea typeface="黑体" pitchFamily="49" charset="-122"/>
                </a:rPr>
                <a:t>SIFT,1999, 2004</a:t>
              </a:r>
              <a:endParaRPr lang="zh-CN" altLang="en-US" sz="2000" dirty="0">
                <a:latin typeface="Palatino Linotype" panose="02040502050505030304" pitchFamily="18" charset="0"/>
                <a:ea typeface="黑体" pitchFamily="49" charset="-122"/>
              </a:endParaRPr>
            </a:p>
          </p:txBody>
        </p:sp>
        <p:pic>
          <p:nvPicPr>
            <p:cNvPr id="12290" name="Picture 2" descr="Image result for sift featur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7324" y="4879972"/>
              <a:ext cx="2696233" cy="14103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组合 5"/>
          <p:cNvGrpSpPr/>
          <p:nvPr/>
        </p:nvGrpSpPr>
        <p:grpSpPr>
          <a:xfrm>
            <a:off x="1011382" y="865158"/>
            <a:ext cx="2978664" cy="3317797"/>
            <a:chOff x="1075176" y="1134515"/>
            <a:chExt cx="2978664" cy="3317797"/>
          </a:xfrm>
        </p:grpSpPr>
        <p:cxnSp>
          <p:nvCxnSpPr>
            <p:cNvPr id="18" name="直接连接符​​ 4"/>
            <p:cNvCxnSpPr/>
            <p:nvPr/>
          </p:nvCxnSpPr>
          <p:spPr>
            <a:xfrm>
              <a:off x="1075176" y="4097327"/>
              <a:ext cx="0" cy="27432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 name="直接连接符​​ 7"/>
            <p:cNvCxnSpPr/>
            <p:nvPr/>
          </p:nvCxnSpPr>
          <p:spPr>
            <a:xfrm>
              <a:off x="3200400" y="4084320"/>
              <a:ext cx="0" cy="27432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 name="直接箭头​​连接符 8"/>
            <p:cNvCxnSpPr/>
            <p:nvPr/>
          </p:nvCxnSpPr>
          <p:spPr>
            <a:xfrm>
              <a:off x="1141228" y="4234487"/>
              <a:ext cx="750020" cy="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10"/>
            <p:cNvCxnSpPr/>
            <p:nvPr/>
          </p:nvCxnSpPr>
          <p:spPr>
            <a:xfrm flipH="1">
              <a:off x="2615609" y="4234487"/>
              <a:ext cx="556334" cy="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23" name="TextBox 13"/>
            <p:cNvSpPr txBox="1"/>
            <p:nvPr/>
          </p:nvSpPr>
          <p:spPr>
            <a:xfrm>
              <a:off x="1528984" y="3990647"/>
              <a:ext cx="1302602" cy="461665"/>
            </a:xfrm>
            <a:prstGeom prst="rect">
              <a:avLst/>
            </a:prstGeom>
            <a:noFill/>
          </p:spPr>
          <p:txBody>
            <a:bodyPr wrap="square" lIns="46800" rIns="46800" rtlCol="0">
              <a:spAutoFit/>
            </a:bodyPr>
            <a:lstStyle/>
            <a:p>
              <a:pPr marL="471487" indent="0">
                <a:buNone/>
              </a:pPr>
              <a:r>
                <a:rPr lang="en-US" altLang="zh-CN" sz="2400" dirty="0">
                  <a:latin typeface="黑体" pitchFamily="49" charset="-122"/>
                  <a:ea typeface="黑体" pitchFamily="49" charset="-122"/>
                </a:rPr>
                <a:t>600</a:t>
              </a:r>
              <a:endParaRPr lang="zh-CN" altLang="en-US" sz="2400" dirty="0">
                <a:latin typeface="黑体" pitchFamily="49" charset="-122"/>
                <a:ea typeface="黑体" pitchFamily="49" charset="-122"/>
              </a:endParaRPr>
            </a:p>
          </p:txBody>
        </p:sp>
        <p:cxnSp>
          <p:nvCxnSpPr>
            <p:cNvPr id="24" name="直接连接符​​ 17"/>
            <p:cNvCxnSpPr/>
            <p:nvPr/>
          </p:nvCxnSpPr>
          <p:spPr>
            <a:xfrm>
              <a:off x="3307080" y="1158240"/>
              <a:ext cx="36576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 name="直接连接符​​ 18"/>
            <p:cNvCxnSpPr/>
            <p:nvPr/>
          </p:nvCxnSpPr>
          <p:spPr>
            <a:xfrm flipH="1">
              <a:off x="3307080" y="3977640"/>
              <a:ext cx="35052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直接箭头​​连接符 19"/>
            <p:cNvCxnSpPr/>
            <p:nvPr/>
          </p:nvCxnSpPr>
          <p:spPr>
            <a:xfrm>
              <a:off x="3489960" y="1158240"/>
              <a:ext cx="0" cy="89916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20"/>
            <p:cNvCxnSpPr/>
            <p:nvPr/>
          </p:nvCxnSpPr>
          <p:spPr>
            <a:xfrm flipV="1">
              <a:off x="3482340" y="3093720"/>
              <a:ext cx="0" cy="88392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35" name="TextBox 30"/>
            <p:cNvSpPr txBox="1"/>
            <p:nvPr/>
          </p:nvSpPr>
          <p:spPr>
            <a:xfrm>
              <a:off x="2712720" y="2305317"/>
              <a:ext cx="1341120" cy="461665"/>
            </a:xfrm>
            <a:prstGeom prst="rect">
              <a:avLst/>
            </a:prstGeom>
            <a:noFill/>
          </p:spPr>
          <p:txBody>
            <a:bodyPr wrap="square" lIns="46800" rIns="46800" rtlCol="0">
              <a:spAutoFit/>
            </a:bodyPr>
            <a:lstStyle/>
            <a:p>
              <a:pPr marL="471487" indent="0">
                <a:buNone/>
              </a:pPr>
              <a:r>
                <a:rPr lang="en-US" altLang="zh-CN" sz="2400" dirty="0">
                  <a:latin typeface="黑体" pitchFamily="49" charset="-122"/>
                  <a:ea typeface="黑体" pitchFamily="49" charset="-122"/>
                </a:rPr>
                <a:t>1000</a:t>
              </a:r>
              <a:endParaRPr lang="zh-CN" altLang="en-US" sz="2400" dirty="0">
                <a:latin typeface="黑体" pitchFamily="49" charset="-122"/>
                <a:ea typeface="黑体" pitchFamily="49" charset="-122"/>
              </a:endParaRPr>
            </a:p>
          </p:txBody>
        </p:sp>
        <p:pic>
          <p:nvPicPr>
            <p:cNvPr id="30" name="Picture 5">
              <a:extLst>
                <a:ext uri="{FF2B5EF4-FFF2-40B4-BE49-F238E27FC236}">
                  <a16:creationId xmlns:a16="http://schemas.microsoft.com/office/drawing/2014/main" id="{531888A7-ECE5-4DD5-AB02-3685DC55F24C}"/>
                </a:ext>
              </a:extLst>
            </p:cNvPr>
            <p:cNvPicPr>
              <a:picLocks noChangeAspect="1" noChangeArrowheads="1"/>
            </p:cNvPicPr>
            <p:nvPr/>
          </p:nvPicPr>
          <p:blipFill>
            <a:blip r:embed="rId7"/>
            <a:srcRect r="50000"/>
            <a:stretch>
              <a:fillRect/>
            </a:stretch>
          </p:blipFill>
          <p:spPr bwMode="auto">
            <a:xfrm>
              <a:off x="1075176" y="1134515"/>
              <a:ext cx="2109600" cy="2875838"/>
            </a:xfrm>
            <a:prstGeom prst="rect">
              <a:avLst/>
            </a:prstGeom>
            <a:noFill/>
            <a:ln w="9525">
              <a:noFill/>
              <a:miter lim="800000"/>
              <a:headEnd/>
              <a:tailEnd/>
            </a:ln>
          </p:spPr>
        </p:pic>
      </p:grpSp>
    </p:spTree>
    <p:extLst>
      <p:ext uri="{BB962C8B-B14F-4D97-AF65-F5344CB8AC3E}">
        <p14:creationId xmlns:p14="http://schemas.microsoft.com/office/powerpoint/2010/main" val="1307716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Shape 748"/>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90</a:t>
            </a:fld>
            <a:endParaRPr lang="en"/>
          </a:p>
        </p:txBody>
      </p:sp>
      <p:pic>
        <p:nvPicPr>
          <p:cNvPr id="749" name="Shape 749"/>
          <p:cNvPicPr preferRelativeResize="0"/>
          <p:nvPr/>
        </p:nvPicPr>
        <p:blipFill>
          <a:blip r:embed="rId3">
            <a:alphaModFix/>
          </a:blip>
          <a:stretch>
            <a:fillRect/>
          </a:stretch>
        </p:blipFill>
        <p:spPr>
          <a:xfrm>
            <a:off x="2385950" y="2213376"/>
            <a:ext cx="3996924" cy="3157099"/>
          </a:xfrm>
          <a:prstGeom prst="rect">
            <a:avLst/>
          </a:prstGeom>
          <a:noFill/>
          <a:ln>
            <a:noFill/>
          </a:ln>
        </p:spPr>
      </p:pic>
      <p:sp>
        <p:nvSpPr>
          <p:cNvPr id="750" name="Shape 750"/>
          <p:cNvSpPr txBox="1"/>
          <p:nvPr/>
        </p:nvSpPr>
        <p:spPr>
          <a:xfrm>
            <a:off x="755576" y="965677"/>
            <a:ext cx="8810699" cy="1247699"/>
          </a:xfrm>
          <a:prstGeom prst="rect">
            <a:avLst/>
          </a:prstGeom>
          <a:noFill/>
          <a:ln>
            <a:noFill/>
          </a:ln>
        </p:spPr>
        <p:txBody>
          <a:bodyPr lIns="91425" tIns="91425" rIns="91425" bIns="91425" anchor="t" anchorCtr="0">
            <a:noAutofit/>
          </a:bodyPr>
          <a:lstStyle/>
          <a:p>
            <a:r>
              <a:rPr lang="en" sz="3000" dirty="0"/>
              <a:t>Pooling layer</a:t>
            </a:r>
          </a:p>
          <a:p>
            <a:pPr marL="457200" indent="-342900">
              <a:buSzPct val="100000"/>
              <a:buChar char="-"/>
            </a:pPr>
            <a:r>
              <a:rPr lang="en" dirty="0">
                <a:solidFill>
                  <a:schemeClr val="dk1"/>
                </a:solidFill>
              </a:rPr>
              <a:t>makes the representations smaller and more manageable </a:t>
            </a:r>
          </a:p>
          <a:p>
            <a:pPr marL="457200" indent="-342900">
              <a:buSzPct val="100000"/>
              <a:buChar char="-"/>
            </a:pPr>
            <a:r>
              <a:rPr lang="en" dirty="0"/>
              <a:t>operates over each activation map independently:</a:t>
            </a:r>
          </a:p>
          <a:p>
            <a:endParaRPr dirty="0"/>
          </a:p>
        </p:txBody>
      </p:sp>
    </p:spTree>
    <p:extLst>
      <p:ext uri="{BB962C8B-B14F-4D97-AF65-F5344CB8AC3E}">
        <p14:creationId xmlns:p14="http://schemas.microsoft.com/office/powerpoint/2010/main" val="2964880934"/>
      </p:ext>
    </p:extLst>
  </p:cSld>
  <p:clrMapOvr>
    <a:masterClrMapping/>
  </p:clrMapOvr>
  <p:transition spd="slow">
    <p:cut/>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Shape 755"/>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91</a:t>
            </a:fld>
            <a:endParaRPr lang="en"/>
          </a:p>
        </p:txBody>
      </p:sp>
      <p:graphicFrame>
        <p:nvGraphicFramePr>
          <p:cNvPr id="756" name="Shape 756"/>
          <p:cNvGraphicFramePr/>
          <p:nvPr/>
        </p:nvGraphicFramePr>
        <p:xfrm>
          <a:off x="952500" y="2266950"/>
          <a:ext cx="2423500" cy="2423500"/>
        </p:xfrm>
        <a:graphic>
          <a:graphicData uri="http://schemas.openxmlformats.org/drawingml/2006/table">
            <a:tbl>
              <a:tblPr>
                <a:noFill/>
              </a:tblPr>
              <a:tblGrid>
                <a:gridCol w="605875">
                  <a:extLst>
                    <a:ext uri="{9D8B030D-6E8A-4147-A177-3AD203B41FA5}">
                      <a16:colId xmlns:a16="http://schemas.microsoft.com/office/drawing/2014/main" val="20000"/>
                    </a:ext>
                  </a:extLst>
                </a:gridCol>
                <a:gridCol w="605875">
                  <a:extLst>
                    <a:ext uri="{9D8B030D-6E8A-4147-A177-3AD203B41FA5}">
                      <a16:colId xmlns:a16="http://schemas.microsoft.com/office/drawing/2014/main" val="20001"/>
                    </a:ext>
                  </a:extLst>
                </a:gridCol>
                <a:gridCol w="605875">
                  <a:extLst>
                    <a:ext uri="{9D8B030D-6E8A-4147-A177-3AD203B41FA5}">
                      <a16:colId xmlns:a16="http://schemas.microsoft.com/office/drawing/2014/main" val="20002"/>
                    </a:ext>
                  </a:extLst>
                </a:gridCol>
                <a:gridCol w="605875">
                  <a:extLst>
                    <a:ext uri="{9D8B030D-6E8A-4147-A177-3AD203B41FA5}">
                      <a16:colId xmlns:a16="http://schemas.microsoft.com/office/drawing/2014/main" val="20003"/>
                    </a:ext>
                  </a:extLst>
                </a:gridCol>
              </a:tblGrid>
              <a:tr h="605875">
                <a:tc>
                  <a:txBody>
                    <a:bodyPr/>
                    <a:lstStyle/>
                    <a:p>
                      <a:pPr lvl="0" algn="ctr" rtl="0">
                        <a:spcBef>
                          <a:spcPts val="0"/>
                        </a:spcBef>
                        <a:buNone/>
                      </a:pPr>
                      <a:r>
                        <a:rPr lang="en" sz="2400"/>
                        <a:t>1</a:t>
                      </a:r>
                    </a:p>
                  </a:txBody>
                  <a:tcPr marL="91425" marR="91425" marT="91425" marB="91425">
                    <a:solidFill>
                      <a:srgbClr val="F4CCCC"/>
                    </a:solidFill>
                  </a:tcPr>
                </a:tc>
                <a:tc>
                  <a:txBody>
                    <a:bodyPr/>
                    <a:lstStyle/>
                    <a:p>
                      <a:pPr lvl="0" algn="ctr" rtl="0">
                        <a:spcBef>
                          <a:spcPts val="0"/>
                        </a:spcBef>
                        <a:buNone/>
                      </a:pPr>
                      <a:r>
                        <a:rPr lang="en" sz="2400"/>
                        <a:t>1</a:t>
                      </a:r>
                    </a:p>
                  </a:txBody>
                  <a:tcPr marL="91425" marR="91425" marT="91425" marB="91425">
                    <a:solidFill>
                      <a:srgbClr val="F4CCCC"/>
                    </a:solidFill>
                  </a:tcPr>
                </a:tc>
                <a:tc>
                  <a:txBody>
                    <a:bodyPr/>
                    <a:lstStyle/>
                    <a:p>
                      <a:pPr lvl="0" algn="ctr" rtl="0">
                        <a:spcBef>
                          <a:spcPts val="0"/>
                        </a:spcBef>
                        <a:buNone/>
                      </a:pPr>
                      <a:r>
                        <a:rPr lang="en" sz="2400"/>
                        <a:t>2</a:t>
                      </a:r>
                    </a:p>
                  </a:txBody>
                  <a:tcPr marL="91425" marR="91425" marT="91425" marB="91425">
                    <a:solidFill>
                      <a:srgbClr val="D9EAD3"/>
                    </a:solidFill>
                  </a:tcPr>
                </a:tc>
                <a:tc>
                  <a:txBody>
                    <a:bodyPr/>
                    <a:lstStyle/>
                    <a:p>
                      <a:pPr lvl="0" algn="ctr" rtl="0">
                        <a:spcBef>
                          <a:spcPts val="0"/>
                        </a:spcBef>
                        <a:buNone/>
                      </a:pPr>
                      <a:r>
                        <a:rPr lang="en" sz="2400"/>
                        <a:t>4</a:t>
                      </a:r>
                    </a:p>
                  </a:txBody>
                  <a:tcPr marL="91425" marR="91425" marT="91425" marB="91425">
                    <a:solidFill>
                      <a:srgbClr val="D9EAD3"/>
                    </a:solidFill>
                  </a:tcPr>
                </a:tc>
                <a:extLst>
                  <a:ext uri="{0D108BD9-81ED-4DB2-BD59-A6C34878D82A}">
                    <a16:rowId xmlns:a16="http://schemas.microsoft.com/office/drawing/2014/main" val="10000"/>
                  </a:ext>
                </a:extLst>
              </a:tr>
              <a:tr h="605875">
                <a:tc>
                  <a:txBody>
                    <a:bodyPr/>
                    <a:lstStyle/>
                    <a:p>
                      <a:pPr lvl="0" algn="ctr" rtl="0">
                        <a:spcBef>
                          <a:spcPts val="0"/>
                        </a:spcBef>
                        <a:buNone/>
                      </a:pPr>
                      <a:r>
                        <a:rPr lang="en" sz="2400"/>
                        <a:t>5</a:t>
                      </a:r>
                    </a:p>
                  </a:txBody>
                  <a:tcPr marL="91425" marR="91425" marT="91425" marB="91425">
                    <a:solidFill>
                      <a:srgbClr val="F4CCCC"/>
                    </a:solidFill>
                  </a:tcPr>
                </a:tc>
                <a:tc>
                  <a:txBody>
                    <a:bodyPr/>
                    <a:lstStyle/>
                    <a:p>
                      <a:pPr lvl="0" algn="ctr" rtl="0">
                        <a:spcBef>
                          <a:spcPts val="0"/>
                        </a:spcBef>
                        <a:buNone/>
                      </a:pPr>
                      <a:r>
                        <a:rPr lang="en" sz="2400"/>
                        <a:t>6</a:t>
                      </a:r>
                    </a:p>
                  </a:txBody>
                  <a:tcPr marL="91425" marR="91425" marT="91425" marB="91425">
                    <a:solidFill>
                      <a:srgbClr val="F4CCCC"/>
                    </a:solidFill>
                  </a:tcPr>
                </a:tc>
                <a:tc>
                  <a:txBody>
                    <a:bodyPr/>
                    <a:lstStyle/>
                    <a:p>
                      <a:pPr lvl="0" algn="ctr" rtl="0">
                        <a:spcBef>
                          <a:spcPts val="0"/>
                        </a:spcBef>
                        <a:buNone/>
                      </a:pPr>
                      <a:r>
                        <a:rPr lang="en" sz="2400"/>
                        <a:t>7</a:t>
                      </a:r>
                    </a:p>
                  </a:txBody>
                  <a:tcPr marL="91425" marR="91425" marT="91425" marB="91425">
                    <a:solidFill>
                      <a:srgbClr val="D9EAD3"/>
                    </a:solidFill>
                  </a:tcPr>
                </a:tc>
                <a:tc>
                  <a:txBody>
                    <a:bodyPr/>
                    <a:lstStyle/>
                    <a:p>
                      <a:pPr lvl="0" algn="ctr" rtl="0">
                        <a:spcBef>
                          <a:spcPts val="0"/>
                        </a:spcBef>
                        <a:buNone/>
                      </a:pPr>
                      <a:r>
                        <a:rPr lang="en" sz="2400"/>
                        <a:t>8</a:t>
                      </a:r>
                    </a:p>
                  </a:txBody>
                  <a:tcPr marL="91425" marR="91425" marT="91425" marB="91425">
                    <a:solidFill>
                      <a:srgbClr val="D9EAD3"/>
                    </a:solidFill>
                  </a:tcPr>
                </a:tc>
                <a:extLst>
                  <a:ext uri="{0D108BD9-81ED-4DB2-BD59-A6C34878D82A}">
                    <a16:rowId xmlns:a16="http://schemas.microsoft.com/office/drawing/2014/main" val="10001"/>
                  </a:ext>
                </a:extLst>
              </a:tr>
              <a:tr h="605875">
                <a:tc>
                  <a:txBody>
                    <a:bodyPr/>
                    <a:lstStyle/>
                    <a:p>
                      <a:pPr lvl="0" algn="ctr" rtl="0">
                        <a:spcBef>
                          <a:spcPts val="0"/>
                        </a:spcBef>
                        <a:buNone/>
                      </a:pPr>
                      <a:r>
                        <a:rPr lang="en" sz="2400"/>
                        <a:t>3</a:t>
                      </a:r>
                    </a:p>
                  </a:txBody>
                  <a:tcPr marL="91425" marR="91425" marT="91425" marB="91425">
                    <a:solidFill>
                      <a:srgbClr val="FFF2CC"/>
                    </a:solidFill>
                  </a:tcPr>
                </a:tc>
                <a:tc>
                  <a:txBody>
                    <a:bodyPr/>
                    <a:lstStyle/>
                    <a:p>
                      <a:pPr lvl="0" algn="ctr" rtl="0">
                        <a:spcBef>
                          <a:spcPts val="0"/>
                        </a:spcBef>
                        <a:buNone/>
                      </a:pPr>
                      <a:r>
                        <a:rPr lang="en" sz="2400"/>
                        <a:t>2</a:t>
                      </a:r>
                    </a:p>
                  </a:txBody>
                  <a:tcPr marL="91425" marR="91425" marT="91425" marB="91425">
                    <a:solidFill>
                      <a:srgbClr val="FFF2CC"/>
                    </a:solidFill>
                  </a:tcPr>
                </a:tc>
                <a:tc>
                  <a:txBody>
                    <a:bodyPr/>
                    <a:lstStyle/>
                    <a:p>
                      <a:pPr lvl="0" algn="ctr" rtl="0">
                        <a:spcBef>
                          <a:spcPts val="0"/>
                        </a:spcBef>
                        <a:buNone/>
                      </a:pPr>
                      <a:r>
                        <a:rPr lang="en" sz="2400"/>
                        <a:t>1</a:t>
                      </a:r>
                    </a:p>
                  </a:txBody>
                  <a:tcPr marL="91425" marR="91425" marT="91425" marB="91425">
                    <a:solidFill>
                      <a:srgbClr val="C9DAF8"/>
                    </a:solidFill>
                  </a:tcPr>
                </a:tc>
                <a:tc>
                  <a:txBody>
                    <a:bodyPr/>
                    <a:lstStyle/>
                    <a:p>
                      <a:pPr lvl="0" algn="ctr" rtl="0">
                        <a:spcBef>
                          <a:spcPts val="0"/>
                        </a:spcBef>
                        <a:buNone/>
                      </a:pPr>
                      <a:r>
                        <a:rPr lang="en" sz="2400"/>
                        <a:t>0</a:t>
                      </a:r>
                    </a:p>
                  </a:txBody>
                  <a:tcPr marL="91425" marR="91425" marT="91425" marB="91425">
                    <a:solidFill>
                      <a:srgbClr val="C9DAF8"/>
                    </a:solidFill>
                  </a:tcPr>
                </a:tc>
                <a:extLst>
                  <a:ext uri="{0D108BD9-81ED-4DB2-BD59-A6C34878D82A}">
                    <a16:rowId xmlns:a16="http://schemas.microsoft.com/office/drawing/2014/main" val="10002"/>
                  </a:ext>
                </a:extLst>
              </a:tr>
              <a:tr h="605875">
                <a:tc>
                  <a:txBody>
                    <a:bodyPr/>
                    <a:lstStyle/>
                    <a:p>
                      <a:pPr lvl="0" algn="ctr" rtl="0">
                        <a:spcBef>
                          <a:spcPts val="0"/>
                        </a:spcBef>
                        <a:buNone/>
                      </a:pPr>
                      <a:r>
                        <a:rPr lang="en" sz="2400"/>
                        <a:t>1</a:t>
                      </a:r>
                    </a:p>
                  </a:txBody>
                  <a:tcPr marL="91425" marR="91425" marT="91425" marB="91425">
                    <a:solidFill>
                      <a:srgbClr val="FFF2CC"/>
                    </a:solidFill>
                  </a:tcPr>
                </a:tc>
                <a:tc>
                  <a:txBody>
                    <a:bodyPr/>
                    <a:lstStyle/>
                    <a:p>
                      <a:pPr lvl="0" algn="ctr" rtl="0">
                        <a:spcBef>
                          <a:spcPts val="0"/>
                        </a:spcBef>
                        <a:buNone/>
                      </a:pPr>
                      <a:r>
                        <a:rPr lang="en" sz="2400"/>
                        <a:t>2</a:t>
                      </a:r>
                    </a:p>
                  </a:txBody>
                  <a:tcPr marL="91425" marR="91425" marT="91425" marB="91425">
                    <a:solidFill>
                      <a:srgbClr val="FFF2CC"/>
                    </a:solidFill>
                  </a:tcPr>
                </a:tc>
                <a:tc>
                  <a:txBody>
                    <a:bodyPr/>
                    <a:lstStyle/>
                    <a:p>
                      <a:pPr lvl="0" algn="ctr" rtl="0">
                        <a:spcBef>
                          <a:spcPts val="0"/>
                        </a:spcBef>
                        <a:buNone/>
                      </a:pPr>
                      <a:r>
                        <a:rPr lang="en" sz="2400"/>
                        <a:t>3</a:t>
                      </a:r>
                    </a:p>
                  </a:txBody>
                  <a:tcPr marL="91425" marR="91425" marT="91425" marB="91425">
                    <a:solidFill>
                      <a:srgbClr val="C9DAF8"/>
                    </a:solidFill>
                  </a:tcPr>
                </a:tc>
                <a:tc>
                  <a:txBody>
                    <a:bodyPr/>
                    <a:lstStyle/>
                    <a:p>
                      <a:pPr lvl="0" algn="ctr" rtl="0">
                        <a:spcBef>
                          <a:spcPts val="0"/>
                        </a:spcBef>
                        <a:buNone/>
                      </a:pPr>
                      <a:r>
                        <a:rPr lang="en" sz="2400"/>
                        <a:t>4</a:t>
                      </a:r>
                    </a:p>
                  </a:txBody>
                  <a:tcPr marL="91425" marR="91425" marT="91425" marB="91425">
                    <a:solidFill>
                      <a:srgbClr val="C9DAF8"/>
                    </a:solidFill>
                  </a:tcPr>
                </a:tc>
                <a:extLst>
                  <a:ext uri="{0D108BD9-81ED-4DB2-BD59-A6C34878D82A}">
                    <a16:rowId xmlns:a16="http://schemas.microsoft.com/office/drawing/2014/main" val="10003"/>
                  </a:ext>
                </a:extLst>
              </a:tr>
            </a:tbl>
          </a:graphicData>
        </a:graphic>
      </p:graphicFrame>
      <p:sp>
        <p:nvSpPr>
          <p:cNvPr id="757" name="Shape 757"/>
          <p:cNvSpPr txBox="1"/>
          <p:nvPr/>
        </p:nvSpPr>
        <p:spPr>
          <a:xfrm>
            <a:off x="931851" y="1757376"/>
            <a:ext cx="2617199" cy="564899"/>
          </a:xfrm>
          <a:prstGeom prst="rect">
            <a:avLst/>
          </a:prstGeom>
          <a:noFill/>
          <a:ln>
            <a:noFill/>
          </a:ln>
        </p:spPr>
        <p:txBody>
          <a:bodyPr lIns="91425" tIns="91425" rIns="91425" bIns="91425" anchor="t" anchorCtr="0">
            <a:noAutofit/>
          </a:bodyPr>
          <a:lstStyle/>
          <a:p>
            <a:r>
              <a:rPr lang="en" sz="2400"/>
              <a:t>Single depth slice</a:t>
            </a:r>
          </a:p>
        </p:txBody>
      </p:sp>
      <p:cxnSp>
        <p:nvCxnSpPr>
          <p:cNvPr id="758" name="Shape 758"/>
          <p:cNvCxnSpPr/>
          <p:nvPr/>
        </p:nvCxnSpPr>
        <p:spPr>
          <a:xfrm rot="10800000">
            <a:off x="642925" y="2296701"/>
            <a:ext cx="0" cy="2363999"/>
          </a:xfrm>
          <a:prstGeom prst="straightConnector1">
            <a:avLst/>
          </a:prstGeom>
          <a:noFill/>
          <a:ln w="19050" cap="flat" cmpd="sng">
            <a:solidFill>
              <a:srgbClr val="000000"/>
            </a:solidFill>
            <a:prstDash val="solid"/>
            <a:round/>
            <a:headEnd type="none" w="lg" len="lg"/>
            <a:tailEnd type="triangle" w="lg" len="lg"/>
          </a:ln>
        </p:spPr>
      </p:cxnSp>
      <p:sp>
        <p:nvSpPr>
          <p:cNvPr id="759" name="Shape 759"/>
          <p:cNvSpPr txBox="1"/>
          <p:nvPr/>
        </p:nvSpPr>
        <p:spPr>
          <a:xfrm>
            <a:off x="277526" y="2421075"/>
            <a:ext cx="389699" cy="467700"/>
          </a:xfrm>
          <a:prstGeom prst="rect">
            <a:avLst/>
          </a:prstGeom>
          <a:noFill/>
          <a:ln>
            <a:noFill/>
          </a:ln>
        </p:spPr>
        <p:txBody>
          <a:bodyPr lIns="91425" tIns="91425" rIns="91425" bIns="91425" anchor="t" anchorCtr="0">
            <a:noAutofit/>
          </a:bodyPr>
          <a:lstStyle/>
          <a:p>
            <a:r>
              <a:rPr lang="en" sz="2400"/>
              <a:t>x</a:t>
            </a:r>
          </a:p>
        </p:txBody>
      </p:sp>
      <p:cxnSp>
        <p:nvCxnSpPr>
          <p:cNvPr id="760" name="Shape 760"/>
          <p:cNvCxnSpPr/>
          <p:nvPr/>
        </p:nvCxnSpPr>
        <p:spPr>
          <a:xfrm>
            <a:off x="926000" y="5007925"/>
            <a:ext cx="2476500" cy="0"/>
          </a:xfrm>
          <a:prstGeom prst="straightConnector1">
            <a:avLst/>
          </a:prstGeom>
          <a:noFill/>
          <a:ln w="19050" cap="flat" cmpd="sng">
            <a:solidFill>
              <a:srgbClr val="000000"/>
            </a:solidFill>
            <a:prstDash val="solid"/>
            <a:round/>
            <a:headEnd type="none" w="lg" len="lg"/>
            <a:tailEnd type="triangle" w="lg" len="lg"/>
          </a:ln>
        </p:spPr>
      </p:cxnSp>
      <p:sp>
        <p:nvSpPr>
          <p:cNvPr id="761" name="Shape 761"/>
          <p:cNvSpPr txBox="1"/>
          <p:nvPr/>
        </p:nvSpPr>
        <p:spPr>
          <a:xfrm>
            <a:off x="2878276" y="4938276"/>
            <a:ext cx="389699" cy="366899"/>
          </a:xfrm>
          <a:prstGeom prst="rect">
            <a:avLst/>
          </a:prstGeom>
          <a:noFill/>
          <a:ln>
            <a:noFill/>
          </a:ln>
        </p:spPr>
        <p:txBody>
          <a:bodyPr lIns="91425" tIns="91425" rIns="91425" bIns="91425" anchor="t" anchorCtr="0">
            <a:noAutofit/>
          </a:bodyPr>
          <a:lstStyle/>
          <a:p>
            <a:r>
              <a:rPr lang="en" sz="2400"/>
              <a:t>y</a:t>
            </a:r>
          </a:p>
        </p:txBody>
      </p:sp>
      <p:cxnSp>
        <p:nvCxnSpPr>
          <p:cNvPr id="762" name="Shape 762"/>
          <p:cNvCxnSpPr/>
          <p:nvPr/>
        </p:nvCxnSpPr>
        <p:spPr>
          <a:xfrm>
            <a:off x="3753700" y="3478700"/>
            <a:ext cx="2032800" cy="0"/>
          </a:xfrm>
          <a:prstGeom prst="straightConnector1">
            <a:avLst/>
          </a:prstGeom>
          <a:noFill/>
          <a:ln w="19050" cap="flat" cmpd="sng">
            <a:solidFill>
              <a:srgbClr val="000000"/>
            </a:solidFill>
            <a:prstDash val="solid"/>
            <a:round/>
            <a:headEnd type="none" w="lg" len="lg"/>
            <a:tailEnd type="triangle" w="lg" len="lg"/>
          </a:ln>
        </p:spPr>
      </p:cxnSp>
      <p:sp>
        <p:nvSpPr>
          <p:cNvPr id="763" name="Shape 763"/>
          <p:cNvSpPr txBox="1"/>
          <p:nvPr/>
        </p:nvSpPr>
        <p:spPr>
          <a:xfrm>
            <a:off x="3661275" y="2645775"/>
            <a:ext cx="2675700" cy="727200"/>
          </a:xfrm>
          <a:prstGeom prst="rect">
            <a:avLst/>
          </a:prstGeom>
          <a:noFill/>
          <a:ln>
            <a:noFill/>
          </a:ln>
        </p:spPr>
        <p:txBody>
          <a:bodyPr lIns="91425" tIns="91425" rIns="91425" bIns="91425" anchor="t" anchorCtr="0">
            <a:noAutofit/>
          </a:bodyPr>
          <a:lstStyle/>
          <a:p>
            <a:r>
              <a:rPr lang="en"/>
              <a:t>max pool with 2x2 filters and stride 2</a:t>
            </a:r>
          </a:p>
        </p:txBody>
      </p:sp>
      <p:graphicFrame>
        <p:nvGraphicFramePr>
          <p:cNvPr id="764" name="Shape 764"/>
          <p:cNvGraphicFramePr/>
          <p:nvPr/>
        </p:nvGraphicFramePr>
        <p:xfrm>
          <a:off x="6622250" y="2833875"/>
          <a:ext cx="1211750" cy="1211750"/>
        </p:xfrm>
        <a:graphic>
          <a:graphicData uri="http://schemas.openxmlformats.org/drawingml/2006/table">
            <a:tbl>
              <a:tblPr>
                <a:noFill/>
              </a:tblPr>
              <a:tblGrid>
                <a:gridCol w="605875">
                  <a:extLst>
                    <a:ext uri="{9D8B030D-6E8A-4147-A177-3AD203B41FA5}">
                      <a16:colId xmlns:a16="http://schemas.microsoft.com/office/drawing/2014/main" val="20000"/>
                    </a:ext>
                  </a:extLst>
                </a:gridCol>
                <a:gridCol w="605875">
                  <a:extLst>
                    <a:ext uri="{9D8B030D-6E8A-4147-A177-3AD203B41FA5}">
                      <a16:colId xmlns:a16="http://schemas.microsoft.com/office/drawing/2014/main" val="20001"/>
                    </a:ext>
                  </a:extLst>
                </a:gridCol>
              </a:tblGrid>
              <a:tr h="605875">
                <a:tc>
                  <a:txBody>
                    <a:bodyPr/>
                    <a:lstStyle/>
                    <a:p>
                      <a:pPr lvl="0" algn="ctr" rtl="0">
                        <a:spcBef>
                          <a:spcPts val="0"/>
                        </a:spcBef>
                        <a:buNone/>
                      </a:pPr>
                      <a:r>
                        <a:rPr lang="en" sz="2400"/>
                        <a:t>6</a:t>
                      </a:r>
                    </a:p>
                  </a:txBody>
                  <a:tcPr marL="91425" marR="91425" marT="91425" marB="91425">
                    <a:solidFill>
                      <a:srgbClr val="F4CCCC"/>
                    </a:solidFill>
                  </a:tcPr>
                </a:tc>
                <a:tc>
                  <a:txBody>
                    <a:bodyPr/>
                    <a:lstStyle/>
                    <a:p>
                      <a:pPr lvl="0" algn="ctr" rtl="0">
                        <a:spcBef>
                          <a:spcPts val="0"/>
                        </a:spcBef>
                        <a:buNone/>
                      </a:pPr>
                      <a:r>
                        <a:rPr lang="en" sz="2400"/>
                        <a:t>8</a:t>
                      </a:r>
                    </a:p>
                  </a:txBody>
                  <a:tcPr marL="91425" marR="91425" marT="91425" marB="91425">
                    <a:solidFill>
                      <a:srgbClr val="D9EAD3"/>
                    </a:solidFill>
                  </a:tcPr>
                </a:tc>
                <a:extLst>
                  <a:ext uri="{0D108BD9-81ED-4DB2-BD59-A6C34878D82A}">
                    <a16:rowId xmlns:a16="http://schemas.microsoft.com/office/drawing/2014/main" val="10000"/>
                  </a:ext>
                </a:extLst>
              </a:tr>
              <a:tr h="605875">
                <a:tc>
                  <a:txBody>
                    <a:bodyPr/>
                    <a:lstStyle/>
                    <a:p>
                      <a:pPr lvl="0" algn="ctr" rtl="0">
                        <a:spcBef>
                          <a:spcPts val="0"/>
                        </a:spcBef>
                        <a:buNone/>
                      </a:pPr>
                      <a:r>
                        <a:rPr lang="en" sz="2400"/>
                        <a:t>3</a:t>
                      </a:r>
                    </a:p>
                  </a:txBody>
                  <a:tcPr marL="91425" marR="91425" marT="91425" marB="91425">
                    <a:solidFill>
                      <a:srgbClr val="FFF2CC"/>
                    </a:solidFill>
                  </a:tcPr>
                </a:tc>
                <a:tc>
                  <a:txBody>
                    <a:bodyPr/>
                    <a:lstStyle/>
                    <a:p>
                      <a:pPr lvl="0" algn="ctr" rtl="0">
                        <a:spcBef>
                          <a:spcPts val="0"/>
                        </a:spcBef>
                        <a:buNone/>
                      </a:pPr>
                      <a:r>
                        <a:rPr lang="en" sz="2400"/>
                        <a:t>4</a:t>
                      </a:r>
                    </a:p>
                  </a:txBody>
                  <a:tcPr marL="91425" marR="91425" marT="91425" marB="91425">
                    <a:solidFill>
                      <a:srgbClr val="C9DAF8"/>
                    </a:solidFill>
                  </a:tcPr>
                </a:tc>
                <a:extLst>
                  <a:ext uri="{0D108BD9-81ED-4DB2-BD59-A6C34878D82A}">
                    <a16:rowId xmlns:a16="http://schemas.microsoft.com/office/drawing/2014/main" val="10001"/>
                  </a:ext>
                </a:extLst>
              </a:tr>
            </a:tbl>
          </a:graphicData>
        </a:graphic>
      </p:graphicFrame>
      <p:sp>
        <p:nvSpPr>
          <p:cNvPr id="765" name="Shape 765"/>
          <p:cNvSpPr txBox="1"/>
          <p:nvPr/>
        </p:nvSpPr>
        <p:spPr>
          <a:xfrm>
            <a:off x="2918926" y="904726"/>
            <a:ext cx="4266899" cy="662399"/>
          </a:xfrm>
          <a:prstGeom prst="rect">
            <a:avLst/>
          </a:prstGeom>
          <a:noFill/>
          <a:ln>
            <a:noFill/>
          </a:ln>
        </p:spPr>
        <p:txBody>
          <a:bodyPr lIns="91425" tIns="91425" rIns="91425" bIns="91425" anchor="t" anchorCtr="0">
            <a:noAutofit/>
          </a:bodyPr>
          <a:lstStyle/>
          <a:p>
            <a:r>
              <a:rPr lang="en" sz="3000"/>
              <a:t>MAX POOLING</a:t>
            </a:r>
          </a:p>
          <a:p>
            <a:endParaRPr sz="3000"/>
          </a:p>
        </p:txBody>
      </p:sp>
    </p:spTree>
    <p:extLst>
      <p:ext uri="{BB962C8B-B14F-4D97-AF65-F5344CB8AC3E}">
        <p14:creationId xmlns:p14="http://schemas.microsoft.com/office/powerpoint/2010/main" val="4258107792"/>
      </p:ext>
    </p:extLst>
  </p:cSld>
  <p:clrMapOvr>
    <a:masterClrMapping/>
  </p:clrMapOvr>
  <p:transition spd="slow">
    <p:cut/>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8"/>
          <p:cNvSpPr>
            <a:spLocks noGrp="1"/>
          </p:cNvSpPr>
          <p:nvPr>
            <p:ph type="title"/>
          </p:nvPr>
        </p:nvSpPr>
        <p:spPr>
          <a:xfrm>
            <a:off x="0" y="62151"/>
            <a:ext cx="9144000" cy="609600"/>
          </a:xfrm>
        </p:spPr>
        <p:txBody>
          <a:bodyPr/>
          <a:lstStyle/>
          <a:p>
            <a:r>
              <a:rPr lang="en-US" altLang="zh-CN" dirty="0"/>
              <a:t>Pooling Layer</a:t>
            </a:r>
            <a:endParaRPr lang="zh-CN" altLang="en-US" dirty="0"/>
          </a:p>
        </p:txBody>
      </p:sp>
      <p:sp>
        <p:nvSpPr>
          <p:cNvPr id="7" name="内容占位符 2"/>
          <p:cNvSpPr txBox="1">
            <a:spLocks/>
          </p:cNvSpPr>
          <p:nvPr/>
        </p:nvSpPr>
        <p:spPr bwMode="auto">
          <a:xfrm>
            <a:off x="611560" y="764704"/>
            <a:ext cx="8350696" cy="390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50000"/>
              </a:spcBef>
              <a:spcAft>
                <a:spcPct val="25000"/>
              </a:spcAft>
              <a:buClr>
                <a:schemeClr val="tx1"/>
              </a:buClr>
              <a:buSzPct val="75000"/>
              <a:buFont typeface="Wingdings" pitchFamily="2" charset="2"/>
              <a:buBlip>
                <a:blip r:embed="rId2"/>
              </a:buBlip>
              <a:defRPr sz="2000">
                <a:solidFill>
                  <a:srgbClr val="000000"/>
                </a:solidFill>
                <a:latin typeface="+mn-lt"/>
                <a:ea typeface="+mn-ea"/>
                <a:cs typeface="+mn-cs"/>
              </a:defRPr>
            </a:lvl1pPr>
            <a:lvl2pPr marL="742950" indent="-285750" algn="l" rtl="0" eaLnBrk="1" fontAlgn="base" hangingPunct="1">
              <a:spcBef>
                <a:spcPct val="20000"/>
              </a:spcBef>
              <a:spcAft>
                <a:spcPct val="0"/>
              </a:spcAft>
              <a:buClr>
                <a:schemeClr val="tx1"/>
              </a:buClr>
              <a:buFont typeface="Wingdings" pitchFamily="2" charset="2"/>
              <a:buChar char="§"/>
              <a:defRPr sz="2400">
                <a:solidFill>
                  <a:srgbClr val="000000"/>
                </a:solidFill>
                <a:latin typeface="+mn-lt"/>
              </a:defRPr>
            </a:lvl2pPr>
            <a:lvl3pPr marL="1143000" indent="-228600" algn="l" rtl="0" eaLnBrk="1" fontAlgn="base" hangingPunct="1">
              <a:spcBef>
                <a:spcPct val="20000"/>
              </a:spcBef>
              <a:spcAft>
                <a:spcPct val="0"/>
              </a:spcAft>
              <a:buClr>
                <a:schemeClr val="tx1"/>
              </a:buClr>
              <a:buSzPct val="75000"/>
              <a:buFont typeface="Wingdings" pitchFamily="2" charset="2"/>
              <a:buChar char="l"/>
              <a:defRPr sz="2000">
                <a:solidFill>
                  <a:srgbClr val="000000"/>
                </a:solidFill>
                <a:latin typeface="+mn-lt"/>
              </a:defRPr>
            </a:lvl3pPr>
            <a:lvl4pPr marL="1600200" indent="-228600" algn="l" rtl="0" eaLnBrk="1" fontAlgn="base" hangingPunct="1">
              <a:spcBef>
                <a:spcPct val="20000"/>
              </a:spcBef>
              <a:spcAft>
                <a:spcPct val="0"/>
              </a:spcAft>
              <a:buClr>
                <a:schemeClr val="tx1"/>
              </a:buClr>
              <a:buSzPct val="80000"/>
              <a:buChar char="–"/>
              <a:defRPr>
                <a:solidFill>
                  <a:srgbClr val="000000"/>
                </a:solidFill>
                <a:latin typeface="+mn-lt"/>
              </a:defRPr>
            </a:lvl4pPr>
            <a:lvl5pPr marL="20574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5pPr>
            <a:lvl6pPr marL="25146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6pPr>
            <a:lvl7pPr marL="29718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7pPr>
            <a:lvl8pPr marL="34290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8pPr>
            <a:lvl9pPr marL="38862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9pPr>
          </a:lstStyle>
          <a:p>
            <a:r>
              <a:rPr lang="en-US" altLang="zh-CN" b="1" kern="0" dirty="0"/>
              <a:t>average pooling</a:t>
            </a:r>
          </a:p>
        </p:txBody>
      </p:sp>
      <mc:AlternateContent xmlns:mc="http://schemas.openxmlformats.org/markup-compatibility/2006" xmlns:a14="http://schemas.microsoft.com/office/drawing/2010/main">
        <mc:Choice Requires="a14">
          <p:sp>
            <p:nvSpPr>
              <p:cNvPr id="5" name="矩形 4"/>
              <p:cNvSpPr/>
              <p:nvPr/>
            </p:nvSpPr>
            <p:spPr>
              <a:xfrm>
                <a:off x="971600" y="4939553"/>
                <a:ext cx="8064896" cy="400110"/>
              </a:xfrm>
              <a:prstGeom prst="rect">
                <a:avLst/>
              </a:prstGeom>
            </p:spPr>
            <p:txBody>
              <a:bodyPr wrap="square">
                <a:spAutoFit/>
              </a:bodyPr>
              <a:lstStyle/>
              <a:p>
                <a:r>
                  <a:rPr lang="zh-CN" altLang="en-US" sz="2000" kern="0" dirty="0">
                    <a:solidFill>
                      <a:srgbClr val="000000"/>
                    </a:solidFill>
                  </a:rPr>
                  <a:t>input :  </a:t>
                </a:r>
                <a14:m>
                  <m:oMath xmlns:m="http://schemas.openxmlformats.org/officeDocument/2006/math">
                    <m:r>
                      <a:rPr lang="zh-CN" altLang="en-US" sz="2000" b="0" i="1" kern="0" dirty="0" smtClean="0">
                        <a:solidFill>
                          <a:srgbClr val="000000"/>
                        </a:solidFill>
                        <a:latin typeface="Cambria Math" panose="02040503050406030204" pitchFamily="18" charset="0"/>
                      </a:rPr>
                      <m:t>4× 4</m:t>
                    </m:r>
                  </m:oMath>
                </a14:m>
                <a:r>
                  <a:rPr lang="en-US" altLang="zh-CN" sz="2000" kern="0" dirty="0">
                    <a:solidFill>
                      <a:srgbClr val="000000"/>
                    </a:solidFill>
                  </a:rPr>
                  <a:t>,</a:t>
                </a:r>
                <a:r>
                  <a:rPr lang="zh-CN" altLang="en-US" sz="2000" kern="0" dirty="0">
                    <a:solidFill>
                      <a:srgbClr val="000000"/>
                    </a:solidFill>
                  </a:rPr>
                  <a:t> pooling window : </a:t>
                </a:r>
                <a14:m>
                  <m:oMath xmlns:m="http://schemas.openxmlformats.org/officeDocument/2006/math">
                    <m:r>
                      <a:rPr lang="zh-CN" altLang="en-US" sz="2000" b="0" i="1" kern="0" dirty="0" smtClean="0">
                        <a:solidFill>
                          <a:srgbClr val="000000"/>
                        </a:solidFill>
                        <a:latin typeface="Cambria Math" panose="02040503050406030204" pitchFamily="18" charset="0"/>
                      </a:rPr>
                      <m:t>2× 2</m:t>
                    </m:r>
                  </m:oMath>
                </a14:m>
                <a:r>
                  <a:rPr lang="en-US" altLang="zh-CN" sz="2000" kern="0" dirty="0">
                    <a:solidFill>
                      <a:srgbClr val="000000"/>
                    </a:solidFill>
                  </a:rPr>
                  <a:t>,</a:t>
                </a:r>
                <a:r>
                  <a:rPr lang="zh-CN" altLang="en-US" sz="2000" kern="0" dirty="0">
                    <a:solidFill>
                      <a:srgbClr val="000000"/>
                    </a:solidFill>
                  </a:rPr>
                  <a:t> stride : </a:t>
                </a:r>
                <a14:m>
                  <m:oMath xmlns:m="http://schemas.openxmlformats.org/officeDocument/2006/math">
                    <m:r>
                      <a:rPr lang="zh-CN" altLang="en-US" sz="2000" b="0" i="1" kern="0" dirty="0" smtClean="0">
                        <a:solidFill>
                          <a:srgbClr val="000000"/>
                        </a:solidFill>
                        <a:latin typeface="Cambria Math" panose="02040503050406030204" pitchFamily="18" charset="0"/>
                      </a:rPr>
                      <m:t>2</m:t>
                    </m:r>
                  </m:oMath>
                </a14:m>
                <a:r>
                  <a:rPr lang="en-US" altLang="zh-CN" sz="2000" kern="0" dirty="0">
                    <a:solidFill>
                      <a:srgbClr val="000000"/>
                    </a:solidFill>
                  </a:rPr>
                  <a:t>, </a:t>
                </a:r>
                <a:r>
                  <a:rPr lang="zh-CN" altLang="en-US" sz="2000" kern="0" dirty="0">
                    <a:solidFill>
                      <a:srgbClr val="000000"/>
                    </a:solidFill>
                  </a:rPr>
                  <a:t>output : </a:t>
                </a:r>
                <a14:m>
                  <m:oMath xmlns:m="http://schemas.openxmlformats.org/officeDocument/2006/math">
                    <m:r>
                      <a:rPr lang="zh-CN" altLang="en-US" sz="2000" b="0" i="1" kern="0" dirty="0" smtClean="0">
                        <a:solidFill>
                          <a:srgbClr val="000000"/>
                        </a:solidFill>
                        <a:latin typeface="Cambria Math" panose="02040503050406030204" pitchFamily="18" charset="0"/>
                      </a:rPr>
                      <m:t>2×</m:t>
                    </m:r>
                    <m:r>
                      <a:rPr lang="zh-CN" altLang="en-US" sz="2000" b="0" i="1" kern="0" dirty="0">
                        <a:solidFill>
                          <a:srgbClr val="000000"/>
                        </a:solidFill>
                        <a:latin typeface="Cambria Math" panose="02040503050406030204" pitchFamily="18" charset="0"/>
                      </a:rPr>
                      <m:t> 2</m:t>
                    </m:r>
                  </m:oMath>
                </a14:m>
                <a:endParaRPr lang="zh-CN" altLang="en-US" sz="2000" kern="0" dirty="0">
                  <a:solidFill>
                    <a:srgbClr val="000000"/>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971600" y="4939553"/>
                <a:ext cx="8064896" cy="400110"/>
              </a:xfrm>
              <a:prstGeom prst="rect">
                <a:avLst/>
              </a:prstGeom>
              <a:blipFill rotWithShape="0">
                <a:blip r:embed="rId3"/>
                <a:stretch>
                  <a:fillRect l="-756" t="-7576" b="-25758"/>
                </a:stretch>
              </a:blipFill>
            </p:spPr>
            <p:txBody>
              <a:bodyPr/>
              <a:lstStyle/>
              <a:p>
                <a:r>
                  <a:rPr lang="zh-CN" altLang="en-US">
                    <a:noFill/>
                  </a:rPr>
                  <a:t> </a:t>
                </a:r>
              </a:p>
            </p:txBody>
          </p:sp>
        </mc:Fallback>
      </mc:AlternateContent>
      <p:graphicFrame>
        <p:nvGraphicFramePr>
          <p:cNvPr id="19" name="Table 2"/>
          <p:cNvGraphicFramePr>
            <a:graphicFrameLocks noGrp="1"/>
          </p:cNvGraphicFramePr>
          <p:nvPr>
            <p:extLst/>
          </p:nvPr>
        </p:nvGraphicFramePr>
        <p:xfrm>
          <a:off x="1187624" y="1484784"/>
          <a:ext cx="3212168" cy="3216908"/>
        </p:xfrm>
        <a:graphic>
          <a:graphicData uri="http://schemas.openxmlformats.org/drawingml/2006/table">
            <a:tbl>
              <a:tblPr firstRow="1" bandRow="1">
                <a:tableStyleId>{5940675A-B579-460E-94D1-54222C63F5DA}</a:tableStyleId>
              </a:tblPr>
              <a:tblGrid>
                <a:gridCol w="803042">
                  <a:extLst>
                    <a:ext uri="{9D8B030D-6E8A-4147-A177-3AD203B41FA5}">
                      <a16:colId xmlns:a16="http://schemas.microsoft.com/office/drawing/2014/main" val="20000"/>
                    </a:ext>
                  </a:extLst>
                </a:gridCol>
                <a:gridCol w="803042">
                  <a:extLst>
                    <a:ext uri="{9D8B030D-6E8A-4147-A177-3AD203B41FA5}">
                      <a16:colId xmlns:a16="http://schemas.microsoft.com/office/drawing/2014/main" val="20001"/>
                    </a:ext>
                  </a:extLst>
                </a:gridCol>
                <a:gridCol w="803042">
                  <a:extLst>
                    <a:ext uri="{9D8B030D-6E8A-4147-A177-3AD203B41FA5}">
                      <a16:colId xmlns:a16="http://schemas.microsoft.com/office/drawing/2014/main" val="20002"/>
                    </a:ext>
                  </a:extLst>
                </a:gridCol>
                <a:gridCol w="803042">
                  <a:extLst>
                    <a:ext uri="{9D8B030D-6E8A-4147-A177-3AD203B41FA5}">
                      <a16:colId xmlns:a16="http://schemas.microsoft.com/office/drawing/2014/main" val="20003"/>
                    </a:ext>
                  </a:extLst>
                </a:gridCol>
              </a:tblGrid>
              <a:tr h="804227">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extLst>
                  <a:ext uri="{0D108BD9-81ED-4DB2-BD59-A6C34878D82A}">
                    <a16:rowId xmlns:a16="http://schemas.microsoft.com/office/drawing/2014/main" val="10000"/>
                  </a:ext>
                </a:extLst>
              </a:tr>
              <a:tr h="804227">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extLst>
                  <a:ext uri="{0D108BD9-81ED-4DB2-BD59-A6C34878D82A}">
                    <a16:rowId xmlns:a16="http://schemas.microsoft.com/office/drawing/2014/main" val="10001"/>
                  </a:ext>
                </a:extLst>
              </a:tr>
              <a:tr h="804227">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extLst>
                  <a:ext uri="{0D108BD9-81ED-4DB2-BD59-A6C34878D82A}">
                    <a16:rowId xmlns:a16="http://schemas.microsoft.com/office/drawing/2014/main" val="10002"/>
                  </a:ext>
                </a:extLst>
              </a:tr>
              <a:tr h="804227">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6</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extLst>
                  <a:ext uri="{0D108BD9-81ED-4DB2-BD59-A6C34878D82A}">
                    <a16:rowId xmlns:a16="http://schemas.microsoft.com/office/drawing/2014/main" val="10003"/>
                  </a:ext>
                </a:extLst>
              </a:tr>
            </a:tbl>
          </a:graphicData>
        </a:graphic>
      </p:graphicFrame>
      <p:graphicFrame>
        <p:nvGraphicFramePr>
          <p:cNvPr id="25" name="Table 3"/>
          <p:cNvGraphicFramePr>
            <a:graphicFrameLocks noGrp="1"/>
          </p:cNvGraphicFramePr>
          <p:nvPr>
            <p:extLst/>
          </p:nvPr>
        </p:nvGraphicFramePr>
        <p:xfrm>
          <a:off x="6164388" y="2232167"/>
          <a:ext cx="1833968" cy="1721322"/>
        </p:xfrm>
        <a:graphic>
          <a:graphicData uri="http://schemas.openxmlformats.org/drawingml/2006/table">
            <a:tbl>
              <a:tblPr firstRow="1" bandRow="1">
                <a:tableStyleId>{5940675A-B579-460E-94D1-54222C63F5DA}</a:tableStyleId>
              </a:tblPr>
              <a:tblGrid>
                <a:gridCol w="916984">
                  <a:extLst>
                    <a:ext uri="{9D8B030D-6E8A-4147-A177-3AD203B41FA5}">
                      <a16:colId xmlns:a16="http://schemas.microsoft.com/office/drawing/2014/main" val="20000"/>
                    </a:ext>
                  </a:extLst>
                </a:gridCol>
                <a:gridCol w="916984">
                  <a:extLst>
                    <a:ext uri="{9D8B030D-6E8A-4147-A177-3AD203B41FA5}">
                      <a16:colId xmlns:a16="http://schemas.microsoft.com/office/drawing/2014/main" val="20001"/>
                    </a:ext>
                  </a:extLst>
                </a:gridCol>
              </a:tblGrid>
              <a:tr h="860661">
                <a:tc>
                  <a:txBody>
                    <a:bodyPr/>
                    <a:lstStyle/>
                    <a:p>
                      <a:pPr algn="ctr"/>
                      <a:endParaRPr lang="en-US" sz="2800" dirty="0">
                        <a:latin typeface="Century Schoolbook" charset="0"/>
                        <a:ea typeface="Century Schoolbook" charset="0"/>
                        <a:cs typeface="Century Schoolbook" charset="0"/>
                      </a:endParaRPr>
                    </a:p>
                  </a:txBody>
                  <a:tcPr anchor="ctr">
                    <a:noFill/>
                  </a:tcPr>
                </a:tc>
                <a:tc>
                  <a:txBody>
                    <a:bodyPr/>
                    <a:lstStyle/>
                    <a:p>
                      <a:pPr algn="ctr"/>
                      <a:endParaRPr lang="en-US" sz="3200" dirty="0">
                        <a:solidFill>
                          <a:schemeClr val="tx1"/>
                        </a:solidFill>
                        <a:latin typeface="Century Schoolbook" charset="0"/>
                        <a:ea typeface="Century Schoolbook" charset="0"/>
                        <a:cs typeface="Century Schoolbook" charset="0"/>
                      </a:endParaRPr>
                    </a:p>
                  </a:txBody>
                  <a:tcPr anchor="ctr">
                    <a:noFill/>
                  </a:tcPr>
                </a:tc>
                <a:extLst>
                  <a:ext uri="{0D108BD9-81ED-4DB2-BD59-A6C34878D82A}">
                    <a16:rowId xmlns:a16="http://schemas.microsoft.com/office/drawing/2014/main" val="10000"/>
                  </a:ext>
                </a:extLst>
              </a:tr>
              <a:tr h="860661">
                <a:tc>
                  <a:txBody>
                    <a:bodyPr/>
                    <a:lstStyle/>
                    <a:p>
                      <a:pPr algn="ctr"/>
                      <a:endParaRPr lang="en-US" sz="2800" dirty="0">
                        <a:latin typeface="Century Schoolbook" charset="0"/>
                        <a:ea typeface="Century Schoolbook" charset="0"/>
                        <a:cs typeface="Century Schoolbook" charset="0"/>
                      </a:endParaRPr>
                    </a:p>
                  </a:txBody>
                  <a:tcPr anchor="ctr">
                    <a:noFill/>
                  </a:tcPr>
                </a:tc>
                <a:tc>
                  <a:txBody>
                    <a:bodyPr/>
                    <a:lstStyle/>
                    <a:p>
                      <a:pPr algn="ctr"/>
                      <a:endParaRPr lang="en-US" sz="3200" dirty="0">
                        <a:solidFill>
                          <a:schemeClr val="tx1"/>
                        </a:solidFill>
                        <a:latin typeface="Century Schoolbook" charset="0"/>
                        <a:ea typeface="Century Schoolbook" charset="0"/>
                        <a:cs typeface="Century Schoolbook" charset="0"/>
                      </a:endParaRPr>
                    </a:p>
                  </a:txBody>
                  <a:tcPr anchor="ctr">
                    <a:noFill/>
                  </a:tcPr>
                </a:tc>
                <a:extLst>
                  <a:ext uri="{0D108BD9-81ED-4DB2-BD59-A6C34878D82A}">
                    <a16:rowId xmlns:a16="http://schemas.microsoft.com/office/drawing/2014/main" val="10001"/>
                  </a:ext>
                </a:extLst>
              </a:tr>
            </a:tbl>
          </a:graphicData>
        </a:graphic>
      </p:graphicFrame>
      <p:sp>
        <p:nvSpPr>
          <p:cNvPr id="32" name="Rectangle 5"/>
          <p:cNvSpPr/>
          <p:nvPr/>
        </p:nvSpPr>
        <p:spPr>
          <a:xfrm>
            <a:off x="1187624" y="1484784"/>
            <a:ext cx="1606084" cy="1608454"/>
          </a:xfrm>
          <a:prstGeom prst="rect">
            <a:avLst/>
          </a:prstGeom>
          <a:solidFill>
            <a:schemeClr val="accent1">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
          <p:cNvSpPr/>
          <p:nvPr/>
        </p:nvSpPr>
        <p:spPr>
          <a:xfrm>
            <a:off x="2793708" y="1484784"/>
            <a:ext cx="1606084" cy="1608454"/>
          </a:xfrm>
          <a:prstGeom prst="rect">
            <a:avLst/>
          </a:prstGeom>
          <a:solidFill>
            <a:srgbClr val="00B0F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7"/>
          <p:cNvSpPr/>
          <p:nvPr/>
        </p:nvSpPr>
        <p:spPr>
          <a:xfrm>
            <a:off x="1187624" y="3093238"/>
            <a:ext cx="1606084" cy="1608454"/>
          </a:xfrm>
          <a:prstGeom prst="rect">
            <a:avLst/>
          </a:prstGeom>
          <a:solidFill>
            <a:srgbClr val="00B05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8"/>
          <p:cNvSpPr/>
          <p:nvPr/>
        </p:nvSpPr>
        <p:spPr>
          <a:xfrm>
            <a:off x="2793708" y="3093238"/>
            <a:ext cx="1606084" cy="1608454"/>
          </a:xfrm>
          <a:prstGeom prst="rect">
            <a:avLst/>
          </a:prstGeom>
          <a:solidFill>
            <a:srgbClr val="FF000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组合 35"/>
          <p:cNvGrpSpPr/>
          <p:nvPr/>
        </p:nvGrpSpPr>
        <p:grpSpPr>
          <a:xfrm>
            <a:off x="6164388" y="2232577"/>
            <a:ext cx="1833968" cy="1721322"/>
            <a:chOff x="8025908" y="2438147"/>
            <a:chExt cx="1833968" cy="1721322"/>
          </a:xfrm>
        </p:grpSpPr>
        <p:sp>
          <p:nvSpPr>
            <p:cNvPr id="37" name="Rectangle 10"/>
            <p:cNvSpPr/>
            <p:nvPr/>
          </p:nvSpPr>
          <p:spPr>
            <a:xfrm>
              <a:off x="8025908" y="2438147"/>
              <a:ext cx="916984" cy="860661"/>
            </a:xfrm>
            <a:prstGeom prst="rect">
              <a:avLst/>
            </a:prstGeom>
            <a:solidFill>
              <a:schemeClr val="accent1">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entury Schoolbook" charset="0"/>
                  <a:ea typeface="Century Schoolbook" charset="0"/>
                  <a:cs typeface="Century Schoolbook" charset="0"/>
                </a:rPr>
                <a:t>3.75</a:t>
              </a:r>
            </a:p>
          </p:txBody>
        </p:sp>
        <p:sp>
          <p:nvSpPr>
            <p:cNvPr id="38" name="Rectangle 11"/>
            <p:cNvSpPr/>
            <p:nvPr/>
          </p:nvSpPr>
          <p:spPr>
            <a:xfrm>
              <a:off x="8942892" y="2438147"/>
              <a:ext cx="916984" cy="860661"/>
            </a:xfrm>
            <a:prstGeom prst="rect">
              <a:avLst/>
            </a:prstGeom>
            <a:solidFill>
              <a:srgbClr val="00B0F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entury Schoolbook" charset="0"/>
                  <a:ea typeface="Century Schoolbook" charset="0"/>
                  <a:cs typeface="Century Schoolbook" charset="0"/>
                </a:rPr>
                <a:t>1.25</a:t>
              </a:r>
            </a:p>
          </p:txBody>
        </p:sp>
        <p:sp>
          <p:nvSpPr>
            <p:cNvPr id="39" name="Rectangle 12"/>
            <p:cNvSpPr/>
            <p:nvPr/>
          </p:nvSpPr>
          <p:spPr>
            <a:xfrm>
              <a:off x="8025908" y="3298808"/>
              <a:ext cx="916984" cy="860661"/>
            </a:xfrm>
            <a:prstGeom prst="rect">
              <a:avLst/>
            </a:prstGeom>
            <a:solidFill>
              <a:srgbClr val="00B05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entury Schoolbook" charset="0"/>
                  <a:ea typeface="Century Schoolbook" charset="0"/>
                  <a:cs typeface="Century Schoolbook" charset="0"/>
                </a:rPr>
                <a:t>3.75</a:t>
              </a:r>
            </a:p>
          </p:txBody>
        </p:sp>
        <p:sp>
          <p:nvSpPr>
            <p:cNvPr id="40" name="Rectangle 13"/>
            <p:cNvSpPr/>
            <p:nvPr/>
          </p:nvSpPr>
          <p:spPr>
            <a:xfrm>
              <a:off x="8942892" y="3298808"/>
              <a:ext cx="916984" cy="860661"/>
            </a:xfrm>
            <a:prstGeom prst="rect">
              <a:avLst/>
            </a:prstGeom>
            <a:solidFill>
              <a:srgbClr val="FF000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entury Schoolbook" charset="0"/>
                  <a:ea typeface="Century Schoolbook" charset="0"/>
                  <a:cs typeface="Century Schoolbook" charset="0"/>
                </a:rPr>
                <a:t>2</a:t>
              </a:r>
            </a:p>
          </p:txBody>
        </p:sp>
      </p:grpSp>
      <p:cxnSp>
        <p:nvCxnSpPr>
          <p:cNvPr id="41" name="直接箭头连接符 40"/>
          <p:cNvCxnSpPr/>
          <p:nvPr/>
        </p:nvCxnSpPr>
        <p:spPr>
          <a:xfrm>
            <a:off x="4399792" y="3093238"/>
            <a:ext cx="176459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2" name="文本框 41"/>
          <p:cNvSpPr txBox="1"/>
          <p:nvPr/>
        </p:nvSpPr>
        <p:spPr>
          <a:xfrm>
            <a:off x="4365795" y="2709746"/>
            <a:ext cx="1672317" cy="369332"/>
          </a:xfrm>
          <a:prstGeom prst="rect">
            <a:avLst/>
          </a:prstGeom>
          <a:noFill/>
        </p:spPr>
        <p:txBody>
          <a:bodyPr wrap="none" rtlCol="0">
            <a:spAutoFit/>
          </a:bodyPr>
          <a:lstStyle/>
          <a:p>
            <a:r>
              <a:rPr lang="en-US" altLang="zh-CN" dirty="0"/>
              <a:t>average pooling</a:t>
            </a:r>
            <a:endParaRPr lang="zh-CN" altLang="en-US" dirty="0"/>
          </a:p>
        </p:txBody>
      </p:sp>
      <p:sp>
        <p:nvSpPr>
          <p:cNvPr id="2" name="矩形 1"/>
          <p:cNvSpPr/>
          <p:nvPr/>
        </p:nvSpPr>
        <p:spPr>
          <a:xfrm>
            <a:off x="971600" y="5562353"/>
            <a:ext cx="8136904" cy="707886"/>
          </a:xfrm>
          <a:prstGeom prst="rect">
            <a:avLst/>
          </a:prstGeom>
        </p:spPr>
        <p:txBody>
          <a:bodyPr wrap="square">
            <a:spAutoFit/>
          </a:bodyPr>
          <a:lstStyle/>
          <a:p>
            <a:r>
              <a:rPr lang="zh-CN" altLang="en-US" sz="2000" kern="0" dirty="0">
                <a:solidFill>
                  <a:srgbClr val="000000"/>
                </a:solidFill>
              </a:rPr>
              <a:t>Average pooling caculate the average value of the units in the pooling window.</a:t>
            </a:r>
          </a:p>
        </p:txBody>
      </p:sp>
    </p:spTree>
    <p:extLst>
      <p:ext uri="{BB962C8B-B14F-4D97-AF65-F5344CB8AC3E}">
        <p14:creationId xmlns:p14="http://schemas.microsoft.com/office/powerpoint/2010/main" val="4539875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8"/>
          <p:cNvSpPr>
            <a:spLocks noGrp="1"/>
          </p:cNvSpPr>
          <p:nvPr>
            <p:ph type="title"/>
          </p:nvPr>
        </p:nvSpPr>
        <p:spPr>
          <a:xfrm>
            <a:off x="0" y="62151"/>
            <a:ext cx="9144000" cy="609600"/>
          </a:xfrm>
        </p:spPr>
        <p:txBody>
          <a:bodyPr/>
          <a:lstStyle/>
          <a:p>
            <a:r>
              <a:rPr lang="en-US" altLang="zh-CN" dirty="0"/>
              <a:t>Case studies</a:t>
            </a:r>
            <a:endParaRPr lang="zh-CN" altLang="en-US" dirty="0"/>
          </a:p>
        </p:txBody>
      </p:sp>
      <p:sp>
        <p:nvSpPr>
          <p:cNvPr id="7" name="内容占位符 2"/>
          <p:cNvSpPr txBox="1">
            <a:spLocks/>
          </p:cNvSpPr>
          <p:nvPr/>
        </p:nvSpPr>
        <p:spPr bwMode="auto">
          <a:xfrm>
            <a:off x="611560" y="764704"/>
            <a:ext cx="8350696"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50000"/>
              </a:spcBef>
              <a:spcAft>
                <a:spcPct val="25000"/>
              </a:spcAft>
              <a:buClr>
                <a:schemeClr val="tx1"/>
              </a:buClr>
              <a:buSzPct val="75000"/>
              <a:buFont typeface="Wingdings" pitchFamily="2" charset="2"/>
              <a:buBlip>
                <a:blip r:embed="rId2"/>
              </a:buBlip>
              <a:defRPr sz="2000">
                <a:solidFill>
                  <a:srgbClr val="000000"/>
                </a:solidFill>
                <a:latin typeface="+mn-lt"/>
                <a:ea typeface="+mn-ea"/>
                <a:cs typeface="+mn-cs"/>
              </a:defRPr>
            </a:lvl1pPr>
            <a:lvl2pPr marL="742950" indent="-285750" algn="l" rtl="0" eaLnBrk="1" fontAlgn="base" hangingPunct="1">
              <a:spcBef>
                <a:spcPct val="20000"/>
              </a:spcBef>
              <a:spcAft>
                <a:spcPct val="0"/>
              </a:spcAft>
              <a:buClr>
                <a:schemeClr val="tx1"/>
              </a:buClr>
              <a:buFont typeface="Wingdings" pitchFamily="2" charset="2"/>
              <a:buChar char="§"/>
              <a:defRPr sz="2400">
                <a:solidFill>
                  <a:srgbClr val="000000"/>
                </a:solidFill>
                <a:latin typeface="+mn-lt"/>
              </a:defRPr>
            </a:lvl2pPr>
            <a:lvl3pPr marL="1143000" indent="-228600" algn="l" rtl="0" eaLnBrk="1" fontAlgn="base" hangingPunct="1">
              <a:spcBef>
                <a:spcPct val="20000"/>
              </a:spcBef>
              <a:spcAft>
                <a:spcPct val="0"/>
              </a:spcAft>
              <a:buClr>
                <a:schemeClr val="tx1"/>
              </a:buClr>
              <a:buSzPct val="75000"/>
              <a:buFont typeface="Wingdings" pitchFamily="2" charset="2"/>
              <a:buChar char="l"/>
              <a:defRPr sz="2000">
                <a:solidFill>
                  <a:srgbClr val="000000"/>
                </a:solidFill>
                <a:latin typeface="+mn-lt"/>
              </a:defRPr>
            </a:lvl3pPr>
            <a:lvl4pPr marL="1600200" indent="-228600" algn="l" rtl="0" eaLnBrk="1" fontAlgn="base" hangingPunct="1">
              <a:spcBef>
                <a:spcPct val="20000"/>
              </a:spcBef>
              <a:spcAft>
                <a:spcPct val="0"/>
              </a:spcAft>
              <a:buClr>
                <a:schemeClr val="tx1"/>
              </a:buClr>
              <a:buSzPct val="80000"/>
              <a:buChar char="–"/>
              <a:defRPr>
                <a:solidFill>
                  <a:srgbClr val="000000"/>
                </a:solidFill>
                <a:latin typeface="+mn-lt"/>
              </a:defRPr>
            </a:lvl4pPr>
            <a:lvl5pPr marL="20574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5pPr>
            <a:lvl6pPr marL="25146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6pPr>
            <a:lvl7pPr marL="29718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7pPr>
            <a:lvl8pPr marL="34290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8pPr>
            <a:lvl9pPr marL="38862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9pPr>
          </a:lstStyle>
          <a:p>
            <a:r>
              <a:rPr lang="en-US" altLang="zh-CN" b="1" kern="0" dirty="0"/>
              <a:t>LeNet-5</a:t>
            </a:r>
          </a:p>
        </p:txBody>
      </p:sp>
      <p:sp>
        <p:nvSpPr>
          <p:cNvPr id="2" name="矩形 1"/>
          <p:cNvSpPr/>
          <p:nvPr/>
        </p:nvSpPr>
        <p:spPr>
          <a:xfrm>
            <a:off x="971600" y="1255789"/>
            <a:ext cx="8064896" cy="707886"/>
          </a:xfrm>
          <a:prstGeom prst="rect">
            <a:avLst/>
          </a:prstGeom>
        </p:spPr>
        <p:txBody>
          <a:bodyPr wrap="square">
            <a:spAutoFit/>
          </a:bodyPr>
          <a:lstStyle/>
          <a:p>
            <a:r>
              <a:rPr lang="zh-CN" altLang="en-US" sz="2000" kern="0" dirty="0">
                <a:solidFill>
                  <a:srgbClr val="000000"/>
                </a:solidFill>
              </a:rPr>
              <a:t>The first successful applications of Convolutional Networks were developed by Yann LeCun in 1990's. </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086" y="1963675"/>
            <a:ext cx="8603914" cy="3024008"/>
          </a:xfrm>
          <a:prstGeom prst="rect">
            <a:avLst/>
          </a:prstGeom>
        </p:spPr>
      </p:pic>
      <mc:AlternateContent xmlns:mc="http://schemas.openxmlformats.org/markup-compatibility/2006" xmlns:a14="http://schemas.microsoft.com/office/drawing/2010/main">
        <mc:Choice Requires="a14">
          <p:sp>
            <p:nvSpPr>
              <p:cNvPr id="5" name="矩形 4"/>
              <p:cNvSpPr/>
              <p:nvPr/>
            </p:nvSpPr>
            <p:spPr>
              <a:xfrm>
                <a:off x="971600" y="5091845"/>
                <a:ext cx="8172400" cy="1323439"/>
              </a:xfrm>
              <a:prstGeom prst="rect">
                <a:avLst/>
              </a:prstGeom>
            </p:spPr>
            <p:txBody>
              <a:bodyPr wrap="square">
                <a:spAutoFit/>
              </a:bodyPr>
              <a:lstStyle/>
              <a:p>
                <a:r>
                  <a:rPr lang="zh-CN" altLang="en-US" sz="2000" kern="0" dirty="0">
                    <a:solidFill>
                      <a:srgbClr val="000000"/>
                    </a:solidFill>
                  </a:rPr>
                  <a:t>LeNet-5 comprises 7 layers, not counting the input, all of which contain trainable parameters. </a:t>
                </a:r>
                <a:endParaRPr lang="en-US" altLang="zh-CN" sz="2000" kern="0" dirty="0">
                  <a:solidFill>
                    <a:srgbClr val="000000"/>
                  </a:solidFill>
                </a:endParaRPr>
              </a:p>
              <a:p>
                <a:r>
                  <a:rPr lang="zh-CN" altLang="en-US" sz="2000" kern="0" dirty="0">
                    <a:solidFill>
                      <a:srgbClr val="000000"/>
                    </a:solidFill>
                  </a:rPr>
                  <a:t>Convolutional layers are labeled </a:t>
                </a:r>
                <a14:m>
                  <m:oMath xmlns:m="http://schemas.openxmlformats.org/officeDocument/2006/math">
                    <m:r>
                      <a:rPr lang="zh-CN" altLang="en-US" sz="2000" i="1" kern="0" dirty="0" smtClean="0">
                        <a:solidFill>
                          <a:srgbClr val="FF0000"/>
                        </a:solidFill>
                        <a:latin typeface="Cambria Math" panose="02040503050406030204" pitchFamily="18" charset="0"/>
                      </a:rPr>
                      <m:t>𝐶𝑥</m:t>
                    </m:r>
                  </m:oMath>
                </a14:m>
                <a:r>
                  <a:rPr lang="zh-CN" altLang="en-US" sz="2000" kern="0" dirty="0">
                    <a:solidFill>
                      <a:srgbClr val="000000"/>
                    </a:solidFill>
                  </a:rPr>
                  <a:t>, sub-sampling layers are labeled </a:t>
                </a:r>
                <a14:m>
                  <m:oMath xmlns:m="http://schemas.openxmlformats.org/officeDocument/2006/math">
                    <m:r>
                      <a:rPr lang="zh-CN" altLang="en-US" sz="2000" i="1" kern="0" dirty="0" smtClean="0">
                        <a:solidFill>
                          <a:srgbClr val="FF0000"/>
                        </a:solidFill>
                        <a:latin typeface="Cambria Math" panose="02040503050406030204" pitchFamily="18" charset="0"/>
                      </a:rPr>
                      <m:t>𝑆𝑥</m:t>
                    </m:r>
                  </m:oMath>
                </a14:m>
                <a:r>
                  <a:rPr lang="zh-CN" altLang="en-US" sz="2000" kern="0" dirty="0">
                    <a:solidFill>
                      <a:srgbClr val="000000"/>
                    </a:solidFill>
                  </a:rPr>
                  <a:t>, and FC layers are labeled </a:t>
                </a:r>
                <a14:m>
                  <m:oMath xmlns:m="http://schemas.openxmlformats.org/officeDocument/2006/math">
                    <m:r>
                      <a:rPr lang="zh-CN" altLang="en-US" sz="2000" i="1" kern="0" dirty="0" smtClean="0">
                        <a:solidFill>
                          <a:srgbClr val="FF0000"/>
                        </a:solidFill>
                        <a:latin typeface="Cambria Math" panose="02040503050406030204" pitchFamily="18" charset="0"/>
                      </a:rPr>
                      <m:t>𝐹𝑥</m:t>
                    </m:r>
                  </m:oMath>
                </a14:m>
                <a:r>
                  <a:rPr lang="zh-CN" altLang="en-US" sz="2000" kern="0" dirty="0">
                    <a:solidFill>
                      <a:srgbClr val="000000"/>
                    </a:solidFill>
                  </a:rPr>
                  <a:t>.</a:t>
                </a:r>
              </a:p>
            </p:txBody>
          </p:sp>
        </mc:Choice>
        <mc:Fallback xmlns="">
          <p:sp>
            <p:nvSpPr>
              <p:cNvPr id="5" name="矩形 4"/>
              <p:cNvSpPr>
                <a:spLocks noRot="1" noChangeAspect="1" noMove="1" noResize="1" noEditPoints="1" noAdjustHandles="1" noChangeArrowheads="1" noChangeShapeType="1" noTextEdit="1"/>
              </p:cNvSpPr>
              <p:nvPr/>
            </p:nvSpPr>
            <p:spPr>
              <a:xfrm>
                <a:off x="971600" y="5091845"/>
                <a:ext cx="8172400" cy="1323439"/>
              </a:xfrm>
              <a:prstGeom prst="rect">
                <a:avLst/>
              </a:prstGeom>
              <a:blipFill rotWithShape="0">
                <a:blip r:embed="rId4"/>
                <a:stretch>
                  <a:fillRect l="-746" t="-2304" b="-7373"/>
                </a:stretch>
              </a:blipFill>
            </p:spPr>
            <p:txBody>
              <a:bodyPr/>
              <a:lstStyle/>
              <a:p>
                <a:r>
                  <a:rPr lang="zh-CN" altLang="en-US">
                    <a:noFill/>
                  </a:rPr>
                  <a:t> </a:t>
                </a:r>
              </a:p>
            </p:txBody>
          </p:sp>
        </mc:Fallback>
      </mc:AlternateContent>
      <p:sp>
        <p:nvSpPr>
          <p:cNvPr id="9" name="TextBox 18"/>
          <p:cNvSpPr txBox="1"/>
          <p:nvPr/>
        </p:nvSpPr>
        <p:spPr>
          <a:xfrm>
            <a:off x="467544" y="6519446"/>
            <a:ext cx="7661072"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000000"/>
                </a:solidFill>
                <a:latin typeface="Century Schoolbook" charset="0"/>
                <a:ea typeface="Century Schoolbook" charset="0"/>
                <a:cs typeface="Century Schoolbook" charset="0"/>
              </a:rPr>
              <a:t>[</a:t>
            </a:r>
            <a:r>
              <a:rPr lang="en-US" sz="1600" dirty="0" err="1">
                <a:solidFill>
                  <a:srgbClr val="000000"/>
                </a:solidFill>
                <a:latin typeface="Century Schoolbook" charset="0"/>
                <a:ea typeface="Century Schoolbook" charset="0"/>
                <a:cs typeface="Century Schoolbook" charset="0"/>
              </a:rPr>
              <a:t>LeCun</a:t>
            </a:r>
            <a:r>
              <a:rPr lang="en-US" sz="1600" dirty="0">
                <a:solidFill>
                  <a:srgbClr val="000000"/>
                </a:solidFill>
                <a:latin typeface="Century Schoolbook" charset="0"/>
                <a:ea typeface="Century Schoolbook" charset="0"/>
                <a:cs typeface="Century Schoolbook" charset="0"/>
              </a:rPr>
              <a:t> et al., 1998. Gradient-based learning applied to document recognition]</a:t>
            </a:r>
          </a:p>
        </p:txBody>
      </p:sp>
    </p:spTree>
    <p:extLst>
      <p:ext uri="{BB962C8B-B14F-4D97-AF65-F5344CB8AC3E}">
        <p14:creationId xmlns:p14="http://schemas.microsoft.com/office/powerpoint/2010/main" val="16205657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8"/>
          <p:cNvSpPr>
            <a:spLocks noGrp="1"/>
          </p:cNvSpPr>
          <p:nvPr>
            <p:ph type="title"/>
          </p:nvPr>
        </p:nvSpPr>
        <p:spPr>
          <a:xfrm>
            <a:off x="0" y="62151"/>
            <a:ext cx="9144000" cy="609600"/>
          </a:xfrm>
        </p:spPr>
        <p:txBody>
          <a:bodyPr/>
          <a:lstStyle/>
          <a:p>
            <a:r>
              <a:rPr lang="en-US" altLang="zh-CN" dirty="0"/>
              <a:t>Case studies</a:t>
            </a:r>
            <a:endParaRPr lang="zh-CN" altLang="en-US" dirty="0"/>
          </a:p>
        </p:txBody>
      </p:sp>
      <p:sp>
        <p:nvSpPr>
          <p:cNvPr id="7" name="内容占位符 2"/>
          <p:cNvSpPr txBox="1">
            <a:spLocks/>
          </p:cNvSpPr>
          <p:nvPr/>
        </p:nvSpPr>
        <p:spPr bwMode="auto">
          <a:xfrm>
            <a:off x="611560" y="764704"/>
            <a:ext cx="8350696"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50000"/>
              </a:spcBef>
              <a:spcAft>
                <a:spcPct val="25000"/>
              </a:spcAft>
              <a:buClr>
                <a:schemeClr val="tx1"/>
              </a:buClr>
              <a:buSzPct val="75000"/>
              <a:buFont typeface="Wingdings" pitchFamily="2" charset="2"/>
              <a:buBlip>
                <a:blip r:embed="rId2"/>
              </a:buBlip>
              <a:defRPr sz="2000">
                <a:solidFill>
                  <a:srgbClr val="000000"/>
                </a:solidFill>
                <a:latin typeface="+mn-lt"/>
                <a:ea typeface="+mn-ea"/>
                <a:cs typeface="+mn-cs"/>
              </a:defRPr>
            </a:lvl1pPr>
            <a:lvl2pPr marL="742950" indent="-285750" algn="l" rtl="0" eaLnBrk="1" fontAlgn="base" hangingPunct="1">
              <a:spcBef>
                <a:spcPct val="20000"/>
              </a:spcBef>
              <a:spcAft>
                <a:spcPct val="0"/>
              </a:spcAft>
              <a:buClr>
                <a:schemeClr val="tx1"/>
              </a:buClr>
              <a:buFont typeface="Wingdings" pitchFamily="2" charset="2"/>
              <a:buChar char="§"/>
              <a:defRPr sz="2400">
                <a:solidFill>
                  <a:srgbClr val="000000"/>
                </a:solidFill>
                <a:latin typeface="+mn-lt"/>
              </a:defRPr>
            </a:lvl2pPr>
            <a:lvl3pPr marL="1143000" indent="-228600" algn="l" rtl="0" eaLnBrk="1" fontAlgn="base" hangingPunct="1">
              <a:spcBef>
                <a:spcPct val="20000"/>
              </a:spcBef>
              <a:spcAft>
                <a:spcPct val="0"/>
              </a:spcAft>
              <a:buClr>
                <a:schemeClr val="tx1"/>
              </a:buClr>
              <a:buSzPct val="75000"/>
              <a:buFont typeface="Wingdings" pitchFamily="2" charset="2"/>
              <a:buChar char="l"/>
              <a:defRPr sz="2000">
                <a:solidFill>
                  <a:srgbClr val="000000"/>
                </a:solidFill>
                <a:latin typeface="+mn-lt"/>
              </a:defRPr>
            </a:lvl3pPr>
            <a:lvl4pPr marL="1600200" indent="-228600" algn="l" rtl="0" eaLnBrk="1" fontAlgn="base" hangingPunct="1">
              <a:spcBef>
                <a:spcPct val="20000"/>
              </a:spcBef>
              <a:spcAft>
                <a:spcPct val="0"/>
              </a:spcAft>
              <a:buClr>
                <a:schemeClr val="tx1"/>
              </a:buClr>
              <a:buSzPct val="80000"/>
              <a:buChar char="–"/>
              <a:defRPr>
                <a:solidFill>
                  <a:srgbClr val="000000"/>
                </a:solidFill>
                <a:latin typeface="+mn-lt"/>
              </a:defRPr>
            </a:lvl4pPr>
            <a:lvl5pPr marL="20574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5pPr>
            <a:lvl6pPr marL="25146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6pPr>
            <a:lvl7pPr marL="29718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7pPr>
            <a:lvl8pPr marL="34290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8pPr>
            <a:lvl9pPr marL="38862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9pPr>
          </a:lstStyle>
          <a:p>
            <a:r>
              <a:rPr lang="en-US" altLang="zh-CN" b="1" kern="0" dirty="0" err="1"/>
              <a:t>AlexNet</a:t>
            </a:r>
            <a:endParaRPr lang="en-US" altLang="zh-CN" b="1" kern="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1555460"/>
            <a:ext cx="8558988" cy="3492000"/>
          </a:xfrm>
          <a:prstGeom prst="rect">
            <a:avLst/>
          </a:prstGeom>
        </p:spPr>
      </p:pic>
      <p:sp>
        <p:nvSpPr>
          <p:cNvPr id="9" name="TextBox 18"/>
          <p:cNvSpPr txBox="1"/>
          <p:nvPr/>
        </p:nvSpPr>
        <p:spPr>
          <a:xfrm>
            <a:off x="467544" y="6519446"/>
            <a:ext cx="8787983"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000000"/>
                </a:solidFill>
                <a:latin typeface="Century Schoolbook" charset="0"/>
                <a:ea typeface="Century Schoolbook" charset="0"/>
                <a:cs typeface="Century Schoolbook" charset="0"/>
              </a:rPr>
              <a:t>[</a:t>
            </a:r>
            <a:r>
              <a:rPr lang="en-US" altLang="zh-CN" sz="1600" dirty="0" err="1">
                <a:solidFill>
                  <a:srgbClr val="000000"/>
                </a:solidFill>
                <a:latin typeface="Century Schoolbook" charset="0"/>
                <a:ea typeface="Century Schoolbook" charset="0"/>
                <a:cs typeface="Century Schoolbook" charset="0"/>
              </a:rPr>
              <a:t>Krizhevsky</a:t>
            </a:r>
            <a:r>
              <a:rPr lang="en-US" altLang="zh-CN" sz="1600" dirty="0">
                <a:solidFill>
                  <a:srgbClr val="000000"/>
                </a:solidFill>
                <a:latin typeface="Century Schoolbook" charset="0"/>
                <a:ea typeface="Century Schoolbook" charset="0"/>
                <a:cs typeface="Century Schoolbook" charset="0"/>
              </a:rPr>
              <a:t> et al., 2012. </a:t>
            </a:r>
            <a:r>
              <a:rPr lang="en-US" altLang="zh-CN" sz="1600" dirty="0" err="1">
                <a:solidFill>
                  <a:srgbClr val="000000"/>
                </a:solidFill>
                <a:latin typeface="Century Schoolbook" charset="0"/>
                <a:ea typeface="Century Schoolbook" charset="0"/>
                <a:cs typeface="Century Schoolbook" charset="0"/>
              </a:rPr>
              <a:t>ImageNet</a:t>
            </a:r>
            <a:r>
              <a:rPr lang="en-US" altLang="zh-CN" sz="1600" dirty="0">
                <a:solidFill>
                  <a:srgbClr val="000000"/>
                </a:solidFill>
                <a:latin typeface="Century Schoolbook" charset="0"/>
                <a:ea typeface="Century Schoolbook" charset="0"/>
                <a:cs typeface="Century Schoolbook" charset="0"/>
              </a:rPr>
              <a:t> classification with deep convolutional neural networks</a:t>
            </a:r>
            <a:r>
              <a:rPr lang="en-US" sz="1600" dirty="0">
                <a:solidFill>
                  <a:srgbClr val="000000"/>
                </a:solidFill>
                <a:latin typeface="Century Schoolbook" charset="0"/>
                <a:ea typeface="Century Schoolbook" charset="0"/>
                <a:cs typeface="Century Schoolbook" charset="0"/>
              </a:rPr>
              <a:t>]</a:t>
            </a:r>
          </a:p>
        </p:txBody>
      </p:sp>
      <p:sp>
        <p:nvSpPr>
          <p:cNvPr id="4" name="矩形 3"/>
          <p:cNvSpPr/>
          <p:nvPr/>
        </p:nvSpPr>
        <p:spPr>
          <a:xfrm>
            <a:off x="971600" y="5157192"/>
            <a:ext cx="8172400" cy="1323439"/>
          </a:xfrm>
          <a:prstGeom prst="rect">
            <a:avLst/>
          </a:prstGeom>
        </p:spPr>
        <p:txBody>
          <a:bodyPr wrap="square">
            <a:spAutoFit/>
          </a:bodyPr>
          <a:lstStyle/>
          <a:p>
            <a:r>
              <a:rPr lang="en-US" altLang="zh-CN" sz="2000" kern="0" dirty="0">
                <a:solidFill>
                  <a:srgbClr val="000000"/>
                </a:solidFill>
              </a:rPr>
              <a:t>The first work that popularized Convolutional Networks in Computer Vision.</a:t>
            </a:r>
          </a:p>
          <a:p>
            <a:r>
              <a:rPr lang="en-US" altLang="zh-CN" sz="2000" kern="0" dirty="0">
                <a:solidFill>
                  <a:srgbClr val="000000"/>
                </a:solidFill>
              </a:rPr>
              <a:t>There are about 60M trainable parameters in the </a:t>
            </a:r>
            <a:r>
              <a:rPr lang="en-US" altLang="zh-CN" sz="2000" kern="0" dirty="0" err="1">
                <a:solidFill>
                  <a:srgbClr val="000000"/>
                </a:solidFill>
              </a:rPr>
              <a:t>AlexNet</a:t>
            </a:r>
            <a:r>
              <a:rPr lang="en-US" altLang="zh-CN" sz="2000" kern="0" dirty="0">
                <a:solidFill>
                  <a:srgbClr val="000000"/>
                </a:solidFill>
              </a:rPr>
              <a:t>.</a:t>
            </a:r>
          </a:p>
          <a:p>
            <a:r>
              <a:rPr lang="en-US" altLang="zh-CN" sz="2000" kern="0" dirty="0">
                <a:solidFill>
                  <a:srgbClr val="000000"/>
                </a:solidFill>
              </a:rPr>
              <a:t>It's named after the author Alex </a:t>
            </a:r>
            <a:r>
              <a:rPr lang="en-US" altLang="zh-CN" sz="2000" kern="0" dirty="0" err="1">
                <a:solidFill>
                  <a:srgbClr val="000000"/>
                </a:solidFill>
              </a:rPr>
              <a:t>Krizhevsky</a:t>
            </a:r>
            <a:r>
              <a:rPr lang="en-US" altLang="zh-CN" sz="2000" kern="0" dirty="0">
                <a:solidFill>
                  <a:srgbClr val="000000"/>
                </a:solidFill>
              </a:rPr>
              <a:t>.</a:t>
            </a:r>
            <a:endParaRPr lang="zh-CN" altLang="en-US" sz="2000" kern="0" dirty="0">
              <a:solidFill>
                <a:srgbClr val="000000"/>
              </a:solidFill>
            </a:endParaRPr>
          </a:p>
        </p:txBody>
      </p:sp>
      <p:sp>
        <p:nvSpPr>
          <p:cNvPr id="10" name="矩形 9"/>
          <p:cNvSpPr/>
          <p:nvPr/>
        </p:nvSpPr>
        <p:spPr>
          <a:xfrm>
            <a:off x="971600" y="1255789"/>
            <a:ext cx="8172400" cy="400110"/>
          </a:xfrm>
          <a:prstGeom prst="rect">
            <a:avLst/>
          </a:prstGeom>
        </p:spPr>
        <p:txBody>
          <a:bodyPr wrap="square">
            <a:spAutoFit/>
          </a:bodyPr>
          <a:lstStyle/>
          <a:p>
            <a:r>
              <a:rPr lang="en-US" altLang="zh-CN" sz="2000" kern="0" dirty="0">
                <a:solidFill>
                  <a:srgbClr val="000000"/>
                </a:solidFill>
              </a:rPr>
              <a:t>The ILSVRC 2012 winner.</a:t>
            </a:r>
          </a:p>
        </p:txBody>
      </p:sp>
    </p:spTree>
    <p:extLst>
      <p:ext uri="{BB962C8B-B14F-4D97-AF65-F5344CB8AC3E}">
        <p14:creationId xmlns:p14="http://schemas.microsoft.com/office/powerpoint/2010/main" val="18327334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8"/>
          <p:cNvSpPr>
            <a:spLocks noGrp="1"/>
          </p:cNvSpPr>
          <p:nvPr>
            <p:ph type="title"/>
          </p:nvPr>
        </p:nvSpPr>
        <p:spPr>
          <a:xfrm>
            <a:off x="0" y="62151"/>
            <a:ext cx="9144000" cy="609600"/>
          </a:xfrm>
        </p:spPr>
        <p:txBody>
          <a:bodyPr/>
          <a:lstStyle/>
          <a:p>
            <a:r>
              <a:rPr lang="en-US" altLang="zh-CN" dirty="0"/>
              <a:t>Case studies</a:t>
            </a:r>
            <a:endParaRPr lang="zh-CN" altLang="en-US" dirty="0"/>
          </a:p>
        </p:txBody>
      </p:sp>
      <p:sp>
        <p:nvSpPr>
          <p:cNvPr id="7" name="内容占位符 2"/>
          <p:cNvSpPr txBox="1">
            <a:spLocks/>
          </p:cNvSpPr>
          <p:nvPr/>
        </p:nvSpPr>
        <p:spPr bwMode="auto">
          <a:xfrm>
            <a:off x="611560" y="764704"/>
            <a:ext cx="8350696"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50000"/>
              </a:spcBef>
              <a:spcAft>
                <a:spcPct val="25000"/>
              </a:spcAft>
              <a:buClr>
                <a:schemeClr val="tx1"/>
              </a:buClr>
              <a:buSzPct val="75000"/>
              <a:buFont typeface="Wingdings" pitchFamily="2" charset="2"/>
              <a:buBlip>
                <a:blip r:embed="rId2"/>
              </a:buBlip>
              <a:defRPr sz="2000">
                <a:solidFill>
                  <a:srgbClr val="000000"/>
                </a:solidFill>
                <a:latin typeface="+mn-lt"/>
                <a:ea typeface="+mn-ea"/>
                <a:cs typeface="+mn-cs"/>
              </a:defRPr>
            </a:lvl1pPr>
            <a:lvl2pPr marL="742950" indent="-285750" algn="l" rtl="0" eaLnBrk="1" fontAlgn="base" hangingPunct="1">
              <a:spcBef>
                <a:spcPct val="20000"/>
              </a:spcBef>
              <a:spcAft>
                <a:spcPct val="0"/>
              </a:spcAft>
              <a:buClr>
                <a:schemeClr val="tx1"/>
              </a:buClr>
              <a:buFont typeface="Wingdings" pitchFamily="2" charset="2"/>
              <a:buChar char="§"/>
              <a:defRPr sz="2400">
                <a:solidFill>
                  <a:srgbClr val="000000"/>
                </a:solidFill>
                <a:latin typeface="+mn-lt"/>
              </a:defRPr>
            </a:lvl2pPr>
            <a:lvl3pPr marL="1143000" indent="-228600" algn="l" rtl="0" eaLnBrk="1" fontAlgn="base" hangingPunct="1">
              <a:spcBef>
                <a:spcPct val="20000"/>
              </a:spcBef>
              <a:spcAft>
                <a:spcPct val="0"/>
              </a:spcAft>
              <a:buClr>
                <a:schemeClr val="tx1"/>
              </a:buClr>
              <a:buSzPct val="75000"/>
              <a:buFont typeface="Wingdings" pitchFamily="2" charset="2"/>
              <a:buChar char="l"/>
              <a:defRPr sz="2000">
                <a:solidFill>
                  <a:srgbClr val="000000"/>
                </a:solidFill>
                <a:latin typeface="+mn-lt"/>
              </a:defRPr>
            </a:lvl3pPr>
            <a:lvl4pPr marL="1600200" indent="-228600" algn="l" rtl="0" eaLnBrk="1" fontAlgn="base" hangingPunct="1">
              <a:spcBef>
                <a:spcPct val="20000"/>
              </a:spcBef>
              <a:spcAft>
                <a:spcPct val="0"/>
              </a:spcAft>
              <a:buClr>
                <a:schemeClr val="tx1"/>
              </a:buClr>
              <a:buSzPct val="80000"/>
              <a:buChar char="–"/>
              <a:defRPr>
                <a:solidFill>
                  <a:srgbClr val="000000"/>
                </a:solidFill>
                <a:latin typeface="+mn-lt"/>
              </a:defRPr>
            </a:lvl4pPr>
            <a:lvl5pPr marL="20574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5pPr>
            <a:lvl6pPr marL="25146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6pPr>
            <a:lvl7pPr marL="29718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7pPr>
            <a:lvl8pPr marL="34290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8pPr>
            <a:lvl9pPr marL="38862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9pPr>
          </a:lstStyle>
          <a:p>
            <a:r>
              <a:rPr lang="en-US" altLang="zh-CN" b="1" kern="0" dirty="0" err="1"/>
              <a:t>ZFNet</a:t>
            </a:r>
            <a:endParaRPr lang="en-US" altLang="zh-CN" b="1" kern="0" dirty="0"/>
          </a:p>
        </p:txBody>
      </p:sp>
      <p:sp>
        <p:nvSpPr>
          <p:cNvPr id="9" name="TextBox 18"/>
          <p:cNvSpPr txBox="1"/>
          <p:nvPr/>
        </p:nvSpPr>
        <p:spPr>
          <a:xfrm>
            <a:off x="467544" y="6519446"/>
            <a:ext cx="8352928"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000000"/>
                </a:solidFill>
                <a:latin typeface="Century Schoolbook" charset="0"/>
                <a:ea typeface="Century Schoolbook" charset="0"/>
                <a:cs typeface="Century Schoolbook" charset="0"/>
              </a:rPr>
              <a:t>[</a:t>
            </a:r>
            <a:r>
              <a:rPr lang="en-US" altLang="zh-CN" sz="1600" dirty="0" err="1">
                <a:solidFill>
                  <a:srgbClr val="000000"/>
                </a:solidFill>
                <a:latin typeface="Century Schoolbook" charset="0"/>
                <a:ea typeface="Century Schoolbook" charset="0"/>
                <a:cs typeface="Century Schoolbook" charset="0"/>
              </a:rPr>
              <a:t>Zeiler</a:t>
            </a:r>
            <a:r>
              <a:rPr lang="en-US" altLang="zh-CN" sz="1600" dirty="0">
                <a:solidFill>
                  <a:srgbClr val="000000"/>
                </a:solidFill>
                <a:latin typeface="Century Schoolbook" charset="0"/>
                <a:ea typeface="Century Schoolbook" charset="0"/>
                <a:cs typeface="Century Schoolbook" charset="0"/>
              </a:rPr>
              <a:t> et al., 2014. Visualizing and Understanding Convolutional Networks </a:t>
            </a:r>
            <a:r>
              <a:rPr lang="en-US" sz="1600" dirty="0">
                <a:solidFill>
                  <a:srgbClr val="000000"/>
                </a:solidFill>
                <a:latin typeface="Century Schoolbook" charset="0"/>
                <a:ea typeface="Century Schoolbook" charset="0"/>
                <a:cs typeface="Century Schoolbook" charset="0"/>
              </a:rPr>
              <a:t>]</a:t>
            </a:r>
          </a:p>
        </p:txBody>
      </p:sp>
      <p:pic>
        <p:nvPicPr>
          <p:cNvPr id="5" name="图片 4"/>
          <p:cNvPicPr>
            <a:picLocks noChangeAspect="1"/>
          </p:cNvPicPr>
          <p:nvPr/>
        </p:nvPicPr>
        <p:blipFill>
          <a:blip r:embed="rId3"/>
          <a:stretch>
            <a:fillRect/>
          </a:stretch>
        </p:blipFill>
        <p:spPr>
          <a:xfrm>
            <a:off x="2266908" y="1889765"/>
            <a:ext cx="5040000" cy="3049618"/>
          </a:xfrm>
          <a:prstGeom prst="rect">
            <a:avLst/>
          </a:prstGeom>
        </p:spPr>
      </p:pic>
      <p:sp>
        <p:nvSpPr>
          <p:cNvPr id="6" name="矩形 5"/>
          <p:cNvSpPr/>
          <p:nvPr/>
        </p:nvSpPr>
        <p:spPr>
          <a:xfrm>
            <a:off x="971600" y="4944584"/>
            <a:ext cx="7988562" cy="1908215"/>
          </a:xfrm>
          <a:prstGeom prst="rect">
            <a:avLst/>
          </a:prstGeom>
        </p:spPr>
        <p:txBody>
          <a:bodyPr wrap="square">
            <a:spAutoFit/>
          </a:bodyPr>
          <a:lstStyle/>
          <a:p>
            <a:r>
              <a:rPr lang="en-US" altLang="zh-CN" sz="2000" kern="0" dirty="0">
                <a:solidFill>
                  <a:srgbClr val="000000"/>
                </a:solidFill>
              </a:rPr>
              <a:t>A </a:t>
            </a:r>
            <a:r>
              <a:rPr lang="en-US" altLang="zh-CN" sz="2000" kern="0" dirty="0" err="1">
                <a:solidFill>
                  <a:srgbClr val="000000"/>
                </a:solidFill>
              </a:rPr>
              <a:t>deconvnet</a:t>
            </a:r>
            <a:r>
              <a:rPr lang="en-US" altLang="zh-CN" sz="2000" kern="0" dirty="0">
                <a:solidFill>
                  <a:srgbClr val="000000"/>
                </a:solidFill>
              </a:rPr>
              <a:t> layer (left) attached to a </a:t>
            </a:r>
            <a:r>
              <a:rPr lang="en-US" altLang="zh-CN" sz="2000" kern="0" dirty="0" err="1">
                <a:solidFill>
                  <a:srgbClr val="000000"/>
                </a:solidFill>
              </a:rPr>
              <a:t>convnet</a:t>
            </a:r>
            <a:r>
              <a:rPr lang="en-US" altLang="zh-CN" sz="2000" kern="0" dirty="0">
                <a:solidFill>
                  <a:srgbClr val="000000"/>
                </a:solidFill>
              </a:rPr>
              <a:t> layer (right). The </a:t>
            </a:r>
            <a:r>
              <a:rPr lang="en-US" altLang="zh-CN" sz="2000" kern="0" dirty="0" err="1">
                <a:solidFill>
                  <a:srgbClr val="000000"/>
                </a:solidFill>
              </a:rPr>
              <a:t>deconvnet</a:t>
            </a:r>
            <a:r>
              <a:rPr lang="en-US" altLang="zh-CN" sz="2000" kern="0" dirty="0">
                <a:solidFill>
                  <a:srgbClr val="000000"/>
                </a:solidFill>
              </a:rPr>
              <a:t> will reconstruct an approximate version of the </a:t>
            </a:r>
            <a:r>
              <a:rPr lang="en-US" altLang="zh-CN" sz="2000" kern="0" dirty="0" err="1">
                <a:solidFill>
                  <a:srgbClr val="000000"/>
                </a:solidFill>
              </a:rPr>
              <a:t>convnet</a:t>
            </a:r>
            <a:r>
              <a:rPr lang="en-US" altLang="zh-CN" sz="2000" kern="0" dirty="0">
                <a:solidFill>
                  <a:srgbClr val="000000"/>
                </a:solidFill>
              </a:rPr>
              <a:t> features from the layer beneath. </a:t>
            </a:r>
          </a:p>
          <a:p>
            <a:r>
              <a:rPr lang="en-US" altLang="zh-CN" sz="2000" kern="0" dirty="0">
                <a:solidFill>
                  <a:srgbClr val="000000"/>
                </a:solidFill>
              </a:rPr>
              <a:t>The </a:t>
            </a:r>
            <a:r>
              <a:rPr lang="en-US" altLang="zh-CN" sz="2000" kern="0" dirty="0" err="1">
                <a:solidFill>
                  <a:srgbClr val="000000"/>
                </a:solidFill>
              </a:rPr>
              <a:t>deconvnet</a:t>
            </a:r>
            <a:r>
              <a:rPr lang="en-US" altLang="zh-CN" sz="2000" kern="0" dirty="0">
                <a:solidFill>
                  <a:srgbClr val="000000"/>
                </a:solidFill>
              </a:rPr>
              <a:t> use </a:t>
            </a:r>
            <a:r>
              <a:rPr lang="en-US" altLang="zh-CN" sz="2000" b="1" kern="0" dirty="0">
                <a:solidFill>
                  <a:srgbClr val="000000"/>
                </a:solidFill>
              </a:rPr>
              <a:t>transposed convolution</a:t>
            </a:r>
            <a:r>
              <a:rPr lang="en-US" altLang="zh-CN" sz="2000" kern="0" dirty="0">
                <a:solidFill>
                  <a:srgbClr val="000000"/>
                </a:solidFill>
              </a:rPr>
              <a:t>. The learned filter is flipped vertically and horizontally.</a:t>
            </a:r>
          </a:p>
          <a:p>
            <a:endParaRPr lang="zh-CN" altLang="en-US" dirty="0"/>
          </a:p>
        </p:txBody>
      </p:sp>
      <p:sp>
        <p:nvSpPr>
          <p:cNvPr id="2" name="矩形 1"/>
          <p:cNvSpPr/>
          <p:nvPr/>
        </p:nvSpPr>
        <p:spPr>
          <a:xfrm>
            <a:off x="971600" y="1255789"/>
            <a:ext cx="8172400" cy="1015663"/>
          </a:xfrm>
          <a:prstGeom prst="rect">
            <a:avLst/>
          </a:prstGeom>
        </p:spPr>
        <p:txBody>
          <a:bodyPr wrap="square">
            <a:spAutoFit/>
          </a:bodyPr>
          <a:lstStyle/>
          <a:p>
            <a:r>
              <a:rPr lang="en-US" altLang="zh-CN" sz="2000" kern="0" dirty="0">
                <a:solidFill>
                  <a:srgbClr val="000000"/>
                </a:solidFill>
              </a:rPr>
              <a:t>The ILSVRC 2013 winner.</a:t>
            </a:r>
          </a:p>
          <a:p>
            <a:r>
              <a:rPr lang="en-US" altLang="zh-CN" sz="2000" kern="0" dirty="0">
                <a:solidFill>
                  <a:srgbClr val="000000"/>
                </a:solidFill>
              </a:rPr>
              <a:t>The paper present a novel way to map feature activities back to the input pixel space.</a:t>
            </a:r>
          </a:p>
        </p:txBody>
      </p:sp>
    </p:spTree>
    <p:extLst>
      <p:ext uri="{BB962C8B-B14F-4D97-AF65-F5344CB8AC3E}">
        <p14:creationId xmlns:p14="http://schemas.microsoft.com/office/powerpoint/2010/main" val="15189807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8"/>
          <p:cNvSpPr>
            <a:spLocks noGrp="1"/>
          </p:cNvSpPr>
          <p:nvPr>
            <p:ph type="title"/>
          </p:nvPr>
        </p:nvSpPr>
        <p:spPr>
          <a:xfrm>
            <a:off x="0" y="62151"/>
            <a:ext cx="9144000" cy="609600"/>
          </a:xfrm>
        </p:spPr>
        <p:txBody>
          <a:bodyPr/>
          <a:lstStyle/>
          <a:p>
            <a:r>
              <a:rPr lang="en-US" altLang="zh-CN" dirty="0"/>
              <a:t>Case studies</a:t>
            </a:r>
            <a:endParaRPr lang="zh-CN" altLang="en-US" dirty="0"/>
          </a:p>
        </p:txBody>
      </p:sp>
      <p:sp>
        <p:nvSpPr>
          <p:cNvPr id="7" name="内容占位符 2"/>
          <p:cNvSpPr txBox="1">
            <a:spLocks/>
          </p:cNvSpPr>
          <p:nvPr/>
        </p:nvSpPr>
        <p:spPr bwMode="auto">
          <a:xfrm>
            <a:off x="611560" y="764704"/>
            <a:ext cx="8350696"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50000"/>
              </a:spcBef>
              <a:spcAft>
                <a:spcPct val="25000"/>
              </a:spcAft>
              <a:buClr>
                <a:schemeClr val="tx1"/>
              </a:buClr>
              <a:buSzPct val="75000"/>
              <a:buFont typeface="Wingdings" pitchFamily="2" charset="2"/>
              <a:buBlip>
                <a:blip r:embed="rId2"/>
              </a:buBlip>
              <a:defRPr sz="2000">
                <a:solidFill>
                  <a:srgbClr val="000000"/>
                </a:solidFill>
                <a:latin typeface="+mn-lt"/>
                <a:ea typeface="+mn-ea"/>
                <a:cs typeface="+mn-cs"/>
              </a:defRPr>
            </a:lvl1pPr>
            <a:lvl2pPr marL="742950" indent="-285750" algn="l" rtl="0" eaLnBrk="1" fontAlgn="base" hangingPunct="1">
              <a:spcBef>
                <a:spcPct val="20000"/>
              </a:spcBef>
              <a:spcAft>
                <a:spcPct val="0"/>
              </a:spcAft>
              <a:buClr>
                <a:schemeClr val="tx1"/>
              </a:buClr>
              <a:buFont typeface="Wingdings" pitchFamily="2" charset="2"/>
              <a:buChar char="§"/>
              <a:defRPr sz="2400">
                <a:solidFill>
                  <a:srgbClr val="000000"/>
                </a:solidFill>
                <a:latin typeface="+mn-lt"/>
              </a:defRPr>
            </a:lvl2pPr>
            <a:lvl3pPr marL="1143000" indent="-228600" algn="l" rtl="0" eaLnBrk="1" fontAlgn="base" hangingPunct="1">
              <a:spcBef>
                <a:spcPct val="20000"/>
              </a:spcBef>
              <a:spcAft>
                <a:spcPct val="0"/>
              </a:spcAft>
              <a:buClr>
                <a:schemeClr val="tx1"/>
              </a:buClr>
              <a:buSzPct val="75000"/>
              <a:buFont typeface="Wingdings" pitchFamily="2" charset="2"/>
              <a:buChar char="l"/>
              <a:defRPr sz="2000">
                <a:solidFill>
                  <a:srgbClr val="000000"/>
                </a:solidFill>
                <a:latin typeface="+mn-lt"/>
              </a:defRPr>
            </a:lvl3pPr>
            <a:lvl4pPr marL="1600200" indent="-228600" algn="l" rtl="0" eaLnBrk="1" fontAlgn="base" hangingPunct="1">
              <a:spcBef>
                <a:spcPct val="20000"/>
              </a:spcBef>
              <a:spcAft>
                <a:spcPct val="0"/>
              </a:spcAft>
              <a:buClr>
                <a:schemeClr val="tx1"/>
              </a:buClr>
              <a:buSzPct val="80000"/>
              <a:buChar char="–"/>
              <a:defRPr>
                <a:solidFill>
                  <a:srgbClr val="000000"/>
                </a:solidFill>
                <a:latin typeface="+mn-lt"/>
              </a:defRPr>
            </a:lvl4pPr>
            <a:lvl5pPr marL="20574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5pPr>
            <a:lvl6pPr marL="25146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6pPr>
            <a:lvl7pPr marL="29718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7pPr>
            <a:lvl8pPr marL="34290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8pPr>
            <a:lvl9pPr marL="38862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9pPr>
          </a:lstStyle>
          <a:p>
            <a:r>
              <a:rPr lang="en-US" altLang="zh-CN" b="1" kern="0" dirty="0" err="1"/>
              <a:t>ZFNet</a:t>
            </a:r>
            <a:endParaRPr lang="en-US" altLang="zh-CN" b="1" kern="0" dirty="0"/>
          </a:p>
        </p:txBody>
      </p:sp>
      <p:sp>
        <p:nvSpPr>
          <p:cNvPr id="9" name="TextBox 18"/>
          <p:cNvSpPr txBox="1"/>
          <p:nvPr/>
        </p:nvSpPr>
        <p:spPr>
          <a:xfrm>
            <a:off x="467544" y="6519446"/>
            <a:ext cx="8352928"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000000"/>
                </a:solidFill>
                <a:latin typeface="Century Schoolbook" charset="0"/>
                <a:ea typeface="Century Schoolbook" charset="0"/>
                <a:cs typeface="Century Schoolbook" charset="0"/>
              </a:rPr>
              <a:t>[</a:t>
            </a:r>
            <a:r>
              <a:rPr lang="en-US" altLang="zh-CN" sz="1600" dirty="0" err="1">
                <a:solidFill>
                  <a:srgbClr val="000000"/>
                </a:solidFill>
                <a:latin typeface="Century Schoolbook" charset="0"/>
                <a:ea typeface="Century Schoolbook" charset="0"/>
                <a:cs typeface="Century Schoolbook" charset="0"/>
              </a:rPr>
              <a:t>Zeiler</a:t>
            </a:r>
            <a:r>
              <a:rPr lang="en-US" altLang="zh-CN" sz="1600" dirty="0">
                <a:solidFill>
                  <a:srgbClr val="000000"/>
                </a:solidFill>
                <a:latin typeface="Century Schoolbook" charset="0"/>
                <a:ea typeface="Century Schoolbook" charset="0"/>
                <a:cs typeface="Century Schoolbook" charset="0"/>
              </a:rPr>
              <a:t> et al., 2014. Visualizing and Understanding Convolutional Networks </a:t>
            </a:r>
            <a:r>
              <a:rPr lang="en-US" sz="1600" dirty="0">
                <a:solidFill>
                  <a:srgbClr val="000000"/>
                </a:solidFill>
                <a:latin typeface="Century Schoolbook" charset="0"/>
                <a:ea typeface="Century Schoolbook" charset="0"/>
                <a:cs typeface="Century Schoolbook" charset="0"/>
              </a:rPr>
              <a:t>]</a:t>
            </a:r>
          </a:p>
        </p:txBody>
      </p:sp>
      <p:sp>
        <p:nvSpPr>
          <p:cNvPr id="8" name="矩形 7"/>
          <p:cNvSpPr/>
          <p:nvPr/>
        </p:nvSpPr>
        <p:spPr>
          <a:xfrm>
            <a:off x="971600" y="1255789"/>
            <a:ext cx="8172400" cy="400110"/>
          </a:xfrm>
          <a:prstGeom prst="rect">
            <a:avLst/>
          </a:prstGeom>
        </p:spPr>
        <p:txBody>
          <a:bodyPr wrap="square">
            <a:spAutoFit/>
          </a:bodyPr>
          <a:lstStyle/>
          <a:p>
            <a:r>
              <a:rPr lang="en-US" altLang="zh-CN" sz="2000" kern="0" dirty="0">
                <a:solidFill>
                  <a:srgbClr val="000000"/>
                </a:solidFill>
              </a:rPr>
              <a:t>The </a:t>
            </a:r>
            <a:r>
              <a:rPr lang="en-US" altLang="zh-CN" sz="2000" kern="0" dirty="0" err="1">
                <a:solidFill>
                  <a:srgbClr val="000000"/>
                </a:solidFill>
              </a:rPr>
              <a:t>ZFNet</a:t>
            </a:r>
            <a:r>
              <a:rPr lang="en-US" altLang="zh-CN" sz="2000" kern="0" dirty="0">
                <a:solidFill>
                  <a:srgbClr val="000000"/>
                </a:solidFill>
              </a:rPr>
              <a:t> model.</a:t>
            </a:r>
          </a:p>
        </p:txBody>
      </p:sp>
      <p:pic>
        <p:nvPicPr>
          <p:cNvPr id="2" name="图片 1"/>
          <p:cNvPicPr>
            <a:picLocks noChangeAspect="1"/>
          </p:cNvPicPr>
          <p:nvPr/>
        </p:nvPicPr>
        <p:blipFill>
          <a:blip r:embed="rId3"/>
          <a:stretch>
            <a:fillRect/>
          </a:stretch>
        </p:blipFill>
        <p:spPr>
          <a:xfrm>
            <a:off x="599277" y="1714746"/>
            <a:ext cx="8544723" cy="2067049"/>
          </a:xfrm>
          <a:prstGeom prst="rect">
            <a:avLst/>
          </a:prstGeom>
        </p:spPr>
      </p:pic>
      <p:sp>
        <p:nvSpPr>
          <p:cNvPr id="10" name="矩形 9"/>
          <p:cNvSpPr/>
          <p:nvPr/>
        </p:nvSpPr>
        <p:spPr>
          <a:xfrm>
            <a:off x="971600" y="3870356"/>
            <a:ext cx="8064896" cy="2554545"/>
          </a:xfrm>
          <a:prstGeom prst="rect">
            <a:avLst/>
          </a:prstGeom>
        </p:spPr>
        <p:txBody>
          <a:bodyPr wrap="square">
            <a:spAutoFit/>
          </a:bodyPr>
          <a:lstStyle/>
          <a:p>
            <a:r>
              <a:rPr lang="en-US" altLang="zh-CN" sz="2000" kern="0" dirty="0">
                <a:solidFill>
                  <a:srgbClr val="000000"/>
                </a:solidFill>
              </a:rPr>
              <a:t>A 224 by 224 crop of an image (with 3 color planes) is presented as</a:t>
            </a:r>
          </a:p>
          <a:p>
            <a:r>
              <a:rPr lang="en-US" altLang="zh-CN" sz="2000" kern="0" dirty="0">
                <a:solidFill>
                  <a:srgbClr val="000000"/>
                </a:solidFill>
              </a:rPr>
              <a:t>the input. This is convolved with 96 different 1st layer filters (red), each of size 7 by 7, using a stride of 2.</a:t>
            </a:r>
          </a:p>
          <a:p>
            <a:endParaRPr lang="en-US" altLang="zh-CN" sz="2000" kern="0" dirty="0">
              <a:solidFill>
                <a:srgbClr val="000000"/>
              </a:solidFill>
            </a:endParaRPr>
          </a:p>
          <a:p>
            <a:r>
              <a:rPr lang="en-US" altLang="zh-CN" sz="2000" kern="0" dirty="0">
                <a:solidFill>
                  <a:srgbClr val="000000"/>
                </a:solidFill>
              </a:rPr>
              <a:t>The model use </a:t>
            </a:r>
            <a:r>
              <a:rPr lang="en-US" altLang="zh-CN" sz="2000" kern="0" dirty="0" err="1">
                <a:solidFill>
                  <a:srgbClr val="000000"/>
                </a:solidFill>
              </a:rPr>
              <a:t>ReLU</a:t>
            </a:r>
            <a:r>
              <a:rPr lang="en-US" altLang="zh-CN" sz="2000" kern="0" dirty="0">
                <a:solidFill>
                  <a:srgbClr val="000000"/>
                </a:solidFill>
              </a:rPr>
              <a:t> and max pooling.</a:t>
            </a:r>
          </a:p>
          <a:p>
            <a:r>
              <a:rPr lang="en-US" altLang="zh-CN" sz="2000" kern="0" dirty="0">
                <a:solidFill>
                  <a:srgbClr val="000000"/>
                </a:solidFill>
              </a:rPr>
              <a:t>The final layer is a C-way </a:t>
            </a:r>
            <a:r>
              <a:rPr lang="en-US" altLang="zh-CN" sz="2000" kern="0" dirty="0" err="1">
                <a:solidFill>
                  <a:srgbClr val="000000"/>
                </a:solidFill>
              </a:rPr>
              <a:t>softmax</a:t>
            </a:r>
            <a:r>
              <a:rPr lang="en-US" altLang="zh-CN" sz="2000" kern="0" dirty="0">
                <a:solidFill>
                  <a:srgbClr val="000000"/>
                </a:solidFill>
              </a:rPr>
              <a:t> function, C being the number of classes. </a:t>
            </a:r>
          </a:p>
          <a:p>
            <a:r>
              <a:rPr lang="en-US" altLang="zh-CN" sz="2000" kern="0" dirty="0">
                <a:solidFill>
                  <a:srgbClr val="000000"/>
                </a:solidFill>
              </a:rPr>
              <a:t>All filters and feature maps are square in shape.</a:t>
            </a:r>
          </a:p>
        </p:txBody>
      </p:sp>
    </p:spTree>
    <p:extLst>
      <p:ext uri="{BB962C8B-B14F-4D97-AF65-F5344CB8AC3E}">
        <p14:creationId xmlns:p14="http://schemas.microsoft.com/office/powerpoint/2010/main" val="17791061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8"/>
          <p:cNvSpPr>
            <a:spLocks noGrp="1"/>
          </p:cNvSpPr>
          <p:nvPr>
            <p:ph type="title"/>
          </p:nvPr>
        </p:nvSpPr>
        <p:spPr>
          <a:xfrm>
            <a:off x="0" y="62151"/>
            <a:ext cx="9144000" cy="609600"/>
          </a:xfrm>
        </p:spPr>
        <p:txBody>
          <a:bodyPr/>
          <a:lstStyle/>
          <a:p>
            <a:r>
              <a:rPr lang="en-US" altLang="zh-CN" dirty="0"/>
              <a:t>Case studies</a:t>
            </a:r>
            <a:endParaRPr lang="zh-CN" altLang="en-US" dirty="0"/>
          </a:p>
        </p:txBody>
      </p:sp>
      <p:sp>
        <p:nvSpPr>
          <p:cNvPr id="7" name="内容占位符 2"/>
          <p:cNvSpPr txBox="1">
            <a:spLocks/>
          </p:cNvSpPr>
          <p:nvPr/>
        </p:nvSpPr>
        <p:spPr bwMode="auto">
          <a:xfrm>
            <a:off x="611560" y="764704"/>
            <a:ext cx="8350696"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50000"/>
              </a:spcBef>
              <a:spcAft>
                <a:spcPct val="25000"/>
              </a:spcAft>
              <a:buClr>
                <a:schemeClr val="tx1"/>
              </a:buClr>
              <a:buSzPct val="75000"/>
              <a:buFont typeface="Wingdings" pitchFamily="2" charset="2"/>
              <a:buBlip>
                <a:blip r:embed="rId2"/>
              </a:buBlip>
              <a:defRPr sz="2000">
                <a:solidFill>
                  <a:srgbClr val="000000"/>
                </a:solidFill>
                <a:latin typeface="+mn-lt"/>
                <a:ea typeface="+mn-ea"/>
                <a:cs typeface="+mn-cs"/>
              </a:defRPr>
            </a:lvl1pPr>
            <a:lvl2pPr marL="742950" indent="-285750" algn="l" rtl="0" eaLnBrk="1" fontAlgn="base" hangingPunct="1">
              <a:spcBef>
                <a:spcPct val="20000"/>
              </a:spcBef>
              <a:spcAft>
                <a:spcPct val="0"/>
              </a:spcAft>
              <a:buClr>
                <a:schemeClr val="tx1"/>
              </a:buClr>
              <a:buFont typeface="Wingdings" pitchFamily="2" charset="2"/>
              <a:buChar char="§"/>
              <a:defRPr sz="2400">
                <a:solidFill>
                  <a:srgbClr val="000000"/>
                </a:solidFill>
                <a:latin typeface="+mn-lt"/>
              </a:defRPr>
            </a:lvl2pPr>
            <a:lvl3pPr marL="1143000" indent="-228600" algn="l" rtl="0" eaLnBrk="1" fontAlgn="base" hangingPunct="1">
              <a:spcBef>
                <a:spcPct val="20000"/>
              </a:spcBef>
              <a:spcAft>
                <a:spcPct val="0"/>
              </a:spcAft>
              <a:buClr>
                <a:schemeClr val="tx1"/>
              </a:buClr>
              <a:buSzPct val="75000"/>
              <a:buFont typeface="Wingdings" pitchFamily="2" charset="2"/>
              <a:buChar char="l"/>
              <a:defRPr sz="2000">
                <a:solidFill>
                  <a:srgbClr val="000000"/>
                </a:solidFill>
                <a:latin typeface="+mn-lt"/>
              </a:defRPr>
            </a:lvl3pPr>
            <a:lvl4pPr marL="1600200" indent="-228600" algn="l" rtl="0" eaLnBrk="1" fontAlgn="base" hangingPunct="1">
              <a:spcBef>
                <a:spcPct val="20000"/>
              </a:spcBef>
              <a:spcAft>
                <a:spcPct val="0"/>
              </a:spcAft>
              <a:buClr>
                <a:schemeClr val="tx1"/>
              </a:buClr>
              <a:buSzPct val="80000"/>
              <a:buChar char="–"/>
              <a:defRPr>
                <a:solidFill>
                  <a:srgbClr val="000000"/>
                </a:solidFill>
                <a:latin typeface="+mn-lt"/>
              </a:defRPr>
            </a:lvl4pPr>
            <a:lvl5pPr marL="20574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5pPr>
            <a:lvl6pPr marL="25146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6pPr>
            <a:lvl7pPr marL="29718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7pPr>
            <a:lvl8pPr marL="34290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8pPr>
            <a:lvl9pPr marL="38862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9pPr>
          </a:lstStyle>
          <a:p>
            <a:r>
              <a:rPr lang="en-US" altLang="zh-CN" b="1" dirty="0" err="1"/>
              <a:t>VGGNet</a:t>
            </a:r>
            <a:endParaRPr lang="en-US" altLang="zh-CN" b="1" dirty="0"/>
          </a:p>
          <a:p>
            <a:pPr marL="0" indent="0">
              <a:buNone/>
            </a:pPr>
            <a:endParaRPr lang="en-US" altLang="zh-CN" b="1" kern="0" dirty="0"/>
          </a:p>
        </p:txBody>
      </p:sp>
      <p:sp>
        <p:nvSpPr>
          <p:cNvPr id="9" name="TextBox 18"/>
          <p:cNvSpPr txBox="1"/>
          <p:nvPr/>
        </p:nvSpPr>
        <p:spPr>
          <a:xfrm>
            <a:off x="467544" y="6519446"/>
            <a:ext cx="9179116"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000000"/>
                </a:solidFill>
                <a:latin typeface="Century Schoolbook" charset="0"/>
                <a:ea typeface="Century Schoolbook" charset="0"/>
                <a:cs typeface="Century Schoolbook" charset="0"/>
              </a:rPr>
              <a:t>[</a:t>
            </a:r>
            <a:r>
              <a:rPr lang="en-US" altLang="zh-CN" sz="1600" dirty="0" err="1">
                <a:solidFill>
                  <a:srgbClr val="000000"/>
                </a:solidFill>
                <a:latin typeface="Century Schoolbook" charset="0"/>
                <a:ea typeface="Century Schoolbook" charset="0"/>
                <a:cs typeface="Century Schoolbook" charset="0"/>
              </a:rPr>
              <a:t>Simonyan</a:t>
            </a:r>
            <a:r>
              <a:rPr lang="en-US" altLang="zh-CN" sz="1600" dirty="0">
                <a:solidFill>
                  <a:srgbClr val="000000"/>
                </a:solidFill>
                <a:latin typeface="Century Schoolbook" charset="0"/>
                <a:ea typeface="Century Schoolbook" charset="0"/>
                <a:cs typeface="Century Schoolbook" charset="0"/>
              </a:rPr>
              <a:t> et al., 2015. Very deep convolutional networks for large-scale image recognition</a:t>
            </a:r>
            <a:r>
              <a:rPr lang="en-US" sz="1600" dirty="0">
                <a:solidFill>
                  <a:srgbClr val="000000"/>
                </a:solidFill>
                <a:latin typeface="Century Schoolbook" charset="0"/>
                <a:ea typeface="Century Schoolbook" charset="0"/>
                <a:cs typeface="Century Schoolbook" charset="0"/>
              </a:rPr>
              <a:t>]</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9751" y="671751"/>
            <a:ext cx="5744555" cy="5758256"/>
          </a:xfrm>
          <a:prstGeom prst="rect">
            <a:avLst/>
          </a:prstGeom>
        </p:spPr>
      </p:pic>
    </p:spTree>
    <p:extLst>
      <p:ext uri="{BB962C8B-B14F-4D97-AF65-F5344CB8AC3E}">
        <p14:creationId xmlns:p14="http://schemas.microsoft.com/office/powerpoint/2010/main" val="18533443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8"/>
          <p:cNvSpPr>
            <a:spLocks noGrp="1"/>
          </p:cNvSpPr>
          <p:nvPr>
            <p:ph type="title"/>
          </p:nvPr>
        </p:nvSpPr>
        <p:spPr>
          <a:xfrm>
            <a:off x="0" y="62151"/>
            <a:ext cx="9144000" cy="609600"/>
          </a:xfrm>
        </p:spPr>
        <p:txBody>
          <a:bodyPr/>
          <a:lstStyle/>
          <a:p>
            <a:r>
              <a:rPr lang="en-US" altLang="zh-CN" dirty="0"/>
              <a:t>Case studies</a:t>
            </a:r>
            <a:endParaRPr lang="zh-CN" altLang="en-US" dirty="0"/>
          </a:p>
        </p:txBody>
      </p:sp>
      <p:sp>
        <p:nvSpPr>
          <p:cNvPr id="7" name="内容占位符 2"/>
          <p:cNvSpPr txBox="1">
            <a:spLocks/>
          </p:cNvSpPr>
          <p:nvPr/>
        </p:nvSpPr>
        <p:spPr bwMode="auto">
          <a:xfrm>
            <a:off x="611560" y="764704"/>
            <a:ext cx="8350696"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50000"/>
              </a:spcBef>
              <a:spcAft>
                <a:spcPct val="25000"/>
              </a:spcAft>
              <a:buClr>
                <a:schemeClr val="tx1"/>
              </a:buClr>
              <a:buSzPct val="75000"/>
              <a:buFont typeface="Wingdings" pitchFamily="2" charset="2"/>
              <a:buBlip>
                <a:blip r:embed="rId2"/>
              </a:buBlip>
              <a:defRPr sz="2000">
                <a:solidFill>
                  <a:srgbClr val="000000"/>
                </a:solidFill>
                <a:latin typeface="+mn-lt"/>
                <a:ea typeface="+mn-ea"/>
                <a:cs typeface="+mn-cs"/>
              </a:defRPr>
            </a:lvl1pPr>
            <a:lvl2pPr marL="742950" indent="-285750" algn="l" rtl="0" eaLnBrk="1" fontAlgn="base" hangingPunct="1">
              <a:spcBef>
                <a:spcPct val="20000"/>
              </a:spcBef>
              <a:spcAft>
                <a:spcPct val="0"/>
              </a:spcAft>
              <a:buClr>
                <a:schemeClr val="tx1"/>
              </a:buClr>
              <a:buFont typeface="Wingdings" pitchFamily="2" charset="2"/>
              <a:buChar char="§"/>
              <a:defRPr sz="2400">
                <a:solidFill>
                  <a:srgbClr val="000000"/>
                </a:solidFill>
                <a:latin typeface="+mn-lt"/>
              </a:defRPr>
            </a:lvl2pPr>
            <a:lvl3pPr marL="1143000" indent="-228600" algn="l" rtl="0" eaLnBrk="1" fontAlgn="base" hangingPunct="1">
              <a:spcBef>
                <a:spcPct val="20000"/>
              </a:spcBef>
              <a:spcAft>
                <a:spcPct val="0"/>
              </a:spcAft>
              <a:buClr>
                <a:schemeClr val="tx1"/>
              </a:buClr>
              <a:buSzPct val="75000"/>
              <a:buFont typeface="Wingdings" pitchFamily="2" charset="2"/>
              <a:buChar char="l"/>
              <a:defRPr sz="2000">
                <a:solidFill>
                  <a:srgbClr val="000000"/>
                </a:solidFill>
                <a:latin typeface="+mn-lt"/>
              </a:defRPr>
            </a:lvl3pPr>
            <a:lvl4pPr marL="1600200" indent="-228600" algn="l" rtl="0" eaLnBrk="1" fontAlgn="base" hangingPunct="1">
              <a:spcBef>
                <a:spcPct val="20000"/>
              </a:spcBef>
              <a:spcAft>
                <a:spcPct val="0"/>
              </a:spcAft>
              <a:buClr>
                <a:schemeClr val="tx1"/>
              </a:buClr>
              <a:buSzPct val="80000"/>
              <a:buChar char="–"/>
              <a:defRPr>
                <a:solidFill>
                  <a:srgbClr val="000000"/>
                </a:solidFill>
                <a:latin typeface="+mn-lt"/>
              </a:defRPr>
            </a:lvl4pPr>
            <a:lvl5pPr marL="20574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5pPr>
            <a:lvl6pPr marL="25146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6pPr>
            <a:lvl7pPr marL="29718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7pPr>
            <a:lvl8pPr marL="34290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8pPr>
            <a:lvl9pPr marL="38862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9pPr>
          </a:lstStyle>
          <a:p>
            <a:r>
              <a:rPr lang="en-US" altLang="zh-CN" b="1" kern="0" dirty="0"/>
              <a:t>Inception</a:t>
            </a:r>
          </a:p>
        </p:txBody>
      </p:sp>
      <p:sp>
        <p:nvSpPr>
          <p:cNvPr id="2" name="矩形 1"/>
          <p:cNvSpPr/>
          <p:nvPr/>
        </p:nvSpPr>
        <p:spPr>
          <a:xfrm>
            <a:off x="971600" y="1255789"/>
            <a:ext cx="8064896" cy="400110"/>
          </a:xfrm>
          <a:prstGeom prst="rect">
            <a:avLst/>
          </a:prstGeom>
        </p:spPr>
        <p:txBody>
          <a:bodyPr wrap="square">
            <a:spAutoFit/>
          </a:bodyPr>
          <a:lstStyle/>
          <a:p>
            <a:r>
              <a:rPr lang="en-US" altLang="zh-CN" sz="2000" kern="0" dirty="0">
                <a:solidFill>
                  <a:srgbClr val="000000"/>
                </a:solidFill>
              </a:rPr>
              <a:t>The ILSVRC 2014 winner.</a:t>
            </a:r>
            <a:endParaRPr lang="zh-CN" altLang="en-US" sz="2000" kern="0" dirty="0">
              <a:solidFill>
                <a:srgbClr val="000000"/>
              </a:solidFill>
            </a:endParaRPr>
          </a:p>
        </p:txBody>
      </p:sp>
      <p:sp>
        <p:nvSpPr>
          <p:cNvPr id="9" name="TextBox 18"/>
          <p:cNvSpPr txBox="1"/>
          <p:nvPr/>
        </p:nvSpPr>
        <p:spPr>
          <a:xfrm>
            <a:off x="467544" y="6519446"/>
            <a:ext cx="5383205"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000000"/>
                </a:solidFill>
                <a:latin typeface="Century Schoolbook" charset="0"/>
                <a:ea typeface="Century Schoolbook" charset="0"/>
                <a:cs typeface="Century Schoolbook" charset="0"/>
              </a:rPr>
              <a:t>[</a:t>
            </a:r>
            <a:r>
              <a:rPr lang="en-US" altLang="zh-CN" sz="1600" dirty="0" err="1">
                <a:solidFill>
                  <a:srgbClr val="000000"/>
                </a:solidFill>
                <a:latin typeface="Century Schoolbook" charset="0"/>
                <a:ea typeface="Century Schoolbook" charset="0"/>
                <a:cs typeface="Century Schoolbook" charset="0"/>
              </a:rPr>
              <a:t>Szegedy</a:t>
            </a:r>
            <a:r>
              <a:rPr lang="en-US" altLang="zh-CN" sz="1600" dirty="0">
                <a:solidFill>
                  <a:srgbClr val="000000"/>
                </a:solidFill>
                <a:latin typeface="Century Schoolbook" charset="0"/>
                <a:ea typeface="Century Schoolbook" charset="0"/>
                <a:cs typeface="Century Schoolbook" charset="0"/>
              </a:rPr>
              <a:t> et al., 2015. Going deeper with convolutions</a:t>
            </a:r>
            <a:r>
              <a:rPr lang="en-US" sz="1600" dirty="0">
                <a:solidFill>
                  <a:srgbClr val="000000"/>
                </a:solidFill>
                <a:latin typeface="Century Schoolbook" charset="0"/>
                <a:ea typeface="Century Schoolbook" charset="0"/>
                <a:cs typeface="Century Schoolbook" charset="0"/>
              </a:rPr>
              <a:t>]</a:t>
            </a:r>
          </a:p>
        </p:txBody>
      </p:sp>
      <p:sp>
        <p:nvSpPr>
          <p:cNvPr id="8" name="内容占位符 2"/>
          <p:cNvSpPr txBox="1">
            <a:spLocks/>
          </p:cNvSpPr>
          <p:nvPr/>
        </p:nvSpPr>
        <p:spPr bwMode="auto">
          <a:xfrm>
            <a:off x="502244" y="1714936"/>
            <a:ext cx="8641756" cy="525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50000"/>
              </a:spcBef>
              <a:spcAft>
                <a:spcPct val="25000"/>
              </a:spcAft>
              <a:buClr>
                <a:schemeClr val="tx1"/>
              </a:buClr>
              <a:buSzPct val="75000"/>
              <a:buFont typeface="Wingdings" pitchFamily="2" charset="2"/>
              <a:buBlip>
                <a:blip r:embed="rId2"/>
              </a:buBlip>
              <a:defRPr sz="2000">
                <a:solidFill>
                  <a:srgbClr val="000000"/>
                </a:solidFill>
                <a:latin typeface="+mn-lt"/>
                <a:ea typeface="+mn-ea"/>
                <a:cs typeface="+mn-cs"/>
              </a:defRPr>
            </a:lvl1pPr>
            <a:lvl2pPr marL="742950" indent="-285750" algn="l" rtl="0" eaLnBrk="1" fontAlgn="base" hangingPunct="1">
              <a:spcBef>
                <a:spcPct val="20000"/>
              </a:spcBef>
              <a:spcAft>
                <a:spcPct val="0"/>
              </a:spcAft>
              <a:buClr>
                <a:schemeClr val="tx1"/>
              </a:buClr>
              <a:buFont typeface="Wingdings" pitchFamily="2" charset="2"/>
              <a:buChar char="§"/>
              <a:defRPr sz="2400">
                <a:solidFill>
                  <a:srgbClr val="000000"/>
                </a:solidFill>
                <a:latin typeface="+mn-lt"/>
              </a:defRPr>
            </a:lvl2pPr>
            <a:lvl3pPr marL="1143000" indent="-228600" algn="l" rtl="0" eaLnBrk="1" fontAlgn="base" hangingPunct="1">
              <a:spcBef>
                <a:spcPct val="20000"/>
              </a:spcBef>
              <a:spcAft>
                <a:spcPct val="0"/>
              </a:spcAft>
              <a:buClr>
                <a:schemeClr val="tx1"/>
              </a:buClr>
              <a:buSzPct val="75000"/>
              <a:buFont typeface="Wingdings" pitchFamily="2" charset="2"/>
              <a:buChar char="l"/>
              <a:defRPr sz="2000">
                <a:solidFill>
                  <a:srgbClr val="000000"/>
                </a:solidFill>
                <a:latin typeface="+mn-lt"/>
              </a:defRPr>
            </a:lvl3pPr>
            <a:lvl4pPr marL="1600200" indent="-228600" algn="l" rtl="0" eaLnBrk="1" fontAlgn="base" hangingPunct="1">
              <a:spcBef>
                <a:spcPct val="20000"/>
              </a:spcBef>
              <a:spcAft>
                <a:spcPct val="0"/>
              </a:spcAft>
              <a:buClr>
                <a:schemeClr val="tx1"/>
              </a:buClr>
              <a:buSzPct val="80000"/>
              <a:buChar char="–"/>
              <a:defRPr>
                <a:solidFill>
                  <a:srgbClr val="000000"/>
                </a:solidFill>
                <a:latin typeface="+mn-lt"/>
              </a:defRPr>
            </a:lvl4pPr>
            <a:lvl5pPr marL="20574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5pPr>
            <a:lvl6pPr marL="25146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6pPr>
            <a:lvl7pPr marL="29718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7pPr>
            <a:lvl8pPr marL="34290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8pPr>
            <a:lvl9pPr marL="38862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9pPr>
          </a:lstStyle>
          <a:p>
            <a:pPr lvl="1"/>
            <a:r>
              <a:rPr lang="en-US" altLang="zh-CN" sz="2000" kern="0" dirty="0"/>
              <a:t>motivation</a:t>
            </a:r>
          </a:p>
        </p:txBody>
      </p:sp>
      <mc:AlternateContent xmlns:mc="http://schemas.openxmlformats.org/markup-compatibility/2006" xmlns:a14="http://schemas.microsoft.com/office/drawing/2010/main">
        <mc:Choice Requires="a14">
          <p:sp>
            <p:nvSpPr>
              <p:cNvPr id="6" name="矩形 5"/>
              <p:cNvSpPr/>
              <p:nvPr/>
            </p:nvSpPr>
            <p:spPr>
              <a:xfrm>
                <a:off x="1259632" y="2234075"/>
                <a:ext cx="7884368" cy="1015663"/>
              </a:xfrm>
              <a:prstGeom prst="rect">
                <a:avLst/>
              </a:prstGeom>
            </p:spPr>
            <p:txBody>
              <a:bodyPr wrap="square">
                <a:spAutoFit/>
              </a:bodyPr>
              <a:lstStyle/>
              <a:p>
                <a:r>
                  <a:rPr lang="zh-CN" altLang="en-US" sz="2000" kern="0" dirty="0">
                    <a:solidFill>
                      <a:srgbClr val="000000"/>
                    </a:solidFill>
                  </a:rPr>
                  <a:t>When we design a layer for a ConvNet, we may consider about the </a:t>
                </a:r>
                <a14:m>
                  <m:oMath xmlns:m="http://schemas.openxmlformats.org/officeDocument/2006/math">
                    <m:r>
                      <a:rPr lang="zh-CN" altLang="en-US" sz="2000" i="1" kern="0" dirty="0" smtClean="0">
                        <a:solidFill>
                          <a:srgbClr val="000000"/>
                        </a:solidFill>
                        <a:latin typeface="Cambria Math" panose="02040503050406030204" pitchFamily="18" charset="0"/>
                      </a:rPr>
                      <m:t>1</m:t>
                    </m:r>
                    <m:r>
                      <a:rPr lang="en-US" altLang="zh-CN" sz="2000" b="0" i="1" kern="0" dirty="0" smtClean="0">
                        <a:solidFill>
                          <a:srgbClr val="000000"/>
                        </a:solidFill>
                        <a:latin typeface="Cambria Math" panose="02040503050406030204" pitchFamily="18" charset="0"/>
                      </a:rPr>
                      <m:t>×</m:t>
                    </m:r>
                    <m:r>
                      <a:rPr lang="zh-CN" altLang="en-US" sz="2000" i="1" kern="0" dirty="0" smtClean="0">
                        <a:solidFill>
                          <a:srgbClr val="000000"/>
                        </a:solidFill>
                        <a:latin typeface="Cambria Math" panose="02040503050406030204" pitchFamily="18" charset="0"/>
                      </a:rPr>
                      <m:t>1</m:t>
                    </m:r>
                  </m:oMath>
                </a14:m>
                <a:r>
                  <a:rPr lang="zh-CN" altLang="en-US" sz="2000" kern="0" dirty="0">
                    <a:solidFill>
                      <a:srgbClr val="000000"/>
                    </a:solidFill>
                  </a:rPr>
                  <a:t> conv filter, </a:t>
                </a:r>
                <a14:m>
                  <m:oMath xmlns:m="http://schemas.openxmlformats.org/officeDocument/2006/math">
                    <m:r>
                      <a:rPr lang="zh-CN" altLang="en-US" sz="2000" i="1" kern="0" dirty="0" smtClean="0">
                        <a:solidFill>
                          <a:srgbClr val="000000"/>
                        </a:solidFill>
                        <a:latin typeface="Cambria Math" panose="02040503050406030204" pitchFamily="18" charset="0"/>
                      </a:rPr>
                      <m:t>3</m:t>
                    </m:r>
                    <m:r>
                      <a:rPr lang="en-US" altLang="zh-CN" sz="2000" b="0" i="1" kern="0" dirty="0" smtClean="0">
                        <a:solidFill>
                          <a:srgbClr val="000000"/>
                        </a:solidFill>
                        <a:latin typeface="Cambria Math" panose="02040503050406030204" pitchFamily="18" charset="0"/>
                      </a:rPr>
                      <m:t>×</m:t>
                    </m:r>
                    <m:r>
                      <a:rPr lang="zh-CN" altLang="en-US" sz="2000" i="1" kern="0" dirty="0" smtClean="0">
                        <a:solidFill>
                          <a:srgbClr val="000000"/>
                        </a:solidFill>
                        <a:latin typeface="Cambria Math" panose="02040503050406030204" pitchFamily="18" charset="0"/>
                      </a:rPr>
                      <m:t>3</m:t>
                    </m:r>
                  </m:oMath>
                </a14:m>
                <a:r>
                  <a:rPr lang="zh-CN" altLang="en-US" sz="2000" kern="0" dirty="0">
                    <a:solidFill>
                      <a:srgbClr val="000000"/>
                    </a:solidFill>
                  </a:rPr>
                  <a:t> conv filter , </a:t>
                </a:r>
                <a14:m>
                  <m:oMath xmlns:m="http://schemas.openxmlformats.org/officeDocument/2006/math">
                    <m:r>
                      <a:rPr lang="zh-CN" altLang="en-US" sz="2000" i="1" kern="0" dirty="0" smtClean="0">
                        <a:solidFill>
                          <a:srgbClr val="000000"/>
                        </a:solidFill>
                        <a:latin typeface="Cambria Math" panose="02040503050406030204" pitchFamily="18" charset="0"/>
                      </a:rPr>
                      <m:t>5</m:t>
                    </m:r>
                    <m:r>
                      <a:rPr lang="en-US" altLang="zh-CN" sz="2000" b="0" i="1" kern="0" dirty="0" smtClean="0">
                        <a:solidFill>
                          <a:srgbClr val="000000"/>
                        </a:solidFill>
                        <a:latin typeface="Cambria Math" panose="02040503050406030204" pitchFamily="18" charset="0"/>
                      </a:rPr>
                      <m:t>×</m:t>
                    </m:r>
                    <m:r>
                      <a:rPr lang="zh-CN" altLang="en-US" sz="2000" i="1" kern="0" dirty="0" smtClean="0">
                        <a:solidFill>
                          <a:srgbClr val="000000"/>
                        </a:solidFill>
                        <a:latin typeface="Cambria Math" panose="02040503050406030204" pitchFamily="18" charset="0"/>
                      </a:rPr>
                      <m:t>5</m:t>
                    </m:r>
                  </m:oMath>
                </a14:m>
                <a:r>
                  <a:rPr lang="zh-CN" altLang="en-US" sz="2000" kern="0" dirty="0">
                    <a:solidFill>
                      <a:srgbClr val="000000"/>
                    </a:solidFill>
                  </a:rPr>
                  <a:t> conv filter, or we want a pooling layer. Why not do them all?</a:t>
                </a:r>
              </a:p>
            </p:txBody>
          </p:sp>
        </mc:Choice>
        <mc:Fallback xmlns="">
          <p:sp>
            <p:nvSpPr>
              <p:cNvPr id="6" name="矩形 5"/>
              <p:cNvSpPr>
                <a:spLocks noRot="1" noChangeAspect="1" noMove="1" noResize="1" noEditPoints="1" noAdjustHandles="1" noChangeArrowheads="1" noChangeShapeType="1" noTextEdit="1"/>
              </p:cNvSpPr>
              <p:nvPr/>
            </p:nvSpPr>
            <p:spPr>
              <a:xfrm>
                <a:off x="1259632" y="2234075"/>
                <a:ext cx="7884368" cy="1015663"/>
              </a:xfrm>
              <a:prstGeom prst="rect">
                <a:avLst/>
              </a:prstGeom>
              <a:blipFill rotWithShape="0">
                <a:blip r:embed="rId3"/>
                <a:stretch>
                  <a:fillRect l="-851" t="-2994" b="-9581"/>
                </a:stretch>
              </a:blipFill>
            </p:spPr>
            <p:txBody>
              <a:bodyPr/>
              <a:lstStyle/>
              <a:p>
                <a:r>
                  <a:rPr lang="zh-CN" altLang="en-US">
                    <a:noFill/>
                  </a:rPr>
                  <a:t> </a:t>
                </a:r>
              </a:p>
            </p:txBody>
          </p:sp>
        </mc:Fallback>
      </mc:AlternateContent>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3434" y="3607711"/>
            <a:ext cx="5457132" cy="2880000"/>
          </a:xfrm>
          <a:prstGeom prst="rect">
            <a:avLst/>
          </a:prstGeom>
        </p:spPr>
      </p:pic>
      <p:sp>
        <p:nvSpPr>
          <p:cNvPr id="13" name="内容占位符 2"/>
          <p:cNvSpPr txBox="1">
            <a:spLocks/>
          </p:cNvSpPr>
          <p:nvPr/>
        </p:nvSpPr>
        <p:spPr bwMode="auto">
          <a:xfrm>
            <a:off x="466030" y="3354410"/>
            <a:ext cx="8641756" cy="525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50000"/>
              </a:spcBef>
              <a:spcAft>
                <a:spcPct val="25000"/>
              </a:spcAft>
              <a:buClr>
                <a:schemeClr val="tx1"/>
              </a:buClr>
              <a:buSzPct val="75000"/>
              <a:buFont typeface="Wingdings" pitchFamily="2" charset="2"/>
              <a:buBlip>
                <a:blip r:embed="rId2"/>
              </a:buBlip>
              <a:defRPr sz="2000">
                <a:solidFill>
                  <a:srgbClr val="000000"/>
                </a:solidFill>
                <a:latin typeface="+mn-lt"/>
                <a:ea typeface="+mn-ea"/>
                <a:cs typeface="+mn-cs"/>
              </a:defRPr>
            </a:lvl1pPr>
            <a:lvl2pPr marL="742950" indent="-285750" algn="l" rtl="0" eaLnBrk="1" fontAlgn="base" hangingPunct="1">
              <a:spcBef>
                <a:spcPct val="20000"/>
              </a:spcBef>
              <a:spcAft>
                <a:spcPct val="0"/>
              </a:spcAft>
              <a:buClr>
                <a:schemeClr val="tx1"/>
              </a:buClr>
              <a:buFont typeface="Wingdings" pitchFamily="2" charset="2"/>
              <a:buChar char="§"/>
              <a:defRPr sz="2400">
                <a:solidFill>
                  <a:srgbClr val="000000"/>
                </a:solidFill>
                <a:latin typeface="+mn-lt"/>
              </a:defRPr>
            </a:lvl2pPr>
            <a:lvl3pPr marL="1143000" indent="-228600" algn="l" rtl="0" eaLnBrk="1" fontAlgn="base" hangingPunct="1">
              <a:spcBef>
                <a:spcPct val="20000"/>
              </a:spcBef>
              <a:spcAft>
                <a:spcPct val="0"/>
              </a:spcAft>
              <a:buClr>
                <a:schemeClr val="tx1"/>
              </a:buClr>
              <a:buSzPct val="75000"/>
              <a:buFont typeface="Wingdings" pitchFamily="2" charset="2"/>
              <a:buChar char="l"/>
              <a:defRPr sz="2000">
                <a:solidFill>
                  <a:srgbClr val="000000"/>
                </a:solidFill>
                <a:latin typeface="+mn-lt"/>
              </a:defRPr>
            </a:lvl3pPr>
            <a:lvl4pPr marL="1600200" indent="-228600" algn="l" rtl="0" eaLnBrk="1" fontAlgn="base" hangingPunct="1">
              <a:spcBef>
                <a:spcPct val="20000"/>
              </a:spcBef>
              <a:spcAft>
                <a:spcPct val="0"/>
              </a:spcAft>
              <a:buClr>
                <a:schemeClr val="tx1"/>
              </a:buClr>
              <a:buSzPct val="80000"/>
              <a:buChar char="–"/>
              <a:defRPr>
                <a:solidFill>
                  <a:srgbClr val="000000"/>
                </a:solidFill>
                <a:latin typeface="+mn-lt"/>
              </a:defRPr>
            </a:lvl4pPr>
            <a:lvl5pPr marL="20574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5pPr>
            <a:lvl6pPr marL="25146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6pPr>
            <a:lvl7pPr marL="29718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7pPr>
            <a:lvl8pPr marL="34290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8pPr>
            <a:lvl9pPr marL="38862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9pPr>
          </a:lstStyle>
          <a:p>
            <a:pPr lvl="1"/>
            <a:r>
              <a:rPr lang="en-US" altLang="zh-CN" sz="2000" kern="0" dirty="0"/>
              <a:t>inception module</a:t>
            </a:r>
          </a:p>
        </p:txBody>
      </p:sp>
    </p:spTree>
    <p:extLst>
      <p:ext uri="{BB962C8B-B14F-4D97-AF65-F5344CB8AC3E}">
        <p14:creationId xmlns:p14="http://schemas.microsoft.com/office/powerpoint/2010/main" val="41934909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8"/>
          <p:cNvSpPr>
            <a:spLocks noGrp="1"/>
          </p:cNvSpPr>
          <p:nvPr>
            <p:ph type="title"/>
          </p:nvPr>
        </p:nvSpPr>
        <p:spPr>
          <a:xfrm>
            <a:off x="0" y="62151"/>
            <a:ext cx="9144000" cy="609600"/>
          </a:xfrm>
        </p:spPr>
        <p:txBody>
          <a:bodyPr/>
          <a:lstStyle/>
          <a:p>
            <a:r>
              <a:rPr lang="en-US" altLang="zh-CN" dirty="0"/>
              <a:t>Case studies</a:t>
            </a:r>
            <a:endParaRPr lang="zh-CN" altLang="en-US" dirty="0"/>
          </a:p>
        </p:txBody>
      </p:sp>
      <p:sp>
        <p:nvSpPr>
          <p:cNvPr id="7" name="内容占位符 2"/>
          <p:cNvSpPr txBox="1">
            <a:spLocks/>
          </p:cNvSpPr>
          <p:nvPr/>
        </p:nvSpPr>
        <p:spPr bwMode="auto">
          <a:xfrm>
            <a:off x="611560" y="764704"/>
            <a:ext cx="8350696"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50000"/>
              </a:spcBef>
              <a:spcAft>
                <a:spcPct val="25000"/>
              </a:spcAft>
              <a:buClr>
                <a:schemeClr val="tx1"/>
              </a:buClr>
              <a:buSzPct val="75000"/>
              <a:buFont typeface="Wingdings" pitchFamily="2" charset="2"/>
              <a:buBlip>
                <a:blip r:embed="rId2"/>
              </a:buBlip>
              <a:defRPr sz="2000">
                <a:solidFill>
                  <a:srgbClr val="000000"/>
                </a:solidFill>
                <a:latin typeface="+mn-lt"/>
                <a:ea typeface="+mn-ea"/>
                <a:cs typeface="+mn-cs"/>
              </a:defRPr>
            </a:lvl1pPr>
            <a:lvl2pPr marL="742950" indent="-285750" algn="l" rtl="0" eaLnBrk="1" fontAlgn="base" hangingPunct="1">
              <a:spcBef>
                <a:spcPct val="20000"/>
              </a:spcBef>
              <a:spcAft>
                <a:spcPct val="0"/>
              </a:spcAft>
              <a:buClr>
                <a:schemeClr val="tx1"/>
              </a:buClr>
              <a:buFont typeface="Wingdings" pitchFamily="2" charset="2"/>
              <a:buChar char="§"/>
              <a:defRPr sz="2400">
                <a:solidFill>
                  <a:srgbClr val="000000"/>
                </a:solidFill>
                <a:latin typeface="+mn-lt"/>
              </a:defRPr>
            </a:lvl2pPr>
            <a:lvl3pPr marL="1143000" indent="-228600" algn="l" rtl="0" eaLnBrk="1" fontAlgn="base" hangingPunct="1">
              <a:spcBef>
                <a:spcPct val="20000"/>
              </a:spcBef>
              <a:spcAft>
                <a:spcPct val="0"/>
              </a:spcAft>
              <a:buClr>
                <a:schemeClr val="tx1"/>
              </a:buClr>
              <a:buSzPct val="75000"/>
              <a:buFont typeface="Wingdings" pitchFamily="2" charset="2"/>
              <a:buChar char="l"/>
              <a:defRPr sz="2000">
                <a:solidFill>
                  <a:srgbClr val="000000"/>
                </a:solidFill>
                <a:latin typeface="+mn-lt"/>
              </a:defRPr>
            </a:lvl3pPr>
            <a:lvl4pPr marL="1600200" indent="-228600" algn="l" rtl="0" eaLnBrk="1" fontAlgn="base" hangingPunct="1">
              <a:spcBef>
                <a:spcPct val="20000"/>
              </a:spcBef>
              <a:spcAft>
                <a:spcPct val="0"/>
              </a:spcAft>
              <a:buClr>
                <a:schemeClr val="tx1"/>
              </a:buClr>
              <a:buSzPct val="80000"/>
              <a:buChar char="–"/>
              <a:defRPr>
                <a:solidFill>
                  <a:srgbClr val="000000"/>
                </a:solidFill>
                <a:latin typeface="+mn-lt"/>
              </a:defRPr>
            </a:lvl4pPr>
            <a:lvl5pPr marL="20574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5pPr>
            <a:lvl6pPr marL="25146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6pPr>
            <a:lvl7pPr marL="29718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7pPr>
            <a:lvl8pPr marL="34290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8pPr>
            <a:lvl9pPr marL="38862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9pPr>
          </a:lstStyle>
          <a:p>
            <a:r>
              <a:rPr lang="en-US" altLang="zh-CN" b="1" kern="0" dirty="0" err="1"/>
              <a:t>GoogLeNet</a:t>
            </a:r>
            <a:endParaRPr lang="en-US" altLang="zh-CN" b="1" kern="0" dirty="0"/>
          </a:p>
        </p:txBody>
      </p:sp>
      <p:sp>
        <p:nvSpPr>
          <p:cNvPr id="9" name="TextBox 18"/>
          <p:cNvSpPr txBox="1"/>
          <p:nvPr/>
        </p:nvSpPr>
        <p:spPr>
          <a:xfrm>
            <a:off x="467544" y="6519446"/>
            <a:ext cx="5383205"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000000"/>
                </a:solidFill>
                <a:latin typeface="Century Schoolbook" charset="0"/>
                <a:ea typeface="Century Schoolbook" charset="0"/>
                <a:cs typeface="Century Schoolbook" charset="0"/>
              </a:rPr>
              <a:t>[</a:t>
            </a:r>
            <a:r>
              <a:rPr lang="en-US" altLang="zh-CN" sz="1600" dirty="0" err="1">
                <a:solidFill>
                  <a:srgbClr val="000000"/>
                </a:solidFill>
                <a:latin typeface="Century Schoolbook" charset="0"/>
                <a:ea typeface="Century Schoolbook" charset="0"/>
                <a:cs typeface="Century Schoolbook" charset="0"/>
              </a:rPr>
              <a:t>Szegedy</a:t>
            </a:r>
            <a:r>
              <a:rPr lang="en-US" altLang="zh-CN" sz="1600" dirty="0">
                <a:solidFill>
                  <a:srgbClr val="000000"/>
                </a:solidFill>
                <a:latin typeface="Century Schoolbook" charset="0"/>
                <a:ea typeface="Century Schoolbook" charset="0"/>
                <a:cs typeface="Century Schoolbook" charset="0"/>
              </a:rPr>
              <a:t> et al., 2015. Going deeper with convolutions</a:t>
            </a:r>
            <a:r>
              <a:rPr lang="en-US" sz="1600" dirty="0">
                <a:solidFill>
                  <a:srgbClr val="000000"/>
                </a:solidFill>
                <a:latin typeface="Century Schoolbook" charset="0"/>
                <a:ea typeface="Century Schoolbook" charset="0"/>
                <a:cs typeface="Century Schoolbook" charset="0"/>
              </a:rPr>
              <a:t>]</a:t>
            </a:r>
          </a:p>
        </p:txBody>
      </p:sp>
      <p:sp>
        <p:nvSpPr>
          <p:cNvPr id="10" name="内容占位符 2"/>
          <p:cNvSpPr txBox="1">
            <a:spLocks/>
          </p:cNvSpPr>
          <p:nvPr/>
        </p:nvSpPr>
        <p:spPr bwMode="auto">
          <a:xfrm>
            <a:off x="502244" y="1340768"/>
            <a:ext cx="8641756" cy="1080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50000"/>
              </a:spcBef>
              <a:spcAft>
                <a:spcPct val="25000"/>
              </a:spcAft>
              <a:buClr>
                <a:schemeClr val="tx1"/>
              </a:buClr>
              <a:buSzPct val="75000"/>
              <a:buFont typeface="Wingdings" pitchFamily="2" charset="2"/>
              <a:buBlip>
                <a:blip r:embed="rId2"/>
              </a:buBlip>
              <a:defRPr sz="2000">
                <a:solidFill>
                  <a:srgbClr val="000000"/>
                </a:solidFill>
                <a:latin typeface="+mn-lt"/>
                <a:ea typeface="+mn-ea"/>
                <a:cs typeface="+mn-cs"/>
              </a:defRPr>
            </a:lvl1pPr>
            <a:lvl2pPr marL="742950" indent="-285750" algn="l" rtl="0" eaLnBrk="1" fontAlgn="base" hangingPunct="1">
              <a:spcBef>
                <a:spcPct val="20000"/>
              </a:spcBef>
              <a:spcAft>
                <a:spcPct val="0"/>
              </a:spcAft>
              <a:buClr>
                <a:schemeClr val="tx1"/>
              </a:buClr>
              <a:buFont typeface="Wingdings" pitchFamily="2" charset="2"/>
              <a:buChar char="§"/>
              <a:defRPr sz="2400">
                <a:solidFill>
                  <a:srgbClr val="000000"/>
                </a:solidFill>
                <a:latin typeface="+mn-lt"/>
              </a:defRPr>
            </a:lvl2pPr>
            <a:lvl3pPr marL="1143000" indent="-228600" algn="l" rtl="0" eaLnBrk="1" fontAlgn="base" hangingPunct="1">
              <a:spcBef>
                <a:spcPct val="20000"/>
              </a:spcBef>
              <a:spcAft>
                <a:spcPct val="0"/>
              </a:spcAft>
              <a:buClr>
                <a:schemeClr val="tx1"/>
              </a:buClr>
              <a:buSzPct val="75000"/>
              <a:buFont typeface="Wingdings" pitchFamily="2" charset="2"/>
              <a:buChar char="l"/>
              <a:defRPr sz="2000">
                <a:solidFill>
                  <a:srgbClr val="000000"/>
                </a:solidFill>
                <a:latin typeface="+mn-lt"/>
              </a:defRPr>
            </a:lvl3pPr>
            <a:lvl4pPr marL="1600200" indent="-228600" algn="l" rtl="0" eaLnBrk="1" fontAlgn="base" hangingPunct="1">
              <a:spcBef>
                <a:spcPct val="20000"/>
              </a:spcBef>
              <a:spcAft>
                <a:spcPct val="0"/>
              </a:spcAft>
              <a:buClr>
                <a:schemeClr val="tx1"/>
              </a:buClr>
              <a:buSzPct val="80000"/>
              <a:buChar char="–"/>
              <a:defRPr>
                <a:solidFill>
                  <a:srgbClr val="000000"/>
                </a:solidFill>
                <a:latin typeface="+mn-lt"/>
              </a:defRPr>
            </a:lvl4pPr>
            <a:lvl5pPr marL="20574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5pPr>
            <a:lvl6pPr marL="25146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6pPr>
            <a:lvl7pPr marL="29718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7pPr>
            <a:lvl8pPr marL="34290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8pPr>
            <a:lvl9pPr marL="3886200" indent="-228600" algn="l" rtl="0" eaLnBrk="1" fontAlgn="base" hangingPunct="1">
              <a:spcBef>
                <a:spcPct val="20000"/>
              </a:spcBef>
              <a:spcAft>
                <a:spcPct val="0"/>
              </a:spcAft>
              <a:buClr>
                <a:schemeClr val="tx1"/>
              </a:buClr>
              <a:buSzPct val="65000"/>
              <a:buFont typeface="Wingdings" pitchFamily="2" charset="2"/>
              <a:buChar char="l"/>
              <a:defRPr>
                <a:solidFill>
                  <a:srgbClr val="000000"/>
                </a:solidFill>
                <a:latin typeface="+mn-lt"/>
              </a:defRPr>
            </a:lvl9pPr>
          </a:lstStyle>
          <a:p>
            <a:pPr lvl="1"/>
            <a:r>
              <a:rPr lang="en-US" altLang="zh-CN" sz="2000" kern="0" dirty="0"/>
              <a:t>The "</a:t>
            </a:r>
            <a:r>
              <a:rPr lang="en-US" altLang="zh-CN" sz="2000" kern="0" dirty="0" err="1"/>
              <a:t>GoogLeNet</a:t>
            </a:r>
            <a:r>
              <a:rPr lang="en-US" altLang="zh-CN" sz="2000" kern="0" dirty="0"/>
              <a:t>" name refer to the particular incarnation of the Inception architecture used in the ILSVRC 2014 competition. It is a stack of many inception modules.</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000" y="2564904"/>
            <a:ext cx="8568000" cy="2340896"/>
          </a:xfrm>
          <a:prstGeom prst="rect">
            <a:avLst/>
          </a:prstGeom>
        </p:spPr>
      </p:pic>
      <p:sp>
        <p:nvSpPr>
          <p:cNvPr id="3" name="矩形 2"/>
          <p:cNvSpPr/>
          <p:nvPr/>
        </p:nvSpPr>
        <p:spPr>
          <a:xfrm>
            <a:off x="1259632" y="4903170"/>
            <a:ext cx="7558608" cy="1323439"/>
          </a:xfrm>
          <a:prstGeom prst="rect">
            <a:avLst/>
          </a:prstGeom>
        </p:spPr>
        <p:txBody>
          <a:bodyPr wrap="square">
            <a:spAutoFit/>
          </a:bodyPr>
          <a:lstStyle/>
          <a:p>
            <a:r>
              <a:rPr lang="zh-CN" altLang="en-US" sz="2000" kern="0" dirty="0">
                <a:solidFill>
                  <a:srgbClr val="000000"/>
                </a:solidFill>
              </a:rPr>
              <a:t>The picture is fuzzy. You can find the original one in </a:t>
            </a:r>
            <a:r>
              <a:rPr lang="en-US" altLang="zh-CN" sz="2000" kern="0" dirty="0">
                <a:solidFill>
                  <a:srgbClr val="000000"/>
                </a:solidFill>
              </a:rPr>
              <a:t>the paper.</a:t>
            </a:r>
          </a:p>
          <a:p>
            <a:r>
              <a:rPr lang="zh-CN" altLang="en-US" sz="2000" kern="0" dirty="0">
                <a:solidFill>
                  <a:srgbClr val="000000"/>
                </a:solidFill>
              </a:rPr>
              <a:t> </a:t>
            </a:r>
            <a:endParaRPr lang="en-US" altLang="zh-CN" sz="2000" kern="0" dirty="0">
              <a:solidFill>
                <a:srgbClr val="000000"/>
              </a:solidFill>
            </a:endParaRPr>
          </a:p>
          <a:p>
            <a:r>
              <a:rPr lang="zh-CN" altLang="en-US" sz="2000" kern="0" dirty="0">
                <a:solidFill>
                  <a:srgbClr val="000000"/>
                </a:solidFill>
              </a:rPr>
              <a:t>There are also Inception V2, Inception V3 and Inception V4. You can search them by yourself.</a:t>
            </a:r>
          </a:p>
        </p:txBody>
      </p:sp>
    </p:spTree>
    <p:extLst>
      <p:ext uri="{BB962C8B-B14F-4D97-AF65-F5344CB8AC3E}">
        <p14:creationId xmlns:p14="http://schemas.microsoft.com/office/powerpoint/2010/main" val="111259788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6701"/>
  <p:tag name="KSO_WM_SLIDE_SIZE" val="854*395"/>
  <p:tag name="KSO_WM_SLIDE_POSITION" val="52*88"/>
  <p:tag name="KSO_WM_SLIDE_LAYOUT_CNT" val="1_1"/>
  <p:tag name="KSO_WM_SLIDE_LAYOUT" val="a_f"/>
  <p:tag name="KSO_WM_SLIDE_TYPE" val="text"/>
  <p:tag name="KSO_WM_SLIDE_ITEM_CNT" val="1"/>
  <p:tag name="KSO_WM_SLIDE_INDEX" val="4"/>
  <p:tag name="KSO_WM_SLIDE_ID" val="custom20186701_4"/>
  <p:tag name="KSO_WM_TAG_VERSION" val="1.0"/>
  <p:tag name="KSO_WM_SLIDE_SUBTYPE" val="pureTxt"/>
</p:tagLst>
</file>

<file path=ppt/tags/tag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701"/>
  <p:tag name="KSO_WM_TAG_VERSION" val="1.0"/>
  <p:tag name="KSO_WM_UNIT_TYPE" val="a"/>
  <p:tag name="KSO_WM_UNIT_INDEX" val="1"/>
  <p:tag name="KSO_WM_UNIT_ID" val="custom20186701_4*a*1"/>
  <p:tag name="KSO_WM_UNIT_LAYERLEVEL" val="1"/>
  <p:tag name="KSO_WM_UNIT_VALUE" val="34"/>
  <p:tag name="KSO_WM_UNIT_ISCONTENTSTITLE" val="0"/>
  <p:tag name="KSO_WM_UNIT_HIGHLIGHT" val="0"/>
  <p:tag name="KSO_WM_UNIT_COMPATIBLE" val="0"/>
  <p:tag name="KSO_WM_UNIT_CLEAR" val="0"/>
  <p:tag name="KSO_WM_BEAUTIFY_FLAG" val="#wm#"/>
  <p:tag name="KSO_WM_UNIT_PRESET_TEXT" val="Title and content layout (Text page)"/>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6701"/>
  <p:tag name="KSO_WM_SLIDE_SIZE" val="854*395"/>
  <p:tag name="KSO_WM_SLIDE_POSITION" val="52*88"/>
  <p:tag name="KSO_WM_SLIDE_LAYOUT_CNT" val="1_1"/>
  <p:tag name="KSO_WM_SLIDE_LAYOUT" val="a_f"/>
  <p:tag name="KSO_WM_SLIDE_TYPE" val="text"/>
  <p:tag name="KSO_WM_SLIDE_ITEM_CNT" val="1"/>
  <p:tag name="KSO_WM_SLIDE_INDEX" val="4"/>
  <p:tag name="KSO_WM_SLIDE_ID" val="custom20186701_4"/>
  <p:tag name="KSO_WM_TAG_VERSION" val="1.0"/>
  <p:tag name="KSO_WM_SLIDE_SUBTYPE" val="pureTxt"/>
</p:tagLst>
</file>

<file path=ppt/tags/tag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701"/>
  <p:tag name="KSO_WM_TAG_VERSION" val="1.0"/>
  <p:tag name="KSO_WM_UNIT_TYPE" val="a"/>
  <p:tag name="KSO_WM_UNIT_INDEX" val="1"/>
  <p:tag name="KSO_WM_UNIT_ID" val="custom20186701_4*a*1"/>
  <p:tag name="KSO_WM_UNIT_LAYERLEVEL" val="1"/>
  <p:tag name="KSO_WM_UNIT_VALUE" val="34"/>
  <p:tag name="KSO_WM_UNIT_ISCONTENTSTITLE" val="0"/>
  <p:tag name="KSO_WM_UNIT_HIGHLIGHT" val="0"/>
  <p:tag name="KSO_WM_UNIT_COMPATIBLE" val="0"/>
  <p:tag name="KSO_WM_UNIT_CLEAR" val="0"/>
  <p:tag name="KSO_WM_BEAUTIFY_FLAG" val="#wm#"/>
  <p:tag name="KSO_WM_UNIT_PRESET_TEXT" val="Title and content layout (Text page)"/>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6701"/>
  <p:tag name="KSO_WM_SLIDE_SIZE" val="854*395"/>
  <p:tag name="KSO_WM_SLIDE_POSITION" val="52*88"/>
  <p:tag name="KSO_WM_SLIDE_LAYOUT_CNT" val="1_1"/>
  <p:tag name="KSO_WM_SLIDE_LAYOUT" val="a_f"/>
  <p:tag name="KSO_WM_SLIDE_TYPE" val="text"/>
  <p:tag name="KSO_WM_SLIDE_ITEM_CNT" val="1"/>
  <p:tag name="KSO_WM_SLIDE_INDEX" val="4"/>
  <p:tag name="KSO_WM_SLIDE_ID" val="custom20186701_4"/>
  <p:tag name="KSO_WM_TAG_VERSION" val="1.0"/>
  <p:tag name="KSO_WM_SLIDE_SUBTYPE" val="pureTxt"/>
</p:tagLst>
</file>

<file path=ppt/tags/tag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701"/>
  <p:tag name="KSO_WM_TAG_VERSION" val="1.0"/>
  <p:tag name="KSO_WM_UNIT_TYPE" val="a"/>
  <p:tag name="KSO_WM_UNIT_INDEX" val="1"/>
  <p:tag name="KSO_WM_UNIT_ID" val="custom20186701_4*a*1"/>
  <p:tag name="KSO_WM_UNIT_LAYERLEVEL" val="1"/>
  <p:tag name="KSO_WM_UNIT_VALUE" val="34"/>
  <p:tag name="KSO_WM_UNIT_ISCONTENTSTITLE" val="0"/>
  <p:tag name="KSO_WM_UNIT_HIGHLIGHT" val="0"/>
  <p:tag name="KSO_WM_UNIT_COMPATIBLE" val="0"/>
  <p:tag name="KSO_WM_UNIT_CLEAR" val="0"/>
  <p:tag name="KSO_WM_BEAUTIFY_FLAG" val="#wm#"/>
  <p:tag name="KSO_WM_UNIT_PRESET_TEXT" val="Title and content layout (Text page)"/>
</p:tagLst>
</file>

<file path=ppt/theme/theme1.xml><?xml version="1.0" encoding="utf-8"?>
<a:theme xmlns:a="http://schemas.openxmlformats.org/drawingml/2006/main" name="Capsules">
  <a:themeElements>
    <a:clrScheme name="Capsules 2">
      <a:dk1>
        <a:srgbClr val="003366"/>
      </a:dk1>
      <a:lt1>
        <a:srgbClr val="FFFFFF"/>
      </a:lt1>
      <a:dk2>
        <a:srgbClr val="006666"/>
      </a:dk2>
      <a:lt2>
        <a:srgbClr val="003366"/>
      </a:lt2>
      <a:accent1>
        <a:srgbClr val="99CC99"/>
      </a:accent1>
      <a:accent2>
        <a:srgbClr val="33CCCC"/>
      </a:accent2>
      <a:accent3>
        <a:srgbClr val="FFFFFF"/>
      </a:accent3>
      <a:accent4>
        <a:srgbClr val="002A56"/>
      </a:accent4>
      <a:accent5>
        <a:srgbClr val="CAE2CA"/>
      </a:accent5>
      <a:accent6>
        <a:srgbClr val="2DB9B9"/>
      </a:accent6>
      <a:hlink>
        <a:srgbClr val="666699"/>
      </a:hlink>
      <a:folHlink>
        <a:srgbClr val="CC99FF"/>
      </a:folHlink>
    </a:clrScheme>
    <a:fontScheme name="自定义 5">
      <a:majorFont>
        <a:latin typeface="Palatino Linotype"/>
        <a:ea typeface="黑体"/>
        <a:cs typeface=""/>
      </a:majorFont>
      <a:minorFont>
        <a:latin typeface="Palatino Linotype"/>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en-US" sz="3200" b="1" i="1" u="none" strike="noStrike" cap="none" normalizeH="0" baseline="0" smtClean="0">
            <a:ln>
              <a:noFill/>
            </a:ln>
            <a:solidFill>
              <a:schemeClr val="tx1"/>
            </a:solidFill>
            <a:effectLst/>
            <a:latin typeface="Trebuchet MS"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en-US" sz="3200" b="1" i="1" u="none" strike="noStrike" cap="none" normalizeH="0" baseline="0" smtClean="0">
            <a:ln>
              <a:noFill/>
            </a:ln>
            <a:solidFill>
              <a:schemeClr val="tx1"/>
            </a:solidFill>
            <a:effectLst/>
            <a:latin typeface="Trebuchet MS" pitchFamily="34" charset="0"/>
          </a:defRPr>
        </a:defPPr>
      </a:lstStyle>
    </a:lnDef>
  </a:objectDefaults>
  <a:extraClrSchemeLst>
    <a:extraClrScheme>
      <a:clrScheme name="Capsules 1">
        <a:dk1>
          <a:srgbClr val="000066"/>
        </a:dk1>
        <a:lt1>
          <a:srgbClr val="FFFFEB"/>
        </a:lt1>
        <a:dk2>
          <a:srgbClr val="336699"/>
        </a:dk2>
        <a:lt2>
          <a:srgbClr val="FFFFEB"/>
        </a:lt2>
        <a:accent1>
          <a:srgbClr val="666699"/>
        </a:accent1>
        <a:accent2>
          <a:srgbClr val="99CCFF"/>
        </a:accent2>
        <a:accent3>
          <a:srgbClr val="ADB8CA"/>
        </a:accent3>
        <a:accent4>
          <a:srgbClr val="DADAC9"/>
        </a:accent4>
        <a:accent5>
          <a:srgbClr val="B8B8CA"/>
        </a:accent5>
        <a:accent6>
          <a:srgbClr val="8AB9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2">
        <a:dk1>
          <a:srgbClr val="003366"/>
        </a:dk1>
        <a:lt1>
          <a:srgbClr val="FFFFFF"/>
        </a:lt1>
        <a:dk2>
          <a:srgbClr val="006666"/>
        </a:dk2>
        <a:lt2>
          <a:srgbClr val="003366"/>
        </a:lt2>
        <a:accent1>
          <a:srgbClr val="99CC99"/>
        </a:accent1>
        <a:accent2>
          <a:srgbClr val="33CCCC"/>
        </a:accent2>
        <a:accent3>
          <a:srgbClr val="FFFFFF"/>
        </a:accent3>
        <a:accent4>
          <a:srgbClr val="002A56"/>
        </a:accent4>
        <a:accent5>
          <a:srgbClr val="CAE2CA"/>
        </a:accent5>
        <a:accent6>
          <a:srgbClr val="2DB9B9"/>
        </a:accent6>
        <a:hlink>
          <a:srgbClr val="666699"/>
        </a:hlink>
        <a:folHlink>
          <a:srgbClr val="CC99FF"/>
        </a:folHlink>
      </a:clrScheme>
      <a:clrMap bg1="lt1" tx1="dk1" bg2="lt2" tx2="dk2" accent1="accent1" accent2="accent2" accent3="accent3" accent4="accent4" accent5="accent5" accent6="accent6" hlink="hlink" folHlink="folHlink"/>
    </a:extraClrScheme>
    <a:extraClrScheme>
      <a:clrScheme name="Capsules 3">
        <a:dk1>
          <a:srgbClr val="000000"/>
        </a:dk1>
        <a:lt1>
          <a:srgbClr val="FFFFFF"/>
        </a:lt1>
        <a:dk2>
          <a:srgbClr val="000000"/>
        </a:dk2>
        <a:lt2>
          <a:srgbClr val="5F5F5F"/>
        </a:lt2>
        <a:accent1>
          <a:srgbClr val="C0C0C0"/>
        </a:accent1>
        <a:accent2>
          <a:srgbClr val="808080"/>
        </a:accent2>
        <a:accent3>
          <a:srgbClr val="FFFFFF"/>
        </a:accent3>
        <a:accent4>
          <a:srgbClr val="000000"/>
        </a:accent4>
        <a:accent5>
          <a:srgbClr val="DCDCDC"/>
        </a:accent5>
        <a:accent6>
          <a:srgbClr val="737373"/>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33CC"/>
        </a:lt2>
        <a:accent1>
          <a:srgbClr val="FFCC66"/>
        </a:accent1>
        <a:accent2>
          <a:srgbClr val="33CC33"/>
        </a:accent2>
        <a:accent3>
          <a:srgbClr val="FFFFFF"/>
        </a:accent3>
        <a:accent4>
          <a:srgbClr val="000000"/>
        </a:accent4>
        <a:accent5>
          <a:srgbClr val="FFE2B8"/>
        </a:accent5>
        <a:accent6>
          <a:srgbClr val="2DB92D"/>
        </a:accent6>
        <a:hlink>
          <a:srgbClr val="9900CC"/>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01_Intro_DM</Template>
  <TotalTime>19202</TotalTime>
  <Words>6309</Words>
  <Application>Microsoft Macintosh PowerPoint</Application>
  <PresentationFormat>全屏显示(4:3)</PresentationFormat>
  <Paragraphs>1187</Paragraphs>
  <Slides>116</Slides>
  <Notes>58</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116</vt:i4>
      </vt:variant>
    </vt:vector>
  </HeadingPairs>
  <TitlesOfParts>
    <vt:vector size="132" baseType="lpstr">
      <vt:lpstr>黑体</vt:lpstr>
      <vt:lpstr>宋体</vt:lpstr>
      <vt:lpstr>新細明體</vt:lpstr>
      <vt:lpstr>Arial</vt:lpstr>
      <vt:lpstr>Calibri</vt:lpstr>
      <vt:lpstr>Cambria Math</vt:lpstr>
      <vt:lpstr>Century Schoolbook</vt:lpstr>
      <vt:lpstr>Palatino Linotype</vt:lpstr>
      <vt:lpstr>Symbol</vt:lpstr>
      <vt:lpstr>Tahoma</vt:lpstr>
      <vt:lpstr>Tempus Sans ITC</vt:lpstr>
      <vt:lpstr>Times New Roman</vt:lpstr>
      <vt:lpstr>Trebuchet MS</vt:lpstr>
      <vt:lpstr>Wingdings</vt:lpstr>
      <vt:lpstr>Capsules</vt:lpstr>
      <vt:lpstr>Photo Editor Photo</vt:lpstr>
      <vt:lpstr>So Far…</vt:lpstr>
      <vt:lpstr>Artificial Neural Network &amp; Deep Learning</vt:lpstr>
      <vt:lpstr>2019 Turing Award Winners </vt:lpstr>
      <vt:lpstr>What is Deep Learning</vt:lpstr>
      <vt:lpstr>Supervised Learning</vt:lpstr>
      <vt:lpstr>Supervised Learning</vt:lpstr>
      <vt:lpstr>Why general classification hard?</vt:lpstr>
      <vt:lpstr>Why general classification hard?</vt:lpstr>
      <vt:lpstr>Representation (Feature)</vt:lpstr>
      <vt:lpstr>SIFT</vt:lpstr>
      <vt:lpstr>Imagenet competition Large Scale Visual Recognition Challenge (ILSVRC)</vt:lpstr>
      <vt:lpstr>ImageNet Classification top-5 error(%)</vt:lpstr>
      <vt:lpstr>Imagenet break through</vt:lpstr>
      <vt:lpstr>AlexNet (Alex Krizhevsky)</vt:lpstr>
      <vt:lpstr>ImageNet Classification top-5 error(%)</vt:lpstr>
      <vt:lpstr>Deep Learning</vt:lpstr>
      <vt:lpstr>Linear model (classifier)</vt:lpstr>
      <vt:lpstr>Linear model (classifier)</vt:lpstr>
      <vt:lpstr>Linear model (classifier)</vt:lpstr>
      <vt:lpstr>Two-category Linearly Separable Case</vt:lpstr>
      <vt:lpstr>Perceptron</vt:lpstr>
      <vt:lpstr>Perceptron</vt:lpstr>
      <vt:lpstr>The Perceptron learning algorithm</vt:lpstr>
      <vt:lpstr>Neural Network (Deep Learning) History &amp; Progress</vt:lpstr>
      <vt:lpstr>Neural Network (Deep Learning) the hype</vt:lpstr>
      <vt:lpstr>Perceptron: Drawback</vt:lpstr>
      <vt:lpstr>Perceptron: Drawback</vt:lpstr>
      <vt:lpstr>The First Winter</vt:lpstr>
      <vt:lpstr>Neural Network (Deep Learning) History &amp; Progress</vt:lpstr>
      <vt:lpstr>Perceptron vs. Multi-layer Perceptron</vt:lpstr>
      <vt:lpstr>Principle Way To Learn Perceptron</vt:lpstr>
      <vt:lpstr>Gradient Descent</vt:lpstr>
      <vt:lpstr>Optimization Algorithm</vt:lpstr>
      <vt:lpstr>Batch learning vs. Online learning</vt:lpstr>
      <vt:lpstr>Optinal: Mistake Bound Theorem</vt:lpstr>
      <vt:lpstr>Optinal: Mistake Bound Theorem</vt:lpstr>
      <vt:lpstr>Perceptron-Mistake Bound</vt:lpstr>
      <vt:lpstr>Perceptron vs. Multi-layer Perceptron</vt:lpstr>
      <vt:lpstr>Neural Network (Deep Learning) History &amp; Progress</vt:lpstr>
      <vt:lpstr>BP &amp; Geoffrey Hinton</vt:lpstr>
      <vt:lpstr>Backpropagation Algorithm</vt:lpstr>
      <vt:lpstr>Backpropagation Algorithm</vt:lpstr>
      <vt:lpstr>Natural Neural Net Models</vt:lpstr>
      <vt:lpstr>The Artificial Neural Network</vt:lpstr>
      <vt:lpstr>The Artificial Neural Network (Deep Learning)</vt:lpstr>
      <vt:lpstr>Linear (simple) decision boundary VS.  Complex decision boundary</vt:lpstr>
      <vt:lpstr>Bias-variance Decomposition</vt:lpstr>
      <vt:lpstr>General Feedforward Operation </vt:lpstr>
      <vt:lpstr>Expressive Power of Multi-layer Networks</vt:lpstr>
      <vt:lpstr>PowerPoint 演示文稿</vt:lpstr>
      <vt:lpstr>Artificial Neural Net Models</vt:lpstr>
      <vt:lpstr>Artificial Neural Net Models</vt:lpstr>
      <vt:lpstr>Neural Network (Deep Learning) History &amp; Progress</vt:lpstr>
      <vt:lpstr>Yann Lecun</vt:lpstr>
      <vt:lpstr>BP &amp; CNN</vt:lpstr>
      <vt:lpstr>Neural Network (Deep Learning) History &amp; Progress</vt:lpstr>
      <vt:lpstr>The second winter</vt:lpstr>
      <vt:lpstr>The second winter</vt:lpstr>
      <vt:lpstr>The second winter</vt:lpstr>
      <vt:lpstr>The second winter</vt:lpstr>
      <vt:lpstr>PowerPoint 演示文稿</vt:lpstr>
      <vt:lpstr>Something about ‘deep’ and ‘learning’</vt:lpstr>
      <vt:lpstr>Artificial Neural Net Models</vt:lpstr>
      <vt:lpstr>Activation Function</vt:lpstr>
      <vt:lpstr>Activation Function</vt:lpstr>
      <vt:lpstr>Activation Function</vt:lpstr>
      <vt:lpstr>Activation Function</vt:lpstr>
      <vt:lpstr>Backpropagation Algorithm</vt:lpstr>
      <vt:lpstr>Backpropagation Algorithm</vt:lpstr>
      <vt:lpstr>2011, ReLU RevoLUtion</vt:lpstr>
      <vt:lpstr>Neural Network (Deep Learning) History &amp; Progress</vt:lpstr>
      <vt:lpstr>Break through on ImageNet (2012)</vt:lpstr>
      <vt:lpstr>What happened during the past 20 years?</vt:lpstr>
      <vt:lpstr>Artificial Neural Net Models</vt:lpstr>
      <vt:lpstr>Neural Network for Image Input</vt:lpstr>
      <vt:lpstr>Convolution</vt:lpstr>
      <vt:lpstr>The Result of Convolution</vt:lpstr>
      <vt:lpstr>Convolution for Weight Sharing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Pooling Layer</vt:lpstr>
      <vt:lpstr>Case studies</vt:lpstr>
      <vt:lpstr>Case studies</vt:lpstr>
      <vt:lpstr>Case studies</vt:lpstr>
      <vt:lpstr>Case studies</vt:lpstr>
      <vt:lpstr>Case studies</vt:lpstr>
      <vt:lpstr>Case studies</vt:lpstr>
      <vt:lpstr>Case studies</vt:lpstr>
      <vt:lpstr>Case studies</vt:lpstr>
      <vt:lpstr>Sequence modelling</vt:lpstr>
      <vt:lpstr>Why do we need RNN?</vt:lpstr>
      <vt:lpstr>What are RNNs?</vt:lpstr>
      <vt:lpstr>What are RNNs?</vt:lpstr>
      <vt:lpstr>What are RNNs?</vt:lpstr>
      <vt:lpstr>What are RNNs?</vt:lpstr>
      <vt:lpstr>What are RNNs?</vt:lpstr>
      <vt:lpstr>Long Short Term Memory (LSTM)</vt:lpstr>
      <vt:lpstr>Long Short Term Memory (LSTM)</vt:lpstr>
      <vt:lpstr>Long Short Term Memory (LSTM)</vt:lpstr>
      <vt:lpstr>Long Short Term Memory (LSTM)</vt:lpstr>
      <vt:lpstr>Long Short Term Memory (LSTM)</vt:lpstr>
      <vt:lpstr>RNN Inputs &amp; Outputs</vt:lpstr>
      <vt:lpstr>Encoder-Decoder RNN Model</vt:lpstr>
      <vt:lpstr>Network Architecture (Topology) </vt:lpstr>
      <vt:lpstr>Summary</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Artificial Intelligence</dc:title>
  <dc:creator>dcai</dc:creator>
  <cp:lastModifiedBy>1002329073@qq.com</cp:lastModifiedBy>
  <cp:revision>581</cp:revision>
  <cp:lastPrinted>2020-05-14T04:36:48Z</cp:lastPrinted>
  <dcterms:created xsi:type="dcterms:W3CDTF">2010-09-01T11:19:15Z</dcterms:created>
  <dcterms:modified xsi:type="dcterms:W3CDTF">2020-10-08T13:33:29Z</dcterms:modified>
</cp:coreProperties>
</file>